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08"/>
  </p:notesMasterIdLst>
  <p:handoutMasterIdLst>
    <p:handoutMasterId r:id="rId109"/>
  </p:handoutMasterIdLst>
  <p:sldIdLst>
    <p:sldId id="257" r:id="rId5"/>
    <p:sldId id="259" r:id="rId6"/>
    <p:sldId id="261" r:id="rId7"/>
    <p:sldId id="275" r:id="rId8"/>
    <p:sldId id="276" r:id="rId9"/>
    <p:sldId id="266" r:id="rId10"/>
    <p:sldId id="301" r:id="rId11"/>
    <p:sldId id="300" r:id="rId12"/>
    <p:sldId id="428" r:id="rId13"/>
    <p:sldId id="429" r:id="rId14"/>
    <p:sldId id="299" r:id="rId15"/>
    <p:sldId id="278" r:id="rId16"/>
    <p:sldId id="280" r:id="rId17"/>
    <p:sldId id="277" r:id="rId18"/>
    <p:sldId id="281" r:id="rId19"/>
    <p:sldId id="282" r:id="rId20"/>
    <p:sldId id="430" r:id="rId21"/>
    <p:sldId id="431" r:id="rId22"/>
    <p:sldId id="298" r:id="rId23"/>
    <p:sldId id="268" r:id="rId24"/>
    <p:sldId id="294" r:id="rId25"/>
    <p:sldId id="287" r:id="rId26"/>
    <p:sldId id="293" r:id="rId27"/>
    <p:sldId id="483" r:id="rId28"/>
    <p:sldId id="284" r:id="rId29"/>
    <p:sldId id="296" r:id="rId30"/>
    <p:sldId id="288" r:id="rId31"/>
    <p:sldId id="295" r:id="rId32"/>
    <p:sldId id="302" r:id="rId33"/>
    <p:sldId id="285" r:id="rId34"/>
    <p:sldId id="290" r:id="rId35"/>
    <p:sldId id="286" r:id="rId36"/>
    <p:sldId id="291" r:id="rId37"/>
    <p:sldId id="515" r:id="rId38"/>
    <p:sldId id="432" r:id="rId39"/>
    <p:sldId id="434" r:id="rId40"/>
    <p:sldId id="433" r:id="rId41"/>
    <p:sldId id="435" r:id="rId42"/>
    <p:sldId id="262" r:id="rId43"/>
    <p:sldId id="304" r:id="rId44"/>
    <p:sldId id="269" r:id="rId45"/>
    <p:sldId id="511" r:id="rId46"/>
    <p:sldId id="512" r:id="rId47"/>
    <p:sldId id="513" r:id="rId48"/>
    <p:sldId id="305" r:id="rId49"/>
    <p:sldId id="263" r:id="rId50"/>
    <p:sldId id="446" r:id="rId51"/>
    <p:sldId id="270" r:id="rId52"/>
    <p:sldId id="271" r:id="rId53"/>
    <p:sldId id="306" r:id="rId54"/>
    <p:sldId id="447" r:id="rId55"/>
    <p:sldId id="448" r:id="rId56"/>
    <p:sldId id="425" r:id="rId57"/>
    <p:sldId id="426" r:id="rId58"/>
    <p:sldId id="464" r:id="rId59"/>
    <p:sldId id="484" r:id="rId60"/>
    <p:sldId id="486" r:id="rId61"/>
    <p:sldId id="273" r:id="rId62"/>
    <p:sldId id="424" r:id="rId63"/>
    <p:sldId id="436" r:id="rId64"/>
    <p:sldId id="438" r:id="rId65"/>
    <p:sldId id="437" r:id="rId66"/>
    <p:sldId id="439" r:id="rId67"/>
    <p:sldId id="427" r:id="rId68"/>
    <p:sldId id="307" r:id="rId69"/>
    <p:sldId id="440" r:id="rId70"/>
    <p:sldId id="441" r:id="rId71"/>
    <p:sldId id="442" r:id="rId72"/>
    <p:sldId id="443" r:id="rId73"/>
    <p:sldId id="445" r:id="rId74"/>
    <p:sldId id="444" r:id="rId75"/>
    <p:sldId id="264" r:id="rId76"/>
    <p:sldId id="274" r:id="rId77"/>
    <p:sldId id="265" r:id="rId78"/>
    <p:sldId id="466" r:id="rId79"/>
    <p:sldId id="465" r:id="rId80"/>
    <p:sldId id="449" r:id="rId81"/>
    <p:sldId id="450" r:id="rId82"/>
    <p:sldId id="476" r:id="rId83"/>
    <p:sldId id="481" r:id="rId84"/>
    <p:sldId id="453" r:id="rId85"/>
    <p:sldId id="454" r:id="rId86"/>
    <p:sldId id="467" r:id="rId87"/>
    <p:sldId id="455" r:id="rId88"/>
    <p:sldId id="456" r:id="rId89"/>
    <p:sldId id="478" r:id="rId90"/>
    <p:sldId id="457" r:id="rId91"/>
    <p:sldId id="474" r:id="rId92"/>
    <p:sldId id="475" r:id="rId93"/>
    <p:sldId id="468" r:id="rId94"/>
    <p:sldId id="458" r:id="rId95"/>
    <p:sldId id="469" r:id="rId96"/>
    <p:sldId id="459" r:id="rId97"/>
    <p:sldId id="479" r:id="rId98"/>
    <p:sldId id="473" r:id="rId99"/>
    <p:sldId id="470" r:id="rId100"/>
    <p:sldId id="461" r:id="rId101"/>
    <p:sldId id="480" r:id="rId102"/>
    <p:sldId id="462" r:id="rId103"/>
    <p:sldId id="471" r:id="rId104"/>
    <p:sldId id="463" r:id="rId105"/>
    <p:sldId id="472" r:id="rId106"/>
    <p:sldId id="514" r:id="rId107"/>
  </p:sldIdLst>
  <p:sldSz cx="10688638" cy="7562850"/>
  <p:notesSz cx="6858000" cy="9926638"/>
  <p:defaultTextStyle>
    <a:defPPr>
      <a:defRPr lang="de-DE"/>
    </a:defPPr>
    <a:lvl1pPr algn="l" defTabSz="520700" rtl="0" fontAlgn="base">
      <a:spcBef>
        <a:spcPct val="0"/>
      </a:spcBef>
      <a:spcAft>
        <a:spcPct val="0"/>
      </a:spcAft>
      <a:defRPr sz="2000" kern="1200">
        <a:solidFill>
          <a:schemeClr val="tx1"/>
        </a:solidFill>
        <a:latin typeface="Arial" charset="0"/>
        <a:ea typeface="+mn-ea"/>
        <a:cs typeface="+mn-cs"/>
      </a:defRPr>
    </a:lvl1pPr>
    <a:lvl2pPr marL="520700" indent="-63500" algn="l" defTabSz="520700" rtl="0" fontAlgn="base">
      <a:spcBef>
        <a:spcPct val="0"/>
      </a:spcBef>
      <a:spcAft>
        <a:spcPct val="0"/>
      </a:spcAft>
      <a:defRPr sz="2000" kern="1200">
        <a:solidFill>
          <a:schemeClr val="tx1"/>
        </a:solidFill>
        <a:latin typeface="Arial" charset="0"/>
        <a:ea typeface="+mn-ea"/>
        <a:cs typeface="+mn-cs"/>
      </a:defRPr>
    </a:lvl2pPr>
    <a:lvl3pPr marL="1041400" indent="-127000" algn="l" defTabSz="520700" rtl="0" fontAlgn="base">
      <a:spcBef>
        <a:spcPct val="0"/>
      </a:spcBef>
      <a:spcAft>
        <a:spcPct val="0"/>
      </a:spcAft>
      <a:defRPr sz="2000" kern="1200">
        <a:solidFill>
          <a:schemeClr val="tx1"/>
        </a:solidFill>
        <a:latin typeface="Arial" charset="0"/>
        <a:ea typeface="+mn-ea"/>
        <a:cs typeface="+mn-cs"/>
      </a:defRPr>
    </a:lvl3pPr>
    <a:lvl4pPr marL="1563688" indent="-192088" algn="l" defTabSz="520700" rtl="0" fontAlgn="base">
      <a:spcBef>
        <a:spcPct val="0"/>
      </a:spcBef>
      <a:spcAft>
        <a:spcPct val="0"/>
      </a:spcAft>
      <a:defRPr sz="2000" kern="1200">
        <a:solidFill>
          <a:schemeClr val="tx1"/>
        </a:solidFill>
        <a:latin typeface="Arial" charset="0"/>
        <a:ea typeface="+mn-ea"/>
        <a:cs typeface="+mn-cs"/>
      </a:defRPr>
    </a:lvl4pPr>
    <a:lvl5pPr marL="2084388" indent="-255588" algn="l" defTabSz="520700"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135" userDrawn="1">
          <p15:clr>
            <a:srgbClr val="A4A3A4"/>
          </p15:clr>
        </p15:guide>
        <p15:guide id="2" pos="3367" userDrawn="1">
          <p15:clr>
            <a:srgbClr val="A4A3A4"/>
          </p15:clr>
        </p15:guide>
        <p15:guide id="3" orient="horz" pos="270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dzepovic, Mirela" initials="RM" lastIdx="1" clrIdx="0">
    <p:extLst>
      <p:ext uri="{19B8F6BF-5375-455C-9EA6-DF929625EA0E}">
        <p15:presenceInfo xmlns:p15="http://schemas.microsoft.com/office/powerpoint/2012/main" userId="S::Mirela.Redzepovic@kbo.de::bb97f773-62ee-43cf-a5b7-e9a1739235d3" providerId="AD"/>
      </p:ext>
    </p:extLst>
  </p:cmAuthor>
  <p:cmAuthor id="2" name="Julie Korbmacher" initials="JK" lastIdx="11" clrIdx="1">
    <p:extLst>
      <p:ext uri="{19B8F6BF-5375-455C-9EA6-DF929625EA0E}">
        <p15:presenceInfo xmlns:p15="http://schemas.microsoft.com/office/powerpoint/2012/main" userId="S::Julie.Korbmacher@kbo.de::e0e56478-3b63-45b7-b8f1-3e6804cee03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60B4"/>
    <a:srgbClr val="F6FDDF"/>
    <a:srgbClr val="E5EFFB"/>
    <a:srgbClr val="FF8A15"/>
    <a:srgbClr val="FF9933"/>
    <a:srgbClr val="DEEBFA"/>
    <a:srgbClr val="FFCC00"/>
    <a:srgbClr val="FFE2C5"/>
    <a:srgbClr val="D4E4F8"/>
    <a:srgbClr val="CDE0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0E775F-AF25-473B-B7BD-8674A2213210}" v="1" dt="2021-02-08T13:20:39.247"/>
    <p1510:client id="{4ECF9329-E034-43C7-AA80-8781CE01B9AF}" v="4" dt="2021-02-09T10:36:38.476"/>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Helle Formatvorlage 2 - Akz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Helle Formatvorlage 2 - Akz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9" d="100"/>
          <a:sy n="69" d="100"/>
        </p:scale>
        <p:origin x="547" y="67"/>
      </p:cViewPr>
      <p:guideLst>
        <p:guide orient="horz" pos="1135"/>
        <p:guide pos="3367"/>
        <p:guide orient="horz" pos="2700"/>
      </p:guideLst>
    </p:cSldViewPr>
  </p:slideViewPr>
  <p:notesTextViewPr>
    <p:cViewPr>
      <p:scale>
        <a:sx n="100" d="100"/>
        <a:sy n="100" d="100"/>
      </p:scale>
      <p:origin x="0" y="0"/>
    </p:cViewPr>
  </p:notesTextViewPr>
  <p:notesViewPr>
    <p:cSldViewPr snapToGrid="0" snapToObjects="1">
      <p:cViewPr varScale="1">
        <p:scale>
          <a:sx n="77" d="100"/>
          <a:sy n="77" d="100"/>
        </p:scale>
        <p:origin x="3984" y="11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viewProps" Target="view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theme" Target="theme/theme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notesMaster" Target="notesMasters/notesMaster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handoutMaster" Target="handoutMasters/handoutMaster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commentAuthors" Target="commentAuthors.xml"/><Relationship Id="rId115"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2D041FE9-173F-4131-B830-235556B333BF}"/>
              </a:ext>
            </a:extLst>
          </p:cNvPr>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9A4F7725-243A-4089-8DD8-8BD1BCFA1662}"/>
              </a:ext>
            </a:extLst>
          </p:cNvPr>
          <p:cNvSpPr>
            <a:spLocks noGrp="1"/>
          </p:cNvSpPr>
          <p:nvPr>
            <p:ph type="dt" sz="quarter" idx="1"/>
          </p:nvPr>
        </p:nvSpPr>
        <p:spPr>
          <a:xfrm>
            <a:off x="3884613" y="0"/>
            <a:ext cx="2971800" cy="496888"/>
          </a:xfrm>
          <a:prstGeom prst="rect">
            <a:avLst/>
          </a:prstGeom>
        </p:spPr>
        <p:txBody>
          <a:bodyPr vert="horz" lIns="91440" tIns="45720" rIns="91440" bIns="45720" rtlCol="0"/>
          <a:lstStyle>
            <a:lvl1pPr algn="r">
              <a:defRPr sz="1200"/>
            </a:lvl1pPr>
          </a:lstStyle>
          <a:p>
            <a:endParaRPr lang="de-DE"/>
          </a:p>
        </p:txBody>
      </p:sp>
      <p:sp>
        <p:nvSpPr>
          <p:cNvPr id="4" name="Fußzeilenplatzhalter 3">
            <a:extLst>
              <a:ext uri="{FF2B5EF4-FFF2-40B4-BE49-F238E27FC236}">
                <a16:creationId xmlns:a16="http://schemas.microsoft.com/office/drawing/2014/main" id="{2A39DCDB-602F-4B22-95B4-897E119C9C28}"/>
              </a:ext>
            </a:extLst>
          </p:cNvPr>
          <p:cNvSpPr>
            <a:spLocks noGrp="1"/>
          </p:cNvSpPr>
          <p:nvPr>
            <p:ph type="ftr" sz="quarter" idx="2"/>
          </p:nvPr>
        </p:nvSpPr>
        <p:spPr>
          <a:xfrm>
            <a:off x="0" y="9429750"/>
            <a:ext cx="2971800" cy="496888"/>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99282E1C-9BAD-4CFE-A1ED-84FB82085CF0}"/>
              </a:ext>
            </a:extLst>
          </p:cNvPr>
          <p:cNvSpPr>
            <a:spLocks noGrp="1"/>
          </p:cNvSpPr>
          <p:nvPr>
            <p:ph type="sldNum" sz="quarter" idx="3"/>
          </p:nvPr>
        </p:nvSpPr>
        <p:spPr>
          <a:xfrm>
            <a:off x="3884613" y="9429750"/>
            <a:ext cx="2971800" cy="496888"/>
          </a:xfrm>
          <a:prstGeom prst="rect">
            <a:avLst/>
          </a:prstGeom>
        </p:spPr>
        <p:txBody>
          <a:bodyPr vert="horz" lIns="91440" tIns="45720" rIns="91440" bIns="45720" rtlCol="0" anchor="b"/>
          <a:lstStyle>
            <a:lvl1pPr algn="r">
              <a:defRPr sz="1200"/>
            </a:lvl1pPr>
          </a:lstStyle>
          <a:p>
            <a:fld id="{6645E8EA-7CC5-4E9F-8654-89F1D458CECE}" type="slidenum">
              <a:rPr lang="de-DE" smtClean="0"/>
              <a:t>‹Nr.›</a:t>
            </a:fld>
            <a:endParaRPr lang="de-DE"/>
          </a:p>
        </p:txBody>
      </p:sp>
    </p:spTree>
    <p:extLst>
      <p:ext uri="{BB962C8B-B14F-4D97-AF65-F5344CB8AC3E}">
        <p14:creationId xmlns:p14="http://schemas.microsoft.com/office/powerpoint/2010/main" val="291834714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98056"/>
          </a:xfrm>
          <a:prstGeom prst="rect">
            <a:avLst/>
          </a:prstGeom>
        </p:spPr>
        <p:txBody>
          <a:bodyPr vert="horz" lIns="91440" tIns="45720" rIns="91440" bIns="45720" rtlCol="0"/>
          <a:lstStyle>
            <a:lvl1pPr algn="r">
              <a:defRPr sz="1200"/>
            </a:lvl1pPr>
          </a:lstStyle>
          <a:p>
            <a:endParaRPr lang="de-DE" dirty="0"/>
          </a:p>
        </p:txBody>
      </p:sp>
      <p:sp>
        <p:nvSpPr>
          <p:cNvPr id="4" name="Folienbildplatzhalter 3"/>
          <p:cNvSpPr>
            <a:spLocks noGrp="1" noRot="1" noChangeAspect="1"/>
          </p:cNvSpPr>
          <p:nvPr>
            <p:ph type="sldImg" idx="2"/>
          </p:nvPr>
        </p:nvSpPr>
        <p:spPr>
          <a:xfrm>
            <a:off x="1062038" y="1241425"/>
            <a:ext cx="4733925" cy="3349625"/>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777194"/>
            <a:ext cx="5486400" cy="3908614"/>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4"/>
            <a:ext cx="2971800" cy="498055"/>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9428584"/>
            <a:ext cx="2971800" cy="498055"/>
          </a:xfrm>
          <a:prstGeom prst="rect">
            <a:avLst/>
          </a:prstGeom>
        </p:spPr>
        <p:txBody>
          <a:bodyPr vert="horz" lIns="91440" tIns="45720" rIns="91440" bIns="45720" rtlCol="0" anchor="b"/>
          <a:lstStyle>
            <a:lvl1pPr algn="r">
              <a:defRPr sz="1200"/>
            </a:lvl1pPr>
          </a:lstStyle>
          <a:p>
            <a:fld id="{CAED601E-10CD-4BB2-AA7C-557DDD023E6B}" type="slidenum">
              <a:rPr lang="de-DE" smtClean="0"/>
              <a:t>‹Nr.›</a:t>
            </a:fld>
            <a:endParaRPr lang="de-DE" dirty="0"/>
          </a:p>
        </p:txBody>
      </p:sp>
    </p:spTree>
    <p:extLst>
      <p:ext uri="{BB962C8B-B14F-4D97-AF65-F5344CB8AC3E}">
        <p14:creationId xmlns:p14="http://schemas.microsoft.com/office/powerpoint/2010/main" val="3246393921"/>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
          </p:nvPr>
        </p:nvSpPr>
        <p:spPr/>
        <p:txBody>
          <a:bodyPr/>
          <a:lstStyle/>
          <a:p>
            <a:endParaRPr lang="de-DE" dirty="0"/>
          </a:p>
        </p:txBody>
      </p:sp>
      <p:sp>
        <p:nvSpPr>
          <p:cNvPr id="5" name="Foliennummernplatzhalter 4"/>
          <p:cNvSpPr>
            <a:spLocks noGrp="1"/>
          </p:cNvSpPr>
          <p:nvPr>
            <p:ph type="sldNum" sz="quarter" idx="5"/>
          </p:nvPr>
        </p:nvSpPr>
        <p:spPr/>
        <p:txBody>
          <a:bodyPr/>
          <a:lstStyle/>
          <a:p>
            <a:fld id="{CAED601E-10CD-4BB2-AA7C-557DDD023E6B}" type="slidenum">
              <a:rPr lang="de-DE" smtClean="0"/>
              <a:t>33</a:t>
            </a:fld>
            <a:endParaRPr lang="de-DE" dirty="0"/>
          </a:p>
        </p:txBody>
      </p:sp>
    </p:spTree>
    <p:extLst>
      <p:ext uri="{BB962C8B-B14F-4D97-AF65-F5344CB8AC3E}">
        <p14:creationId xmlns:p14="http://schemas.microsoft.com/office/powerpoint/2010/main" val="2610012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Gibt es an dieser Stelle noch Fragen zum Umgang mit der Kurzversion?</a:t>
            </a:r>
          </a:p>
          <a:p>
            <a:endParaRPr lang="de-DE" dirty="0"/>
          </a:p>
          <a:p>
            <a:r>
              <a:rPr lang="de-DE" dirty="0"/>
              <a:t>Verweis auf Empfehlung</a:t>
            </a:r>
            <a:r>
              <a:rPr lang="de-DE" baseline="0" dirty="0"/>
              <a:t> </a:t>
            </a:r>
            <a:r>
              <a:rPr lang="de-DE" baseline="0"/>
              <a:t>des Fachbeirats!!</a:t>
            </a:r>
            <a:endParaRPr lang="de-DE" dirty="0"/>
          </a:p>
        </p:txBody>
      </p:sp>
      <p:sp>
        <p:nvSpPr>
          <p:cNvPr id="4" name="Foliennummernplatzhalter 3"/>
          <p:cNvSpPr>
            <a:spLocks noGrp="1"/>
          </p:cNvSpPr>
          <p:nvPr>
            <p:ph type="sldNum" sz="quarter" idx="5"/>
          </p:nvPr>
        </p:nvSpPr>
        <p:spPr/>
        <p:txBody>
          <a:bodyPr/>
          <a:lstStyle/>
          <a:p>
            <a:fld id="{A8D525AF-1B00-4D12-A2B2-F9B2A78237EE}" type="slidenum">
              <a:rPr lang="de-DE" smtClean="0"/>
              <a:t>43</a:t>
            </a:fld>
            <a:endParaRPr lang="de-DE"/>
          </a:p>
        </p:txBody>
      </p:sp>
    </p:spTree>
    <p:extLst>
      <p:ext uri="{BB962C8B-B14F-4D97-AF65-F5344CB8AC3E}">
        <p14:creationId xmlns:p14="http://schemas.microsoft.com/office/powerpoint/2010/main" val="3952490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Gibt es an dieser Stelle noch Fragen zum Umgang mit der Kurzversion?</a:t>
            </a:r>
          </a:p>
          <a:p>
            <a:endParaRPr lang="de-DE" dirty="0"/>
          </a:p>
          <a:p>
            <a:r>
              <a:rPr lang="de-DE" dirty="0"/>
              <a:t>Verweis auf Empfehlung</a:t>
            </a:r>
            <a:r>
              <a:rPr lang="de-DE" baseline="0" dirty="0"/>
              <a:t> </a:t>
            </a:r>
            <a:r>
              <a:rPr lang="de-DE" baseline="0"/>
              <a:t>des Fachbeirats!!</a:t>
            </a:r>
            <a:endParaRPr lang="de-DE" dirty="0"/>
          </a:p>
        </p:txBody>
      </p:sp>
      <p:sp>
        <p:nvSpPr>
          <p:cNvPr id="4" name="Foliennummernplatzhalter 3"/>
          <p:cNvSpPr>
            <a:spLocks noGrp="1"/>
          </p:cNvSpPr>
          <p:nvPr>
            <p:ph type="sldNum" sz="quarter" idx="5"/>
          </p:nvPr>
        </p:nvSpPr>
        <p:spPr/>
        <p:txBody>
          <a:bodyPr/>
          <a:lstStyle/>
          <a:p>
            <a:fld id="{A8D525AF-1B00-4D12-A2B2-F9B2A78237EE}" type="slidenum">
              <a:rPr lang="de-DE" smtClean="0"/>
              <a:t>44</a:t>
            </a:fld>
            <a:endParaRPr lang="de-DE"/>
          </a:p>
        </p:txBody>
      </p:sp>
    </p:spTree>
    <p:extLst>
      <p:ext uri="{BB962C8B-B14F-4D97-AF65-F5344CB8AC3E}">
        <p14:creationId xmlns:p14="http://schemas.microsoft.com/office/powerpoint/2010/main" val="3816943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AED601E-10CD-4BB2-AA7C-557DDD023E6B}" type="slidenum">
              <a:rPr lang="de-DE" smtClean="0"/>
              <a:t>49</a:t>
            </a:fld>
            <a:endParaRPr lang="de-DE" dirty="0"/>
          </a:p>
        </p:txBody>
      </p:sp>
      <p:sp>
        <p:nvSpPr>
          <p:cNvPr id="5" name="Datumsplatzhalter 4">
            <a:extLst>
              <a:ext uri="{FF2B5EF4-FFF2-40B4-BE49-F238E27FC236}">
                <a16:creationId xmlns:a16="http://schemas.microsoft.com/office/drawing/2014/main" id="{1AE6262A-FBEC-4F7A-A890-0E3CFAAF1FC0}"/>
              </a:ext>
            </a:extLst>
          </p:cNvPr>
          <p:cNvSpPr>
            <a:spLocks noGrp="1"/>
          </p:cNvSpPr>
          <p:nvPr>
            <p:ph type="dt" idx="1"/>
          </p:nvPr>
        </p:nvSpPr>
        <p:spPr/>
        <p:txBody>
          <a:bodyPr/>
          <a:lstStyle/>
          <a:p>
            <a:endParaRPr lang="de-DE" dirty="0"/>
          </a:p>
        </p:txBody>
      </p:sp>
    </p:spTree>
    <p:extLst>
      <p:ext uri="{BB962C8B-B14F-4D97-AF65-F5344CB8AC3E}">
        <p14:creationId xmlns:p14="http://schemas.microsoft.com/office/powerpoint/2010/main" val="4530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endParaRPr lang="de-DE" dirty="0"/>
          </a:p>
        </p:txBody>
      </p:sp>
      <p:sp>
        <p:nvSpPr>
          <p:cNvPr id="5" name="Foliennummernplatzhalter 4"/>
          <p:cNvSpPr>
            <a:spLocks noGrp="1"/>
          </p:cNvSpPr>
          <p:nvPr>
            <p:ph type="sldNum" sz="quarter" idx="11"/>
          </p:nvPr>
        </p:nvSpPr>
        <p:spPr/>
        <p:txBody>
          <a:bodyPr/>
          <a:lstStyle/>
          <a:p>
            <a:fld id="{CAED601E-10CD-4BB2-AA7C-557DDD023E6B}" type="slidenum">
              <a:rPr lang="de-DE" smtClean="0"/>
              <a:t>50</a:t>
            </a:fld>
            <a:endParaRPr lang="de-DE" dirty="0"/>
          </a:p>
        </p:txBody>
      </p:sp>
    </p:spTree>
    <p:extLst>
      <p:ext uri="{BB962C8B-B14F-4D97-AF65-F5344CB8AC3E}">
        <p14:creationId xmlns:p14="http://schemas.microsoft.com/office/powerpoint/2010/main" val="2268501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3BF70BC-A689-4B0F-8777-EF9E964CEB83}" type="slidenum">
              <a:rPr lang="de-DE" smtClean="0"/>
              <a:t>59</a:t>
            </a:fld>
            <a:endParaRPr lang="de-DE"/>
          </a:p>
        </p:txBody>
      </p:sp>
      <p:sp>
        <p:nvSpPr>
          <p:cNvPr id="5" name="Datumsplatzhalter 4">
            <a:extLst>
              <a:ext uri="{FF2B5EF4-FFF2-40B4-BE49-F238E27FC236}">
                <a16:creationId xmlns:a16="http://schemas.microsoft.com/office/drawing/2014/main" id="{1F2EE45E-5231-4055-A387-579324B8C279}"/>
              </a:ext>
            </a:extLst>
          </p:cNvPr>
          <p:cNvSpPr>
            <a:spLocks noGrp="1"/>
          </p:cNvSpPr>
          <p:nvPr>
            <p:ph type="dt" idx="1"/>
          </p:nvPr>
        </p:nvSpPr>
        <p:spPr/>
        <p:txBody>
          <a:bodyPr/>
          <a:lstStyle/>
          <a:p>
            <a:endParaRPr lang="de-DE" dirty="0"/>
          </a:p>
        </p:txBody>
      </p:sp>
    </p:spTree>
    <p:extLst>
      <p:ext uri="{BB962C8B-B14F-4D97-AF65-F5344CB8AC3E}">
        <p14:creationId xmlns:p14="http://schemas.microsoft.com/office/powerpoint/2010/main" val="2765004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
          </p:nvPr>
        </p:nvSpPr>
        <p:spPr/>
        <p:txBody>
          <a:bodyPr/>
          <a:lstStyle/>
          <a:p>
            <a:endParaRPr lang="de-DE" dirty="0"/>
          </a:p>
        </p:txBody>
      </p:sp>
      <p:sp>
        <p:nvSpPr>
          <p:cNvPr id="5" name="Foliennummernplatzhalter 4"/>
          <p:cNvSpPr>
            <a:spLocks noGrp="1"/>
          </p:cNvSpPr>
          <p:nvPr>
            <p:ph type="sldNum" sz="quarter" idx="5"/>
          </p:nvPr>
        </p:nvSpPr>
        <p:spPr/>
        <p:txBody>
          <a:bodyPr/>
          <a:lstStyle/>
          <a:p>
            <a:fld id="{CAED601E-10CD-4BB2-AA7C-557DDD023E6B}" type="slidenum">
              <a:rPr lang="de-DE" smtClean="0"/>
              <a:t>93</a:t>
            </a:fld>
            <a:endParaRPr lang="de-DE" dirty="0"/>
          </a:p>
        </p:txBody>
      </p:sp>
    </p:spTree>
    <p:extLst>
      <p:ext uri="{BB962C8B-B14F-4D97-AF65-F5344CB8AC3E}">
        <p14:creationId xmlns:p14="http://schemas.microsoft.com/office/powerpoint/2010/main" val="2803685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sind alle Fragen markiert, die sich im Zuge der Revision verändert haben oder neu hinzugekommen sind. Diese werden auf der nächsten Folie nochmal angesprochen.</a:t>
            </a:r>
          </a:p>
        </p:txBody>
      </p:sp>
      <p:sp>
        <p:nvSpPr>
          <p:cNvPr id="4" name="Datumsplatzhalter 3"/>
          <p:cNvSpPr>
            <a:spLocks noGrp="1"/>
          </p:cNvSpPr>
          <p:nvPr>
            <p:ph type="dt" idx="1"/>
          </p:nvPr>
        </p:nvSpPr>
        <p:spPr/>
        <p:txBody>
          <a:bodyPr/>
          <a:lstStyle/>
          <a:p>
            <a:endParaRPr lang="de-DE" dirty="0"/>
          </a:p>
        </p:txBody>
      </p:sp>
      <p:sp>
        <p:nvSpPr>
          <p:cNvPr id="5" name="Foliennummernplatzhalter 4"/>
          <p:cNvSpPr>
            <a:spLocks noGrp="1"/>
          </p:cNvSpPr>
          <p:nvPr>
            <p:ph type="sldNum" sz="quarter" idx="5"/>
          </p:nvPr>
        </p:nvSpPr>
        <p:spPr/>
        <p:txBody>
          <a:bodyPr/>
          <a:lstStyle/>
          <a:p>
            <a:fld id="{CAED601E-10CD-4BB2-AA7C-557DDD023E6B}" type="slidenum">
              <a:rPr lang="de-DE" smtClean="0"/>
              <a:t>97</a:t>
            </a:fld>
            <a:endParaRPr lang="de-DE" dirty="0"/>
          </a:p>
        </p:txBody>
      </p:sp>
    </p:spTree>
    <p:extLst>
      <p:ext uri="{BB962C8B-B14F-4D97-AF65-F5344CB8AC3E}">
        <p14:creationId xmlns:p14="http://schemas.microsoft.com/office/powerpoint/2010/main" val="2962542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801648" y="2349386"/>
            <a:ext cx="9085342" cy="1621111"/>
          </a:xfrm>
        </p:spPr>
        <p:txBody>
          <a:bodyPr/>
          <a:lstStyle/>
          <a:p>
            <a:r>
              <a:rPr lang="de-DE"/>
              <a:t>Mastertitelformat bearbeiten</a:t>
            </a:r>
          </a:p>
        </p:txBody>
      </p:sp>
      <p:sp>
        <p:nvSpPr>
          <p:cNvPr id="3" name="Untertitel 2"/>
          <p:cNvSpPr>
            <a:spLocks noGrp="1"/>
          </p:cNvSpPr>
          <p:nvPr>
            <p:ph type="subTitle" idx="1"/>
          </p:nvPr>
        </p:nvSpPr>
        <p:spPr>
          <a:xfrm>
            <a:off x="801648" y="4285615"/>
            <a:ext cx="9085342" cy="1932728"/>
          </a:xfrm>
        </p:spPr>
        <p:txBody>
          <a:bodyPr/>
          <a:lstStyle>
            <a:lvl1pPr marL="0" indent="0" algn="l">
              <a:buNone/>
              <a:defRPr>
                <a:solidFill>
                  <a:schemeClr val="tx1"/>
                </a:solidFill>
              </a:defRPr>
            </a:lvl1pPr>
            <a:lvl2pPr marL="521409" indent="0" algn="ctr">
              <a:buNone/>
              <a:defRPr>
                <a:solidFill>
                  <a:schemeClr val="tx1">
                    <a:tint val="75000"/>
                  </a:schemeClr>
                </a:solidFill>
              </a:defRPr>
            </a:lvl2pPr>
            <a:lvl3pPr marL="1042818" indent="0" algn="ctr">
              <a:buNone/>
              <a:defRPr>
                <a:solidFill>
                  <a:schemeClr val="tx1">
                    <a:tint val="75000"/>
                  </a:schemeClr>
                </a:solidFill>
              </a:defRPr>
            </a:lvl3pPr>
            <a:lvl4pPr marL="1564228" indent="0" algn="ctr">
              <a:buNone/>
              <a:defRPr>
                <a:solidFill>
                  <a:schemeClr val="tx1">
                    <a:tint val="75000"/>
                  </a:schemeClr>
                </a:solidFill>
              </a:defRPr>
            </a:lvl4pPr>
            <a:lvl5pPr marL="2085637" indent="0" algn="ctr">
              <a:buNone/>
              <a:defRPr>
                <a:solidFill>
                  <a:schemeClr val="tx1">
                    <a:tint val="75000"/>
                  </a:schemeClr>
                </a:solidFill>
              </a:defRPr>
            </a:lvl5pPr>
            <a:lvl6pPr marL="2607046" indent="0" algn="ctr">
              <a:buNone/>
              <a:defRPr>
                <a:solidFill>
                  <a:schemeClr val="tx1">
                    <a:tint val="75000"/>
                  </a:schemeClr>
                </a:solidFill>
              </a:defRPr>
            </a:lvl6pPr>
            <a:lvl7pPr marL="3128455" indent="0" algn="ctr">
              <a:buNone/>
              <a:defRPr>
                <a:solidFill>
                  <a:schemeClr val="tx1">
                    <a:tint val="75000"/>
                  </a:schemeClr>
                </a:solidFill>
              </a:defRPr>
            </a:lvl7pPr>
            <a:lvl8pPr marL="3649864" indent="0" algn="ctr">
              <a:buNone/>
              <a:defRPr>
                <a:solidFill>
                  <a:schemeClr val="tx1">
                    <a:tint val="75000"/>
                  </a:schemeClr>
                </a:solidFill>
              </a:defRPr>
            </a:lvl8pPr>
            <a:lvl9pPr marL="4171273" indent="0" algn="ctr">
              <a:buNone/>
              <a:defRPr>
                <a:solidFill>
                  <a:schemeClr val="tx1">
                    <a:tint val="75000"/>
                  </a:schemeClr>
                </a:solidFill>
              </a:defRPr>
            </a:lvl9pPr>
          </a:lstStyle>
          <a:p>
            <a:r>
              <a:rPr lang="de-DE" dirty="0"/>
              <a:t>Master-Untertitelformat bearbeiten</a:t>
            </a:r>
          </a:p>
        </p:txBody>
      </p:sp>
      <p:sp>
        <p:nvSpPr>
          <p:cNvPr id="4" name="Datumsplatzhalter 3"/>
          <p:cNvSpPr>
            <a:spLocks noGrp="1"/>
          </p:cNvSpPr>
          <p:nvPr>
            <p:ph type="dt" sz="half" idx="10"/>
          </p:nvPr>
        </p:nvSpPr>
        <p:spPr/>
        <p:txBody>
          <a:bodyPr/>
          <a:lstStyle>
            <a:lvl1pPr>
              <a:defRPr/>
            </a:lvl1pPr>
          </a:lstStyle>
          <a:p>
            <a:pPr>
              <a:defRPr/>
            </a:pPr>
            <a:r>
              <a:rPr lang="de-DE"/>
              <a:t>Stand: 02/2021 - Version 1.1</a:t>
            </a:r>
            <a:endParaRPr lang="de-DE" dirty="0"/>
          </a:p>
        </p:txBody>
      </p:sp>
      <p:sp>
        <p:nvSpPr>
          <p:cNvPr id="5" name="Fußzeilenplatzhalt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r>
              <a:rPr lang="de-DE" dirty="0"/>
              <a:t>AmBADO KJP - Schulungsunterlagen</a:t>
            </a:r>
          </a:p>
        </p:txBody>
      </p:sp>
      <p:sp>
        <p:nvSpPr>
          <p:cNvPr id="6" name="Foliennummernplatzhalter 5"/>
          <p:cNvSpPr>
            <a:spLocks noGrp="1"/>
          </p:cNvSpPr>
          <p:nvPr>
            <p:ph type="sldNum" sz="quarter" idx="12"/>
          </p:nvPr>
        </p:nvSpPr>
        <p:spPr/>
        <p:txBody>
          <a:bodyPr/>
          <a:lstStyle>
            <a:lvl1pPr>
              <a:defRPr/>
            </a:lvl1pPr>
          </a:lstStyle>
          <a:p>
            <a:pPr>
              <a:defRPr/>
            </a:pPr>
            <a:fld id="{11A52EC3-E7D1-4DA8-8146-66717B149FDA}" type="slidenum">
              <a:rPr lang="de-DE"/>
              <a:pPr>
                <a:defRPr/>
              </a:pPr>
              <a:t>‹Nr.›</a:t>
            </a:fld>
            <a:endParaRPr lang="de-D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r>
              <a:rPr lang="de-DE"/>
              <a:t>Stand: 02/2021 - Version 1.1</a:t>
            </a:r>
            <a:endParaRPr lang="de-DE" dirty="0"/>
          </a:p>
        </p:txBody>
      </p:sp>
      <p:sp>
        <p:nvSpPr>
          <p:cNvPr id="5" name="Fußzeilenplatzhalt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r>
              <a:rPr lang="de-DE" dirty="0"/>
              <a:t>AmBADO KJP - Schulungsunterlagen</a:t>
            </a:r>
          </a:p>
        </p:txBody>
      </p:sp>
      <p:sp>
        <p:nvSpPr>
          <p:cNvPr id="6" name="Foliennummernplatzhalter 5"/>
          <p:cNvSpPr>
            <a:spLocks noGrp="1"/>
          </p:cNvSpPr>
          <p:nvPr>
            <p:ph type="sldNum" sz="quarter" idx="12"/>
          </p:nvPr>
        </p:nvSpPr>
        <p:spPr/>
        <p:txBody>
          <a:bodyPr/>
          <a:lstStyle>
            <a:lvl1pPr>
              <a:defRPr/>
            </a:lvl1pPr>
          </a:lstStyle>
          <a:p>
            <a:pPr>
              <a:defRPr/>
            </a:pPr>
            <a:fld id="{F9D6104D-E8AE-4D46-824F-6769818204BD}" type="slidenum">
              <a:rPr lang="de-DE"/>
              <a:pPr>
                <a:defRPr/>
              </a:pPr>
              <a:t>‹Nr.›</a:t>
            </a:fld>
            <a:endParaRPr lang="de-D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lvl1pPr>
              <a:defRPr/>
            </a:lvl1pPr>
          </a:lstStyle>
          <a:p>
            <a:pPr>
              <a:defRPr/>
            </a:pPr>
            <a:r>
              <a:rPr lang="de-DE"/>
              <a:t>Stand: 02/2021 - Version 1.1</a:t>
            </a:r>
            <a:endParaRPr lang="de-DE" dirty="0"/>
          </a:p>
        </p:txBody>
      </p:sp>
      <p:sp>
        <p:nvSpPr>
          <p:cNvPr id="4" name="Fußzeilenplatzhalter 3"/>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r>
              <a:rPr lang="de-DE" dirty="0"/>
              <a:t>AmBADO KJP - Schulungsunterlagen</a:t>
            </a:r>
          </a:p>
        </p:txBody>
      </p:sp>
      <p:sp>
        <p:nvSpPr>
          <p:cNvPr id="5" name="Foliennummernplatzhalter 4"/>
          <p:cNvSpPr>
            <a:spLocks noGrp="1"/>
          </p:cNvSpPr>
          <p:nvPr>
            <p:ph type="sldNum" sz="quarter" idx="12"/>
          </p:nvPr>
        </p:nvSpPr>
        <p:spPr/>
        <p:txBody>
          <a:bodyPr/>
          <a:lstStyle>
            <a:lvl1pPr>
              <a:defRPr/>
            </a:lvl1pPr>
          </a:lstStyle>
          <a:p>
            <a:pPr>
              <a:defRPr/>
            </a:pPr>
            <a:fld id="{E80DF4CA-658C-46C2-A8B9-EEDA194E7726}" type="slidenum">
              <a:rPr lang="de-DE"/>
              <a:pPr>
                <a:defRPr/>
              </a:pPr>
              <a:t>‹Nr.›</a:t>
            </a:fld>
            <a:endParaRPr lang="de-DE"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hteck 7"/>
          <p:cNvSpPr/>
          <p:nvPr userDrawn="1"/>
        </p:nvSpPr>
        <p:spPr>
          <a:xfrm>
            <a:off x="0" y="7010400"/>
            <a:ext cx="10688638" cy="55245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521409" fontAlgn="auto">
              <a:spcBef>
                <a:spcPts val="0"/>
              </a:spcBef>
              <a:spcAft>
                <a:spcPts val="0"/>
              </a:spcAft>
              <a:defRPr/>
            </a:pPr>
            <a:endParaRPr lang="de-DE" dirty="0"/>
          </a:p>
        </p:txBody>
      </p:sp>
      <p:sp>
        <p:nvSpPr>
          <p:cNvPr id="1028" name="Titelplatzhalter 1"/>
          <p:cNvSpPr>
            <a:spLocks noGrp="1"/>
          </p:cNvSpPr>
          <p:nvPr>
            <p:ph type="title"/>
          </p:nvPr>
        </p:nvSpPr>
        <p:spPr bwMode="auto">
          <a:xfrm>
            <a:off x="534988" y="303213"/>
            <a:ext cx="9618662" cy="86836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de-DE" dirty="0"/>
              <a:t>Mastertitelformat bearbeiten</a:t>
            </a:r>
          </a:p>
        </p:txBody>
      </p:sp>
      <p:sp>
        <p:nvSpPr>
          <p:cNvPr id="1029" name="Textplatzhalter 2"/>
          <p:cNvSpPr>
            <a:spLocks noGrp="1"/>
          </p:cNvSpPr>
          <p:nvPr>
            <p:ph type="body" idx="1"/>
          </p:nvPr>
        </p:nvSpPr>
        <p:spPr bwMode="auto">
          <a:xfrm>
            <a:off x="534988" y="1765300"/>
            <a:ext cx="9618662" cy="49911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534988" y="7084288"/>
            <a:ext cx="2493962" cy="401638"/>
          </a:xfrm>
          <a:prstGeom prst="rect">
            <a:avLst/>
          </a:prstGeom>
        </p:spPr>
        <p:txBody>
          <a:bodyPr vert="horz" lIns="104282" tIns="52141" rIns="104282" bIns="52141" rtlCol="0" anchor="ctr"/>
          <a:lstStyle>
            <a:lvl1pPr algn="l" defTabSz="521409" fontAlgn="auto">
              <a:spcBef>
                <a:spcPts val="0"/>
              </a:spcBef>
              <a:spcAft>
                <a:spcPts val="0"/>
              </a:spcAft>
              <a:defRPr sz="1200" dirty="0" smtClean="0">
                <a:solidFill>
                  <a:schemeClr val="bg1"/>
                </a:solidFill>
                <a:latin typeface="Arial"/>
                <a:cs typeface="Arial"/>
              </a:defRPr>
            </a:lvl1pPr>
          </a:lstStyle>
          <a:p>
            <a:pPr>
              <a:defRPr/>
            </a:pPr>
            <a:r>
              <a:rPr lang="de-DE"/>
              <a:t>Stand: 02/2021 - Version 1.1</a:t>
            </a:r>
            <a:endParaRPr lang="de-DE" dirty="0"/>
          </a:p>
        </p:txBody>
      </p:sp>
      <p:sp>
        <p:nvSpPr>
          <p:cNvPr id="5" name="Fußzeilenplatzhalter 4"/>
          <p:cNvSpPr>
            <a:spLocks noGrp="1"/>
          </p:cNvSpPr>
          <p:nvPr>
            <p:ph type="ftr" sz="quarter" idx="3"/>
          </p:nvPr>
        </p:nvSpPr>
        <p:spPr>
          <a:xfrm>
            <a:off x="3651250" y="7084288"/>
            <a:ext cx="3386138" cy="401638"/>
          </a:xfrm>
          <a:prstGeom prst="rect">
            <a:avLst/>
          </a:prstGeom>
        </p:spPr>
        <p:txBody>
          <a:bodyPr vert="horz" lIns="104282" tIns="52141" rIns="104282" bIns="52141" rtlCol="0" anchor="ctr"/>
          <a:lstStyle>
            <a:lvl1pPr algn="ctr" defTabSz="521409" fontAlgn="auto">
              <a:spcBef>
                <a:spcPts val="0"/>
              </a:spcBef>
              <a:spcAft>
                <a:spcPts val="0"/>
              </a:spcAft>
              <a:defRPr sz="1200" dirty="0" smtClean="0">
                <a:solidFill>
                  <a:schemeClr val="bg1"/>
                </a:solidFill>
                <a:latin typeface="Arial" panose="020B0604020202020204" pitchFamily="34" charset="0"/>
                <a:cs typeface="Arial" panose="020B0604020202020204" pitchFamily="34" charset="0"/>
              </a:defRPr>
            </a:lvl1pPr>
          </a:lstStyle>
          <a:p>
            <a:pPr>
              <a:defRPr/>
            </a:pPr>
            <a:r>
              <a:rPr lang="de-DE" dirty="0"/>
              <a:t>AmBADO KJP - Schulungsunterlagen</a:t>
            </a:r>
          </a:p>
        </p:txBody>
      </p:sp>
      <p:sp>
        <p:nvSpPr>
          <p:cNvPr id="6" name="Foliennummernplatzhalter 5"/>
          <p:cNvSpPr>
            <a:spLocks noGrp="1"/>
          </p:cNvSpPr>
          <p:nvPr>
            <p:ph type="sldNum" sz="quarter" idx="4"/>
          </p:nvPr>
        </p:nvSpPr>
        <p:spPr>
          <a:xfrm>
            <a:off x="7659688" y="7084288"/>
            <a:ext cx="2493962" cy="401638"/>
          </a:xfrm>
          <a:prstGeom prst="rect">
            <a:avLst/>
          </a:prstGeom>
        </p:spPr>
        <p:txBody>
          <a:bodyPr vert="horz" lIns="104282" tIns="52141" rIns="104282" bIns="52141" rtlCol="0" anchor="ctr"/>
          <a:lstStyle>
            <a:lvl1pPr algn="r" defTabSz="521409" fontAlgn="auto">
              <a:spcBef>
                <a:spcPts val="0"/>
              </a:spcBef>
              <a:spcAft>
                <a:spcPts val="0"/>
              </a:spcAft>
              <a:defRPr sz="1200" smtClean="0">
                <a:solidFill>
                  <a:schemeClr val="bg1"/>
                </a:solidFill>
                <a:latin typeface="Arial"/>
                <a:cs typeface="Arial"/>
              </a:defRPr>
            </a:lvl1pPr>
          </a:lstStyle>
          <a:p>
            <a:pPr>
              <a:defRPr/>
            </a:pPr>
            <a:fld id="{0113DFAF-881C-4346-981F-C909B349CC3D}" type="slidenum">
              <a:rPr lang="de-DE"/>
              <a:pPr>
                <a:defRPr/>
              </a:pPr>
              <a:t>‹Nr.›</a:t>
            </a:fld>
            <a:endParaRPr lang="de-DE" dirty="0"/>
          </a:p>
        </p:txBody>
      </p:sp>
      <p:cxnSp>
        <p:nvCxnSpPr>
          <p:cNvPr id="3" name="Gerader Verbinder 2">
            <a:extLst>
              <a:ext uri="{FF2B5EF4-FFF2-40B4-BE49-F238E27FC236}">
                <a16:creationId xmlns:a16="http://schemas.microsoft.com/office/drawing/2014/main" id="{C05F5EBF-C632-44A9-B45A-9B37E5CCC20D}"/>
              </a:ext>
            </a:extLst>
          </p:cNvPr>
          <p:cNvCxnSpPr>
            <a:cxnSpLocks/>
          </p:cNvCxnSpPr>
          <p:nvPr userDrawn="1"/>
        </p:nvCxnSpPr>
        <p:spPr>
          <a:xfrm>
            <a:off x="0" y="1363518"/>
            <a:ext cx="10688638" cy="0"/>
          </a:xfrm>
          <a:prstGeom prst="line">
            <a:avLst/>
          </a:prstGeom>
          <a:ln w="38100" cap="rnd">
            <a:solidFill>
              <a:schemeClr val="accent6">
                <a:lumMod val="20000"/>
                <a:lumOff val="80000"/>
              </a:schemeClr>
            </a:solidFill>
            <a:prstDash val="solid"/>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53" r:id="rId1"/>
    <p:sldLayoutId id="2147483652" r:id="rId2"/>
    <p:sldLayoutId id="2147483654" r:id="rId3"/>
  </p:sldLayoutIdLst>
  <p:hf hdr="0"/>
  <p:txStyles>
    <p:titleStyle>
      <a:lvl1pPr algn="l" defTabSz="520700" rtl="0" fontAlgn="base">
        <a:spcBef>
          <a:spcPct val="0"/>
        </a:spcBef>
        <a:spcAft>
          <a:spcPct val="0"/>
        </a:spcAft>
        <a:defRPr sz="2800" kern="1200">
          <a:solidFill>
            <a:srgbClr val="174C8B"/>
          </a:solidFill>
          <a:latin typeface="Arial"/>
          <a:ea typeface="+mj-ea"/>
          <a:cs typeface="Arial"/>
        </a:defRPr>
      </a:lvl1pPr>
      <a:lvl2pPr algn="l" defTabSz="520700" rtl="0" fontAlgn="base">
        <a:spcBef>
          <a:spcPct val="0"/>
        </a:spcBef>
        <a:spcAft>
          <a:spcPct val="0"/>
        </a:spcAft>
        <a:defRPr sz="2800">
          <a:solidFill>
            <a:srgbClr val="174C8B"/>
          </a:solidFill>
          <a:latin typeface="Arial" charset="0"/>
          <a:cs typeface="Arial" charset="0"/>
        </a:defRPr>
      </a:lvl2pPr>
      <a:lvl3pPr algn="l" defTabSz="520700" rtl="0" fontAlgn="base">
        <a:spcBef>
          <a:spcPct val="0"/>
        </a:spcBef>
        <a:spcAft>
          <a:spcPct val="0"/>
        </a:spcAft>
        <a:defRPr sz="2800">
          <a:solidFill>
            <a:srgbClr val="174C8B"/>
          </a:solidFill>
          <a:latin typeface="Arial" charset="0"/>
          <a:cs typeface="Arial" charset="0"/>
        </a:defRPr>
      </a:lvl3pPr>
      <a:lvl4pPr algn="l" defTabSz="520700" rtl="0" fontAlgn="base">
        <a:spcBef>
          <a:spcPct val="0"/>
        </a:spcBef>
        <a:spcAft>
          <a:spcPct val="0"/>
        </a:spcAft>
        <a:defRPr sz="2800">
          <a:solidFill>
            <a:srgbClr val="174C8B"/>
          </a:solidFill>
          <a:latin typeface="Arial" charset="0"/>
          <a:cs typeface="Arial" charset="0"/>
        </a:defRPr>
      </a:lvl4pPr>
      <a:lvl5pPr algn="l" defTabSz="520700" rtl="0" fontAlgn="base">
        <a:spcBef>
          <a:spcPct val="0"/>
        </a:spcBef>
        <a:spcAft>
          <a:spcPct val="0"/>
        </a:spcAft>
        <a:defRPr sz="2800">
          <a:solidFill>
            <a:srgbClr val="174C8B"/>
          </a:solidFill>
          <a:latin typeface="Arial" charset="0"/>
          <a:cs typeface="Arial" charset="0"/>
        </a:defRPr>
      </a:lvl5pPr>
      <a:lvl6pPr marL="457200" algn="l" defTabSz="520700" rtl="0" fontAlgn="base">
        <a:spcBef>
          <a:spcPct val="0"/>
        </a:spcBef>
        <a:spcAft>
          <a:spcPct val="0"/>
        </a:spcAft>
        <a:defRPr sz="2800">
          <a:solidFill>
            <a:srgbClr val="174C8B"/>
          </a:solidFill>
          <a:latin typeface="Arial" charset="0"/>
          <a:cs typeface="Arial" charset="0"/>
        </a:defRPr>
      </a:lvl6pPr>
      <a:lvl7pPr marL="914400" algn="l" defTabSz="520700" rtl="0" fontAlgn="base">
        <a:spcBef>
          <a:spcPct val="0"/>
        </a:spcBef>
        <a:spcAft>
          <a:spcPct val="0"/>
        </a:spcAft>
        <a:defRPr sz="2800">
          <a:solidFill>
            <a:srgbClr val="174C8B"/>
          </a:solidFill>
          <a:latin typeface="Arial" charset="0"/>
          <a:cs typeface="Arial" charset="0"/>
        </a:defRPr>
      </a:lvl7pPr>
      <a:lvl8pPr marL="1371600" algn="l" defTabSz="520700" rtl="0" fontAlgn="base">
        <a:spcBef>
          <a:spcPct val="0"/>
        </a:spcBef>
        <a:spcAft>
          <a:spcPct val="0"/>
        </a:spcAft>
        <a:defRPr sz="2800">
          <a:solidFill>
            <a:srgbClr val="174C8B"/>
          </a:solidFill>
          <a:latin typeface="Arial" charset="0"/>
          <a:cs typeface="Arial" charset="0"/>
        </a:defRPr>
      </a:lvl8pPr>
      <a:lvl9pPr marL="1828800" algn="l" defTabSz="520700" rtl="0" fontAlgn="base">
        <a:spcBef>
          <a:spcPct val="0"/>
        </a:spcBef>
        <a:spcAft>
          <a:spcPct val="0"/>
        </a:spcAft>
        <a:defRPr sz="2800">
          <a:solidFill>
            <a:srgbClr val="174C8B"/>
          </a:solidFill>
          <a:latin typeface="Arial" charset="0"/>
          <a:cs typeface="Arial" charset="0"/>
        </a:defRPr>
      </a:lvl9pPr>
    </p:titleStyle>
    <p:bodyStyle>
      <a:lvl1pPr indent="-179388" algn="l" defTabSz="520700" rtl="0" fontAlgn="base">
        <a:lnSpc>
          <a:spcPts val="2200"/>
        </a:lnSpc>
        <a:spcBef>
          <a:spcPct val="0"/>
        </a:spcBef>
        <a:spcAft>
          <a:spcPts val="1200"/>
        </a:spcAft>
        <a:defRPr sz="1700" kern="1200">
          <a:solidFill>
            <a:schemeClr val="tx1"/>
          </a:solidFill>
          <a:latin typeface="Arial"/>
          <a:ea typeface="+mn-ea"/>
          <a:cs typeface="Arial"/>
        </a:defRPr>
      </a:lvl1pPr>
      <a:lvl2pPr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2pPr>
      <a:lvl3pPr marL="358775"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3pPr>
      <a:lvl4pPr marL="539750"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4pPr>
      <a:lvl5pPr marL="719138"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5pPr>
      <a:lvl6pPr marL="2867750" indent="-260705" algn="l" defTabSz="521409" rtl="0" eaLnBrk="1" latinLnBrk="0" hangingPunct="1">
        <a:spcBef>
          <a:spcPct val="20000"/>
        </a:spcBef>
        <a:buFont typeface="Arial"/>
        <a:buChar char="•"/>
        <a:defRPr sz="2300" kern="1200">
          <a:solidFill>
            <a:schemeClr val="tx1"/>
          </a:solidFill>
          <a:latin typeface="+mn-lt"/>
          <a:ea typeface="+mn-ea"/>
          <a:cs typeface="+mn-cs"/>
        </a:defRPr>
      </a:lvl6pPr>
      <a:lvl7pPr marL="3389160" indent="-260705" algn="l" defTabSz="521409" rtl="0" eaLnBrk="1" latinLnBrk="0" hangingPunct="1">
        <a:spcBef>
          <a:spcPct val="20000"/>
        </a:spcBef>
        <a:buFont typeface="Arial"/>
        <a:buChar char="•"/>
        <a:defRPr sz="2300" kern="1200">
          <a:solidFill>
            <a:schemeClr val="tx1"/>
          </a:solidFill>
          <a:latin typeface="+mn-lt"/>
          <a:ea typeface="+mn-ea"/>
          <a:cs typeface="+mn-cs"/>
        </a:defRPr>
      </a:lvl7pPr>
      <a:lvl8pPr marL="3910569" indent="-260705" algn="l" defTabSz="521409" rtl="0" eaLnBrk="1" latinLnBrk="0" hangingPunct="1">
        <a:spcBef>
          <a:spcPct val="20000"/>
        </a:spcBef>
        <a:buFont typeface="Arial"/>
        <a:buChar char="•"/>
        <a:defRPr sz="2300" kern="1200">
          <a:solidFill>
            <a:schemeClr val="tx1"/>
          </a:solidFill>
          <a:latin typeface="+mn-lt"/>
          <a:ea typeface="+mn-ea"/>
          <a:cs typeface="+mn-cs"/>
        </a:defRPr>
      </a:lvl8pPr>
      <a:lvl9pPr marL="4431978" indent="-260705" algn="l" defTabSz="521409" rtl="0" eaLnBrk="1" latinLnBrk="0" hangingPunct="1">
        <a:spcBef>
          <a:spcPct val="20000"/>
        </a:spcBef>
        <a:buFont typeface="Arial"/>
        <a:buChar char="•"/>
        <a:defRPr sz="2300" kern="1200">
          <a:solidFill>
            <a:schemeClr val="tx1"/>
          </a:solidFill>
          <a:latin typeface="+mn-lt"/>
          <a:ea typeface="+mn-ea"/>
          <a:cs typeface="+mn-cs"/>
        </a:defRPr>
      </a:lvl9pPr>
    </p:bodyStyle>
    <p:otherStyle>
      <a:defPPr>
        <a:defRPr lang="de-DE"/>
      </a:defPPr>
      <a:lvl1pPr marL="0" algn="l" defTabSz="521409" rtl="0" eaLnBrk="1" latinLnBrk="0" hangingPunct="1">
        <a:defRPr sz="2000" kern="1200">
          <a:solidFill>
            <a:schemeClr val="tx1"/>
          </a:solidFill>
          <a:latin typeface="+mn-lt"/>
          <a:ea typeface="+mn-ea"/>
          <a:cs typeface="+mn-cs"/>
        </a:defRPr>
      </a:lvl1pPr>
      <a:lvl2pPr marL="521409" algn="l" defTabSz="521409" rtl="0" eaLnBrk="1" latinLnBrk="0" hangingPunct="1">
        <a:defRPr sz="2000" kern="1200">
          <a:solidFill>
            <a:schemeClr val="tx1"/>
          </a:solidFill>
          <a:latin typeface="+mn-lt"/>
          <a:ea typeface="+mn-ea"/>
          <a:cs typeface="+mn-cs"/>
        </a:defRPr>
      </a:lvl2pPr>
      <a:lvl3pPr marL="1042818" algn="l" defTabSz="521409" rtl="0" eaLnBrk="1" latinLnBrk="0" hangingPunct="1">
        <a:defRPr sz="2000" kern="1200">
          <a:solidFill>
            <a:schemeClr val="tx1"/>
          </a:solidFill>
          <a:latin typeface="+mn-lt"/>
          <a:ea typeface="+mn-ea"/>
          <a:cs typeface="+mn-cs"/>
        </a:defRPr>
      </a:lvl3pPr>
      <a:lvl4pPr marL="1564228" algn="l" defTabSz="521409" rtl="0" eaLnBrk="1" latinLnBrk="0" hangingPunct="1">
        <a:defRPr sz="2000" kern="1200">
          <a:solidFill>
            <a:schemeClr val="tx1"/>
          </a:solidFill>
          <a:latin typeface="+mn-lt"/>
          <a:ea typeface="+mn-ea"/>
          <a:cs typeface="+mn-cs"/>
        </a:defRPr>
      </a:lvl4pPr>
      <a:lvl5pPr marL="2085637" algn="l" defTabSz="521409" rtl="0" eaLnBrk="1" latinLnBrk="0" hangingPunct="1">
        <a:defRPr sz="2000" kern="1200">
          <a:solidFill>
            <a:schemeClr val="tx1"/>
          </a:solidFill>
          <a:latin typeface="+mn-lt"/>
          <a:ea typeface="+mn-ea"/>
          <a:cs typeface="+mn-cs"/>
        </a:defRPr>
      </a:lvl5pPr>
      <a:lvl6pPr marL="2607046" algn="l" defTabSz="521409" rtl="0" eaLnBrk="1" latinLnBrk="0" hangingPunct="1">
        <a:defRPr sz="2000" kern="1200">
          <a:solidFill>
            <a:schemeClr val="tx1"/>
          </a:solidFill>
          <a:latin typeface="+mn-lt"/>
          <a:ea typeface="+mn-ea"/>
          <a:cs typeface="+mn-cs"/>
        </a:defRPr>
      </a:lvl6pPr>
      <a:lvl7pPr marL="3128455" algn="l" defTabSz="521409" rtl="0" eaLnBrk="1" latinLnBrk="0" hangingPunct="1">
        <a:defRPr sz="2000" kern="1200">
          <a:solidFill>
            <a:schemeClr val="tx1"/>
          </a:solidFill>
          <a:latin typeface="+mn-lt"/>
          <a:ea typeface="+mn-ea"/>
          <a:cs typeface="+mn-cs"/>
        </a:defRPr>
      </a:lvl7pPr>
      <a:lvl8pPr marL="3649864" algn="l" defTabSz="521409" rtl="0" eaLnBrk="1" latinLnBrk="0" hangingPunct="1">
        <a:defRPr sz="2000" kern="1200">
          <a:solidFill>
            <a:schemeClr val="tx1"/>
          </a:solidFill>
          <a:latin typeface="+mn-lt"/>
          <a:ea typeface="+mn-ea"/>
          <a:cs typeface="+mn-cs"/>
        </a:defRPr>
      </a:lvl8pPr>
      <a:lvl9pPr marL="4171273" algn="l" defTabSz="521409" rtl="0" eaLnBrk="1" latinLnBrk="0" hangingPunct="1">
        <a:defRPr sz="20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2" userDrawn="1">
          <p15:clr>
            <a:srgbClr val="F26B43"/>
          </p15:clr>
        </p15:guide>
        <p15:guide id="2" pos="32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www.google.com/url?sa=i&amp;rct=j&amp;q=&amp;esrc=s&amp;source=images&amp;cd=&amp;ved=2ahUKEwjduuuhkbzkAhUDY1AKHdWdAcwQjRx6BAgBEAQ&amp;url=https://de.fotolia.com/id/119880272&amp;psig=AOvVaw0fxX55rLIix5XwK5SHQFXF&amp;ust=1567857167296411" TargetMode="External"/><Relationship Id="rId1" Type="http://schemas.openxmlformats.org/officeDocument/2006/relationships/slideLayout" Target="../slideLayouts/slideLayout2.xml"/><Relationship Id="rId4" Type="http://schemas.microsoft.com/office/2007/relationships/hdphoto" Target="../media/hdphoto26.wdp"/></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6.wdp"/></Relationships>
</file>

<file path=ppt/slides/_rels/slide34.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5.png"/><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26.png"/><Relationship Id="rId4" Type="http://schemas.openxmlformats.org/officeDocument/2006/relationships/hyperlink" Target="https://bidaq.de/" TargetMode="External"/></Relationships>
</file>

<file path=ppt/slides/_rels/slide3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39.svg"/><Relationship Id="rId4" Type="http://schemas.openxmlformats.org/officeDocument/2006/relationships/image" Target="../media/image3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7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7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7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8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8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8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8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8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2.svg"/><Relationship Id="rId4" Type="http://schemas.openxmlformats.org/officeDocument/2006/relationships/image" Target="../media/image41.png"/></Relationships>
</file>

<file path=ppt/slides/_rels/slide9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9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2.svg"/><Relationship Id="rId4" Type="http://schemas.openxmlformats.org/officeDocument/2006/relationships/image" Target="../media/image41.png"/></Relationships>
</file>

<file path=ppt/slides/_rels/slide9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4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5104C2-CBE2-470D-9BB8-742B20DA1E29}"/>
              </a:ext>
            </a:extLst>
          </p:cNvPr>
          <p:cNvSpPr>
            <a:spLocks noGrp="1"/>
          </p:cNvSpPr>
          <p:nvPr>
            <p:ph type="ctrTitle"/>
          </p:nvPr>
        </p:nvSpPr>
        <p:spPr>
          <a:xfrm>
            <a:off x="801648" y="2270928"/>
            <a:ext cx="9085342" cy="1808704"/>
          </a:xfrm>
        </p:spPr>
        <p:txBody>
          <a:bodyPr/>
          <a:lstStyle/>
          <a:p>
            <a:pPr algn="ctr"/>
            <a:r>
              <a:rPr lang="de-DE" sz="8000" b="1" dirty="0">
                <a:solidFill>
                  <a:srgbClr val="0460B4"/>
                </a:solidFill>
              </a:rPr>
              <a:t>AmBADO KJP  </a:t>
            </a:r>
            <a:r>
              <a:rPr lang="de-DE" sz="4000" b="1" dirty="0">
                <a:solidFill>
                  <a:srgbClr val="0460B4"/>
                </a:solidFill>
              </a:rPr>
              <a:t>Schulungsunterlagen</a:t>
            </a:r>
            <a:endParaRPr lang="de-DE" sz="4800" b="1" dirty="0">
              <a:solidFill>
                <a:srgbClr val="0460B4"/>
              </a:solidFill>
            </a:endParaRPr>
          </a:p>
        </p:txBody>
      </p:sp>
      <p:pic>
        <p:nvPicPr>
          <p:cNvPr id="5" name="Grafik 4">
            <a:extLst>
              <a:ext uri="{FF2B5EF4-FFF2-40B4-BE49-F238E27FC236}">
                <a16:creationId xmlns:a16="http://schemas.microsoft.com/office/drawing/2014/main" id="{70538BA9-A745-452B-8C03-5DBEA8378FC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865" b="94375" l="10000" r="90000">
                        <a14:foregroundMark x1="29948" y1="9063" x2="29948" y2="9063"/>
                        <a14:foregroundMark x1="70781" y1="9271" x2="70781" y2="9271"/>
                        <a14:foregroundMark x1="35260" y1="88750" x2="35260" y2="88750"/>
                        <a14:foregroundMark x1="40417" y1="88750" x2="40417" y2="88750"/>
                        <a14:foregroundMark x1="16563" y1="89271" x2="16563" y2="89271"/>
                        <a14:foregroundMark x1="22396" y1="92865" x2="22396" y2="92865"/>
                        <a14:foregroundMark x1="22708" y1="94427" x2="22708" y2="94427"/>
                        <a14:foregroundMark x1="76146" y1="93229" x2="76146" y2="93229"/>
                        <a14:foregroundMark x1="70260" y1="9063" x2="70260" y2="9063"/>
                        <a14:foregroundMark x1="68385" y1="9063" x2="68385" y2="9063"/>
                        <a14:foregroundMark x1="72865" y1="8906" x2="72865" y2="8906"/>
                        <a14:foregroundMark x1="28229" y1="8229" x2="28229" y2="8229"/>
                        <a14:foregroundMark x1="31667" y1="7865" x2="31667" y2="7865"/>
                        <a14:foregroundMark x1="72500" y1="9063" x2="72500" y2="9063"/>
                        <a14:foregroundMark x1="72708" y1="8906" x2="72708" y2="8906"/>
                        <a14:foregroundMark x1="72708" y1="8750" x2="72708" y2="8750"/>
                        <a14:backgroundMark x1="31823" y1="7708" x2="31823" y2="7708"/>
                        <a14:backgroundMark x1="31667" y1="7865" x2="31667" y2="7865"/>
                        <a14:backgroundMark x1="72708" y1="8385" x2="72708" y2="8385"/>
                        <a14:backgroundMark x1="72708" y1="8542" x2="72708" y2="8542"/>
                      </a14:backgroundRemoval>
                    </a14:imgEffect>
                  </a14:imgLayer>
                </a14:imgProps>
              </a:ext>
            </a:extLst>
          </a:blip>
          <a:stretch>
            <a:fillRect/>
          </a:stretch>
        </p:blipFill>
        <p:spPr>
          <a:xfrm>
            <a:off x="4050478" y="4285615"/>
            <a:ext cx="2587681" cy="2587681"/>
          </a:xfrm>
          <a:prstGeom prst="rect">
            <a:avLst/>
          </a:prstGeom>
        </p:spPr>
      </p:pic>
    </p:spTree>
    <p:extLst>
      <p:ext uri="{BB962C8B-B14F-4D97-AF65-F5344CB8AC3E}">
        <p14:creationId xmlns:p14="http://schemas.microsoft.com/office/powerpoint/2010/main" val="1496438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DF29A-4C47-4B05-9373-4CFDAE790948}"/>
              </a:ext>
            </a:extLst>
          </p:cNvPr>
          <p:cNvSpPr>
            <a:spLocks noGrp="1"/>
          </p:cNvSpPr>
          <p:nvPr>
            <p:ph type="title"/>
          </p:nvPr>
        </p:nvSpPr>
        <p:spPr/>
        <p:txBody>
          <a:bodyPr/>
          <a:lstStyle/>
          <a:p>
            <a:r>
              <a:rPr lang="de-DE" dirty="0">
                <a:solidFill>
                  <a:srgbClr val="82C836"/>
                </a:solidFill>
              </a:rPr>
              <a:t>Was ist die AmBADO? – Richtig oder Falsch?</a:t>
            </a:r>
          </a:p>
        </p:txBody>
      </p:sp>
      <p:sp>
        <p:nvSpPr>
          <p:cNvPr id="4" name="Datumsplatzhalter 3">
            <a:extLst>
              <a:ext uri="{FF2B5EF4-FFF2-40B4-BE49-F238E27FC236}">
                <a16:creationId xmlns:a16="http://schemas.microsoft.com/office/drawing/2014/main" id="{414E8319-DA84-41A9-AE9C-DFD40313784F}"/>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3508DC59-1544-4E94-AB8E-CA06B3151AB7}"/>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3C7368CB-4FA0-48F9-9095-AD68C4B0826D}"/>
              </a:ext>
            </a:extLst>
          </p:cNvPr>
          <p:cNvSpPr>
            <a:spLocks noGrp="1"/>
          </p:cNvSpPr>
          <p:nvPr>
            <p:ph type="sldNum" sz="quarter" idx="12"/>
          </p:nvPr>
        </p:nvSpPr>
        <p:spPr/>
        <p:txBody>
          <a:bodyPr/>
          <a:lstStyle/>
          <a:p>
            <a:pPr>
              <a:defRPr/>
            </a:pPr>
            <a:fld id="{F9D6104D-E8AE-4D46-824F-6769818204BD}" type="slidenum">
              <a:rPr lang="de-DE" smtClean="0"/>
              <a:pPr>
                <a:defRPr/>
              </a:pPr>
              <a:t>10</a:t>
            </a:fld>
            <a:endParaRPr lang="de-DE" dirty="0"/>
          </a:p>
        </p:txBody>
      </p:sp>
      <p:sp>
        <p:nvSpPr>
          <p:cNvPr id="8" name="Inhaltsplatzhalter 2">
            <a:extLst>
              <a:ext uri="{FF2B5EF4-FFF2-40B4-BE49-F238E27FC236}">
                <a16:creationId xmlns:a16="http://schemas.microsoft.com/office/drawing/2014/main" id="{B0F59D59-722A-4F58-995C-8D15A1CB4F47}"/>
              </a:ext>
            </a:extLst>
          </p:cNvPr>
          <p:cNvSpPr>
            <a:spLocks noGrp="1"/>
          </p:cNvSpPr>
          <p:nvPr>
            <p:ph idx="1"/>
          </p:nvPr>
        </p:nvSpPr>
        <p:spPr>
          <a:xfrm>
            <a:off x="534988" y="1715060"/>
            <a:ext cx="9618662" cy="701287"/>
          </a:xfrm>
        </p:spPr>
        <p:txBody>
          <a:bodyPr/>
          <a:lstStyle/>
          <a:p>
            <a:pPr indent="0">
              <a:lnSpc>
                <a:spcPts val="2300"/>
              </a:lnSpc>
              <a:buClr>
                <a:srgbClr val="0460B4"/>
              </a:buClr>
            </a:pPr>
            <a:r>
              <a:rPr lang="de-DE" sz="1800" dirty="0"/>
              <a:t>Hier sind einige Aussagen zur AmBADO. </a:t>
            </a:r>
            <a:br>
              <a:rPr lang="de-DE" sz="1800" dirty="0"/>
            </a:br>
            <a:r>
              <a:rPr lang="de-DE" sz="1800" dirty="0"/>
              <a:t>Nun sind Sie an der Reihe! Welche Aussagen sind richtig, welche falsch?</a:t>
            </a:r>
          </a:p>
        </p:txBody>
      </p:sp>
      <p:pic>
        <p:nvPicPr>
          <p:cNvPr id="16" name="Grafik 15">
            <a:extLst>
              <a:ext uri="{FF2B5EF4-FFF2-40B4-BE49-F238E27FC236}">
                <a16:creationId xmlns:a16="http://schemas.microsoft.com/office/drawing/2014/main" id="{95B23FDD-0654-41D7-AEFC-2E6ADDBBB59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3750" l="7083" r="90625">
                        <a14:foregroundMark x1="9167" y1="53385" x2="9167" y2="53385"/>
                        <a14:foregroundMark x1="65313" y1="93906" x2="65313" y2="93906"/>
                        <a14:foregroundMark x1="90729" y1="74844" x2="90729" y2="74844"/>
                        <a14:foregroundMark x1="9010" y1="47188" x2="9010" y2="47188"/>
                        <a14:foregroundMark x1="8490" y1="54427" x2="8490" y2="54427"/>
                        <a14:foregroundMark x1="8281" y1="47708" x2="8281" y2="47708"/>
                        <a14:foregroundMark x1="7969" y1="52188" x2="7969" y2="52188"/>
                        <a14:foregroundMark x1="7760" y1="47708" x2="7760" y2="47708"/>
                        <a14:foregroundMark x1="7448" y1="53021" x2="7448" y2="53021"/>
                        <a14:foregroundMark x1="7448" y1="58177" x2="7448" y2="58177"/>
                        <a14:foregroundMark x1="7604" y1="59740" x2="7604" y2="59740"/>
                        <a14:foregroundMark x1="7083" y1="56302" x2="7083" y2="56302"/>
                      </a14:backgroundRemoval>
                    </a14:imgEffect>
                  </a14:imgLayer>
                </a14:imgProps>
              </a:ext>
            </a:extLst>
          </a:blip>
          <a:srcRect t="19045" b="1963"/>
          <a:stretch/>
        </p:blipFill>
        <p:spPr>
          <a:xfrm>
            <a:off x="8906669" y="83726"/>
            <a:ext cx="1527827" cy="1206856"/>
          </a:xfrm>
          <a:prstGeom prst="rect">
            <a:avLst/>
          </a:prstGeom>
        </p:spPr>
      </p:pic>
      <p:graphicFrame>
        <p:nvGraphicFramePr>
          <p:cNvPr id="3" name="Tabelle 2">
            <a:extLst>
              <a:ext uri="{FF2B5EF4-FFF2-40B4-BE49-F238E27FC236}">
                <a16:creationId xmlns:a16="http://schemas.microsoft.com/office/drawing/2014/main" id="{65437D66-C9C8-49BB-ABC3-19FFFBC1CA83}"/>
              </a:ext>
            </a:extLst>
          </p:cNvPr>
          <p:cNvGraphicFramePr>
            <a:graphicFrameLocks noGrp="1"/>
          </p:cNvGraphicFramePr>
          <p:nvPr>
            <p:extLst>
              <p:ext uri="{D42A27DB-BD31-4B8C-83A1-F6EECF244321}">
                <p14:modId xmlns:p14="http://schemas.microsoft.com/office/powerpoint/2010/main" val="3857676174"/>
              </p:ext>
            </p:extLst>
          </p:nvPr>
        </p:nvGraphicFramePr>
        <p:xfrm>
          <a:off x="522521" y="2693092"/>
          <a:ext cx="7692142" cy="3996000"/>
        </p:xfrm>
        <a:graphic>
          <a:graphicData uri="http://schemas.openxmlformats.org/drawingml/2006/table">
            <a:tbl>
              <a:tblPr firstRow="1" bandRow="1">
                <a:tableStyleId>{68D230F3-CF80-4859-8CE7-A43EE81993B5}</a:tableStyleId>
              </a:tblPr>
              <a:tblGrid>
                <a:gridCol w="5194997">
                  <a:extLst>
                    <a:ext uri="{9D8B030D-6E8A-4147-A177-3AD203B41FA5}">
                      <a16:colId xmlns:a16="http://schemas.microsoft.com/office/drawing/2014/main" val="974559942"/>
                    </a:ext>
                  </a:extLst>
                </a:gridCol>
                <a:gridCol w="2497145">
                  <a:extLst>
                    <a:ext uri="{9D8B030D-6E8A-4147-A177-3AD203B41FA5}">
                      <a16:colId xmlns:a16="http://schemas.microsoft.com/office/drawing/2014/main" val="1053190104"/>
                    </a:ext>
                  </a:extLst>
                </a:gridCol>
              </a:tblGrid>
              <a:tr h="448780">
                <a:tc>
                  <a:txBody>
                    <a:bodyPr/>
                    <a:lstStyle/>
                    <a:p>
                      <a:r>
                        <a:rPr lang="de-DE" sz="1800" dirty="0">
                          <a:latin typeface="Arial" panose="020B0604020202020204" pitchFamily="34" charset="0"/>
                          <a:cs typeface="Arial" panose="020B0604020202020204" pitchFamily="34" charset="0"/>
                        </a:rPr>
                        <a:t>Aussage</a:t>
                      </a:r>
                      <a:endParaRPr lang="de-DE" dirty="0">
                        <a:latin typeface="Arial" panose="020B0604020202020204" pitchFamily="34" charset="0"/>
                        <a:cs typeface="Arial" panose="020B0604020202020204" pitchFamily="34" charset="0"/>
                      </a:endParaRPr>
                    </a:p>
                  </a:txBody>
                  <a:tcPr/>
                </a:tc>
                <a:tc>
                  <a:txBody>
                    <a:bodyPr/>
                    <a:lstStyle/>
                    <a:p>
                      <a:r>
                        <a:rPr lang="de-DE" sz="1800" dirty="0">
                          <a:latin typeface="Arial" panose="020B0604020202020204" pitchFamily="34" charset="0"/>
                          <a:cs typeface="Arial" panose="020B0604020202020204" pitchFamily="34" charset="0"/>
                        </a:rPr>
                        <a:t>Richtig oder falsch?</a:t>
                      </a:r>
                    </a:p>
                  </a:txBody>
                  <a:tcPr/>
                </a:tc>
                <a:extLst>
                  <a:ext uri="{0D108BD9-81ED-4DB2-BD59-A6C34878D82A}">
                    <a16:rowId xmlns:a16="http://schemas.microsoft.com/office/drawing/2014/main" val="1101963033"/>
                  </a:ext>
                </a:extLst>
              </a:tr>
              <a:tr h="709444">
                <a:tc>
                  <a:txBody>
                    <a:bodyPr/>
                    <a:lstStyle/>
                    <a:p>
                      <a:pPr>
                        <a:spcBef>
                          <a:spcPts val="600"/>
                        </a:spcBef>
                        <a:spcAft>
                          <a:spcPts val="600"/>
                        </a:spcAft>
                      </a:pPr>
                      <a:r>
                        <a:rPr lang="de-DE" sz="1800" dirty="0">
                          <a:latin typeface="Arial" panose="020B0604020202020204" pitchFamily="34" charset="0"/>
                          <a:cs typeface="Arial" panose="020B0604020202020204" pitchFamily="34" charset="0"/>
                        </a:rPr>
                        <a:t>Die AmBADO ist gesetzlich verankert.</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lgn="ctr">
                        <a:spcBef>
                          <a:spcPts val="600"/>
                        </a:spcBef>
                        <a:spcAft>
                          <a:spcPts val="600"/>
                        </a:spcAft>
                      </a:pPr>
                      <a:r>
                        <a:rPr lang="de-DE" sz="1800" b="1" dirty="0">
                          <a:solidFill>
                            <a:srgbClr val="00B050"/>
                          </a:solidFill>
                          <a:latin typeface="Arial" panose="020B0604020202020204" pitchFamily="34" charset="0"/>
                          <a:cs typeface="Arial" panose="020B0604020202020204" pitchFamily="34" charset="0"/>
                        </a:rPr>
                        <a:t>Richtig</a:t>
                      </a: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338285344"/>
                  </a:ext>
                </a:extLst>
              </a:tr>
              <a:tr h="709444">
                <a:tc>
                  <a:txBody>
                    <a:bodyPr/>
                    <a:lstStyle/>
                    <a:p>
                      <a:pPr>
                        <a:spcBef>
                          <a:spcPts val="600"/>
                        </a:spcBef>
                        <a:spcAft>
                          <a:spcPts val="600"/>
                        </a:spcAft>
                      </a:pPr>
                      <a:r>
                        <a:rPr lang="de-DE" sz="1800" dirty="0">
                          <a:latin typeface="Arial" panose="020B0604020202020204" pitchFamily="34" charset="0"/>
                          <a:cs typeface="Arial" panose="020B0604020202020204" pitchFamily="34" charset="0"/>
                        </a:rPr>
                        <a:t>Die AmBADO wird bundesweit einheitlich erhoben.</a:t>
                      </a:r>
                    </a:p>
                  </a:txBody>
                  <a:tcPr anchor="ctr">
                    <a:lnR w="12700" cap="flat" cmpd="sng" algn="ctr">
                      <a:solidFill>
                        <a:schemeClr val="accent1"/>
                      </a:solidFill>
                      <a:prstDash val="solid"/>
                      <a:round/>
                      <a:headEnd type="none" w="med" len="med"/>
                      <a:tailEnd type="none" w="med" len="med"/>
                    </a:lnR>
                  </a:tcPr>
                </a:tc>
                <a:tc>
                  <a:txBody>
                    <a:bodyPr/>
                    <a:lstStyle/>
                    <a:p>
                      <a:pPr algn="ctr">
                        <a:spcBef>
                          <a:spcPts val="600"/>
                        </a:spcBef>
                        <a:spcAft>
                          <a:spcPts val="600"/>
                        </a:spcAft>
                      </a:pPr>
                      <a:r>
                        <a:rPr lang="de-DE" sz="1800" b="1" dirty="0">
                          <a:solidFill>
                            <a:srgbClr val="C00000"/>
                          </a:solidFill>
                          <a:latin typeface="Arial" panose="020B0604020202020204" pitchFamily="34" charset="0"/>
                          <a:cs typeface="Arial" panose="020B0604020202020204" pitchFamily="34" charset="0"/>
                        </a:rPr>
                        <a:t>Falsch</a:t>
                      </a:r>
                      <a:r>
                        <a:rPr lang="de-DE" sz="1800" b="1" dirty="0">
                          <a:latin typeface="Arial" panose="020B0604020202020204" pitchFamily="34" charset="0"/>
                          <a:cs typeface="Arial" panose="020B0604020202020204" pitchFamily="34" charset="0"/>
                        </a:rPr>
                        <a:t> </a:t>
                      </a:r>
                      <a:endParaRPr lang="de-DE" sz="1800" b="0" dirty="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261620485"/>
                  </a:ext>
                </a:extLst>
              </a:tr>
              <a:tr h="709444">
                <a:tc>
                  <a:txBody>
                    <a:bodyPr/>
                    <a:lstStyle/>
                    <a:p>
                      <a:pPr>
                        <a:spcBef>
                          <a:spcPts val="600"/>
                        </a:spcBef>
                        <a:spcAft>
                          <a:spcPts val="600"/>
                        </a:spcAft>
                      </a:pPr>
                      <a:r>
                        <a:rPr lang="de-DE" sz="1800" dirty="0">
                          <a:latin typeface="Arial" panose="020B0604020202020204" pitchFamily="34" charset="0"/>
                          <a:cs typeface="Arial" panose="020B0604020202020204" pitchFamily="34" charset="0"/>
                        </a:rPr>
                        <a:t>Die AmBADO dient in erster Linie der Überwachung der Mitarbeiter in der PIA.</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lgn="ctr">
                        <a:spcBef>
                          <a:spcPts val="600"/>
                        </a:spcBef>
                        <a:spcAft>
                          <a:spcPts val="600"/>
                        </a:spcAft>
                      </a:pPr>
                      <a:r>
                        <a:rPr lang="de-DE" sz="1800" b="1" dirty="0">
                          <a:solidFill>
                            <a:srgbClr val="C00000"/>
                          </a:solidFill>
                          <a:latin typeface="Arial" panose="020B0604020202020204" pitchFamily="34" charset="0"/>
                          <a:cs typeface="Arial" panose="020B0604020202020204" pitchFamily="34" charset="0"/>
                        </a:rPr>
                        <a:t>Falsch</a:t>
                      </a:r>
                      <a:r>
                        <a:rPr lang="de-DE" sz="1800" b="1" dirty="0">
                          <a:latin typeface="Arial" panose="020B0604020202020204" pitchFamily="34" charset="0"/>
                          <a:cs typeface="Arial" panose="020B0604020202020204" pitchFamily="34" charset="0"/>
                        </a:rPr>
                        <a:t> </a:t>
                      </a:r>
                      <a:endParaRPr lang="de-DE" sz="1800" b="0" dirty="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682204866"/>
                  </a:ext>
                </a:extLst>
              </a:tr>
              <a:tr h="709444">
                <a:tc>
                  <a:txBody>
                    <a:bodyPr/>
                    <a:lstStyle/>
                    <a:p>
                      <a:pPr>
                        <a:spcBef>
                          <a:spcPts val="600"/>
                        </a:spcBef>
                        <a:spcAft>
                          <a:spcPts val="600"/>
                        </a:spcAft>
                      </a:pPr>
                      <a:r>
                        <a:rPr lang="de-DE" sz="1800" dirty="0">
                          <a:latin typeface="Arial" panose="020B0604020202020204" pitchFamily="34" charset="0"/>
                          <a:cs typeface="Arial" panose="020B0604020202020204" pitchFamily="34" charset="0"/>
                        </a:rPr>
                        <a:t>Die AmBADO ist ein Instrument zur Qualitätssicherung.</a:t>
                      </a:r>
                    </a:p>
                  </a:txBody>
                  <a:tcPr anchor="ctr">
                    <a:lnR w="12700" cap="flat" cmpd="sng" algn="ctr">
                      <a:solidFill>
                        <a:schemeClr val="accent1"/>
                      </a:solidFill>
                      <a:prstDash val="solid"/>
                      <a:round/>
                      <a:headEnd type="none" w="med" len="med"/>
                      <a:tailEnd type="none" w="med" len="med"/>
                    </a:lnR>
                  </a:tcPr>
                </a:tc>
                <a:tc>
                  <a:txBody>
                    <a:bodyPr/>
                    <a:lstStyle/>
                    <a:p>
                      <a:pPr algn="ctr">
                        <a:spcBef>
                          <a:spcPts val="600"/>
                        </a:spcBef>
                        <a:spcAft>
                          <a:spcPts val="600"/>
                        </a:spcAft>
                      </a:pPr>
                      <a:r>
                        <a:rPr lang="de-DE" sz="1800" b="1" dirty="0">
                          <a:solidFill>
                            <a:srgbClr val="00B050"/>
                          </a:solidFill>
                          <a:latin typeface="Arial" panose="020B0604020202020204" pitchFamily="34" charset="0"/>
                          <a:cs typeface="Arial" panose="020B0604020202020204" pitchFamily="34" charset="0"/>
                        </a:rPr>
                        <a:t>Richtig</a:t>
                      </a: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372339124"/>
                  </a:ext>
                </a:extLst>
              </a:tr>
              <a:tr h="709444">
                <a:tc>
                  <a:txBody>
                    <a:bodyPr/>
                    <a:lstStyle/>
                    <a:p>
                      <a:pPr>
                        <a:spcBef>
                          <a:spcPts val="600"/>
                        </a:spcBef>
                        <a:spcAft>
                          <a:spcPts val="600"/>
                        </a:spcAft>
                      </a:pPr>
                      <a:r>
                        <a:rPr lang="de-DE" sz="1800" dirty="0">
                          <a:latin typeface="Arial" panose="020B0604020202020204" pitchFamily="34" charset="0"/>
                          <a:cs typeface="Arial" panose="020B0604020202020204" pitchFamily="34" charset="0"/>
                        </a:rPr>
                        <a:t>Die AmBADO ist seit 1990 für alle </a:t>
                      </a:r>
                      <a:r>
                        <a:rPr lang="de-DE" sz="1800" kern="1200" dirty="0">
                          <a:solidFill>
                            <a:schemeClr val="tx1"/>
                          </a:solidFill>
                          <a:latin typeface="Arial" panose="020B0604020202020204" pitchFamily="34" charset="0"/>
                          <a:ea typeface="+mn-ea"/>
                          <a:cs typeface="Arial" panose="020B0604020202020204" pitchFamily="34" charset="0"/>
                        </a:rPr>
                        <a:t>kinder- und jugendpsychiatrischen PIA in Bayern verbindlich.</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lgn="ctr">
                        <a:spcBef>
                          <a:spcPts val="600"/>
                        </a:spcBef>
                        <a:spcAft>
                          <a:spcPts val="600"/>
                        </a:spcAft>
                      </a:pPr>
                      <a:r>
                        <a:rPr lang="de-DE" sz="1800" b="1" dirty="0">
                          <a:solidFill>
                            <a:srgbClr val="C00000"/>
                          </a:solidFill>
                          <a:latin typeface="Arial" panose="020B0604020202020204" pitchFamily="34" charset="0"/>
                          <a:cs typeface="Arial" panose="020B0604020202020204" pitchFamily="34" charset="0"/>
                        </a:rPr>
                        <a:t>Falsch</a:t>
                      </a:r>
                      <a:r>
                        <a:rPr lang="de-DE" sz="1800" b="1" dirty="0">
                          <a:latin typeface="Arial" panose="020B0604020202020204" pitchFamily="34" charset="0"/>
                          <a:cs typeface="Arial" panose="020B0604020202020204" pitchFamily="34" charset="0"/>
                        </a:rPr>
                        <a:t> </a:t>
                      </a:r>
                      <a:endParaRPr lang="de-DE" sz="1800" b="0" dirty="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954681900"/>
                  </a:ext>
                </a:extLst>
              </a:tr>
            </a:tbl>
          </a:graphicData>
        </a:graphic>
      </p:graphicFrame>
      <p:sp>
        <p:nvSpPr>
          <p:cNvPr id="9" name="Textfeld 8">
            <a:extLst>
              <a:ext uri="{FF2B5EF4-FFF2-40B4-BE49-F238E27FC236}">
                <a16:creationId xmlns:a16="http://schemas.microsoft.com/office/drawing/2014/main" id="{374A9698-8887-4834-A03A-4338F0DF0BA0}"/>
              </a:ext>
            </a:extLst>
          </p:cNvPr>
          <p:cNvSpPr txBox="1"/>
          <p:nvPr/>
        </p:nvSpPr>
        <p:spPr>
          <a:xfrm>
            <a:off x="8299938" y="4002769"/>
            <a:ext cx="2134558" cy="369332"/>
          </a:xfrm>
          <a:prstGeom prst="rect">
            <a:avLst/>
          </a:prstGeom>
          <a:noFill/>
        </p:spPr>
        <p:txBody>
          <a:bodyPr wrap="square" rtlCol="0">
            <a:spAutoFit/>
          </a:bodyPr>
          <a:lstStyle/>
          <a:p>
            <a:r>
              <a:rPr lang="de-DE" sz="1800" dirty="0">
                <a:sym typeface="Wingdings" panose="05000000000000000000" pitchFamily="2" charset="2"/>
              </a:rPr>
              <a:t> bayernweit</a:t>
            </a:r>
            <a:endParaRPr lang="de-DE" sz="1800" dirty="0"/>
          </a:p>
        </p:txBody>
      </p:sp>
      <p:sp>
        <p:nvSpPr>
          <p:cNvPr id="13" name="Textfeld 12">
            <a:extLst>
              <a:ext uri="{FF2B5EF4-FFF2-40B4-BE49-F238E27FC236}">
                <a16:creationId xmlns:a16="http://schemas.microsoft.com/office/drawing/2014/main" id="{0AB7745F-A905-4E07-B56E-0DE4DA7C6443}"/>
              </a:ext>
            </a:extLst>
          </p:cNvPr>
          <p:cNvSpPr txBox="1"/>
          <p:nvPr/>
        </p:nvSpPr>
        <p:spPr>
          <a:xfrm>
            <a:off x="8299938" y="4691092"/>
            <a:ext cx="2134558" cy="369332"/>
          </a:xfrm>
          <a:prstGeom prst="rect">
            <a:avLst/>
          </a:prstGeom>
          <a:noFill/>
        </p:spPr>
        <p:txBody>
          <a:bodyPr wrap="square" rtlCol="0">
            <a:spAutoFit/>
          </a:bodyPr>
          <a:lstStyle/>
          <a:p>
            <a:r>
              <a:rPr lang="de-DE" sz="1800" dirty="0">
                <a:sym typeface="Wingdings" panose="05000000000000000000" pitchFamily="2" charset="2"/>
              </a:rPr>
              <a:t> s. Folie 6</a:t>
            </a:r>
            <a:endParaRPr lang="de-DE" sz="1800" dirty="0"/>
          </a:p>
        </p:txBody>
      </p:sp>
      <p:sp>
        <p:nvSpPr>
          <p:cNvPr id="14" name="Textfeld 13">
            <a:extLst>
              <a:ext uri="{FF2B5EF4-FFF2-40B4-BE49-F238E27FC236}">
                <a16:creationId xmlns:a16="http://schemas.microsoft.com/office/drawing/2014/main" id="{DDAC96EA-6725-490A-A8D1-51A95BD2AD77}"/>
              </a:ext>
            </a:extLst>
          </p:cNvPr>
          <p:cNvSpPr txBox="1"/>
          <p:nvPr/>
        </p:nvSpPr>
        <p:spPr>
          <a:xfrm>
            <a:off x="8299938" y="6139728"/>
            <a:ext cx="2134558" cy="369332"/>
          </a:xfrm>
          <a:prstGeom prst="rect">
            <a:avLst/>
          </a:prstGeom>
          <a:noFill/>
        </p:spPr>
        <p:txBody>
          <a:bodyPr wrap="square" rtlCol="0">
            <a:spAutoFit/>
          </a:bodyPr>
          <a:lstStyle/>
          <a:p>
            <a:r>
              <a:rPr lang="de-DE" sz="1800" dirty="0">
                <a:sym typeface="Wingdings" panose="05000000000000000000" pitchFamily="2" charset="2"/>
              </a:rPr>
              <a:t> seit 2007</a:t>
            </a:r>
            <a:endParaRPr lang="de-DE" sz="1800" dirty="0"/>
          </a:p>
        </p:txBody>
      </p:sp>
    </p:spTree>
    <p:extLst>
      <p:ext uri="{BB962C8B-B14F-4D97-AF65-F5344CB8AC3E}">
        <p14:creationId xmlns:p14="http://schemas.microsoft.com/office/powerpoint/2010/main" val="6323182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pPr>
              <a:defRPr/>
            </a:pPr>
            <a:r>
              <a:rPr lang="de-DE"/>
              <a:t>Stand: 02/2021 - Version 1.1</a:t>
            </a:r>
            <a:endParaRPr lang="de-DE" dirty="0"/>
          </a:p>
        </p:txBody>
      </p:sp>
      <p:sp>
        <p:nvSpPr>
          <p:cNvPr id="5" name="Fußzeilenplatzhalter 4"/>
          <p:cNvSpPr>
            <a:spLocks noGrp="1"/>
          </p:cNvSpPr>
          <p:nvPr>
            <p:ph type="ftr" sz="quarter" idx="11"/>
          </p:nvPr>
        </p:nvSpPr>
        <p:spPr/>
        <p:txBody>
          <a:bodyPr/>
          <a:lstStyle/>
          <a:p>
            <a:pPr>
              <a:defRPr/>
            </a:pPr>
            <a:r>
              <a:rPr lang="de-DE"/>
              <a:t>AmBADO KJP - Schulungsunterlagen</a:t>
            </a:r>
            <a:endParaRPr lang="de-DE" dirty="0"/>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100</a:t>
            </a:fld>
            <a:endParaRPr lang="de-DE" dirty="0"/>
          </a:p>
        </p:txBody>
      </p:sp>
      <p:sp>
        <p:nvSpPr>
          <p:cNvPr id="7" name="Titel 1">
            <a:extLst>
              <a:ext uri="{FF2B5EF4-FFF2-40B4-BE49-F238E27FC236}">
                <a16:creationId xmlns:a16="http://schemas.microsoft.com/office/drawing/2014/main" id="{4D134381-3BBB-4AD5-9636-65A7A57E252B}"/>
              </a:ext>
            </a:extLst>
          </p:cNvPr>
          <p:cNvSpPr txBox="1">
            <a:spLocks/>
          </p:cNvSpPr>
          <p:nvPr/>
        </p:nvSpPr>
        <p:spPr bwMode="auto">
          <a:xfrm>
            <a:off x="801648" y="3061250"/>
            <a:ext cx="9085342" cy="1438089"/>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520700" rtl="0" fontAlgn="base">
              <a:spcBef>
                <a:spcPct val="0"/>
              </a:spcBef>
              <a:spcAft>
                <a:spcPct val="0"/>
              </a:spcAft>
              <a:defRPr sz="2800" kern="1200">
                <a:solidFill>
                  <a:srgbClr val="174C8B"/>
                </a:solidFill>
                <a:latin typeface="Arial"/>
                <a:ea typeface="+mj-ea"/>
                <a:cs typeface="Arial"/>
              </a:defRPr>
            </a:lvl1pPr>
            <a:lvl2pPr algn="l" defTabSz="520700" rtl="0" fontAlgn="base">
              <a:spcBef>
                <a:spcPct val="0"/>
              </a:spcBef>
              <a:spcAft>
                <a:spcPct val="0"/>
              </a:spcAft>
              <a:defRPr sz="2800">
                <a:solidFill>
                  <a:srgbClr val="174C8B"/>
                </a:solidFill>
                <a:latin typeface="Arial" charset="0"/>
                <a:cs typeface="Arial" charset="0"/>
              </a:defRPr>
            </a:lvl2pPr>
            <a:lvl3pPr algn="l" defTabSz="520700" rtl="0" fontAlgn="base">
              <a:spcBef>
                <a:spcPct val="0"/>
              </a:spcBef>
              <a:spcAft>
                <a:spcPct val="0"/>
              </a:spcAft>
              <a:defRPr sz="2800">
                <a:solidFill>
                  <a:srgbClr val="174C8B"/>
                </a:solidFill>
                <a:latin typeface="Arial" charset="0"/>
                <a:cs typeface="Arial" charset="0"/>
              </a:defRPr>
            </a:lvl3pPr>
            <a:lvl4pPr algn="l" defTabSz="520700" rtl="0" fontAlgn="base">
              <a:spcBef>
                <a:spcPct val="0"/>
              </a:spcBef>
              <a:spcAft>
                <a:spcPct val="0"/>
              </a:spcAft>
              <a:defRPr sz="2800">
                <a:solidFill>
                  <a:srgbClr val="174C8B"/>
                </a:solidFill>
                <a:latin typeface="Arial" charset="0"/>
                <a:cs typeface="Arial" charset="0"/>
              </a:defRPr>
            </a:lvl4pPr>
            <a:lvl5pPr algn="l" defTabSz="520700" rtl="0" fontAlgn="base">
              <a:spcBef>
                <a:spcPct val="0"/>
              </a:spcBef>
              <a:spcAft>
                <a:spcPct val="0"/>
              </a:spcAft>
              <a:defRPr sz="2800">
                <a:solidFill>
                  <a:srgbClr val="174C8B"/>
                </a:solidFill>
                <a:latin typeface="Arial" charset="0"/>
                <a:cs typeface="Arial" charset="0"/>
              </a:defRPr>
            </a:lvl5pPr>
            <a:lvl6pPr marL="457200" algn="l" defTabSz="520700" rtl="0" fontAlgn="base">
              <a:spcBef>
                <a:spcPct val="0"/>
              </a:spcBef>
              <a:spcAft>
                <a:spcPct val="0"/>
              </a:spcAft>
              <a:defRPr sz="2800">
                <a:solidFill>
                  <a:srgbClr val="174C8B"/>
                </a:solidFill>
                <a:latin typeface="Arial" charset="0"/>
                <a:cs typeface="Arial" charset="0"/>
              </a:defRPr>
            </a:lvl6pPr>
            <a:lvl7pPr marL="914400" algn="l" defTabSz="520700" rtl="0" fontAlgn="base">
              <a:spcBef>
                <a:spcPct val="0"/>
              </a:spcBef>
              <a:spcAft>
                <a:spcPct val="0"/>
              </a:spcAft>
              <a:defRPr sz="2800">
                <a:solidFill>
                  <a:srgbClr val="174C8B"/>
                </a:solidFill>
                <a:latin typeface="Arial" charset="0"/>
                <a:cs typeface="Arial" charset="0"/>
              </a:defRPr>
            </a:lvl7pPr>
            <a:lvl8pPr marL="1371600" algn="l" defTabSz="520700" rtl="0" fontAlgn="base">
              <a:spcBef>
                <a:spcPct val="0"/>
              </a:spcBef>
              <a:spcAft>
                <a:spcPct val="0"/>
              </a:spcAft>
              <a:defRPr sz="2800">
                <a:solidFill>
                  <a:srgbClr val="174C8B"/>
                </a:solidFill>
                <a:latin typeface="Arial" charset="0"/>
                <a:cs typeface="Arial" charset="0"/>
              </a:defRPr>
            </a:lvl8pPr>
            <a:lvl9pPr marL="1828800" algn="l" defTabSz="520700" rtl="0" fontAlgn="base">
              <a:spcBef>
                <a:spcPct val="0"/>
              </a:spcBef>
              <a:spcAft>
                <a:spcPct val="0"/>
              </a:spcAft>
              <a:defRPr sz="2800">
                <a:solidFill>
                  <a:srgbClr val="174C8B"/>
                </a:solidFill>
                <a:latin typeface="Arial" charset="0"/>
                <a:cs typeface="Arial" charset="0"/>
              </a:defRPr>
            </a:lvl9pPr>
          </a:lstStyle>
          <a:p>
            <a:pPr algn="ctr"/>
            <a:r>
              <a:rPr lang="de-DE" sz="4400" b="1" dirty="0">
                <a:solidFill>
                  <a:schemeClr val="accent6"/>
                </a:solidFill>
              </a:rPr>
              <a:t>8. Abschluss der AmBADO</a:t>
            </a:r>
          </a:p>
        </p:txBody>
      </p:sp>
    </p:spTree>
    <p:extLst>
      <p:ext uri="{BB962C8B-B14F-4D97-AF65-F5344CB8AC3E}">
        <p14:creationId xmlns:p14="http://schemas.microsoft.com/office/powerpoint/2010/main" val="394835056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853B6533-CC13-46C1-B51B-8BD9E94333B6}"/>
              </a:ext>
            </a:extLst>
          </p:cNvPr>
          <p:cNvPicPr>
            <a:picLocks noChangeAspect="1"/>
          </p:cNvPicPr>
          <p:nvPr/>
        </p:nvPicPr>
        <p:blipFill>
          <a:blip r:embed="rId2"/>
          <a:stretch>
            <a:fillRect/>
          </a:stretch>
        </p:blipFill>
        <p:spPr>
          <a:xfrm>
            <a:off x="535782" y="1814454"/>
            <a:ext cx="9000000" cy="870024"/>
          </a:xfrm>
          <a:prstGeom prst="rect">
            <a:avLst/>
          </a:prstGeom>
          <a:ln>
            <a:solidFill>
              <a:schemeClr val="tx1"/>
            </a:solidFill>
          </a:ln>
        </p:spPr>
      </p:pic>
      <p:sp>
        <p:nvSpPr>
          <p:cNvPr id="2" name="Titel 1"/>
          <p:cNvSpPr>
            <a:spLocks noGrp="1"/>
          </p:cNvSpPr>
          <p:nvPr>
            <p:ph type="title"/>
          </p:nvPr>
        </p:nvSpPr>
        <p:spPr/>
        <p:txBody>
          <a:bodyPr/>
          <a:lstStyle/>
          <a:p>
            <a:r>
              <a:rPr lang="de-DE" dirty="0"/>
              <a:t>8.1 - Abschluss des AmBADO-Falls</a:t>
            </a:r>
          </a:p>
        </p:txBody>
      </p:sp>
      <p:sp>
        <p:nvSpPr>
          <p:cNvPr id="4" name="Datumsplatzhalter 3"/>
          <p:cNvSpPr>
            <a:spLocks noGrp="1"/>
          </p:cNvSpPr>
          <p:nvPr>
            <p:ph type="dt" sz="half" idx="10"/>
          </p:nvPr>
        </p:nvSpPr>
        <p:spPr/>
        <p:txBody>
          <a:bodyPr/>
          <a:lstStyle/>
          <a:p>
            <a:pPr>
              <a:defRPr/>
            </a:pPr>
            <a:r>
              <a:rPr lang="de-DE"/>
              <a:t>Stand: 02/2021 - Version 1.1</a:t>
            </a:r>
            <a:endParaRPr lang="de-DE" dirty="0"/>
          </a:p>
        </p:txBody>
      </p:sp>
      <p:sp>
        <p:nvSpPr>
          <p:cNvPr id="5" name="Fußzeilenplatzhalter 4"/>
          <p:cNvSpPr>
            <a:spLocks noGrp="1"/>
          </p:cNvSpPr>
          <p:nvPr>
            <p:ph type="ftr" sz="quarter" idx="11"/>
          </p:nvPr>
        </p:nvSpPr>
        <p:spPr/>
        <p:txBody>
          <a:bodyPr/>
          <a:lstStyle/>
          <a:p>
            <a:pPr>
              <a:defRPr/>
            </a:pPr>
            <a:r>
              <a:rPr lang="de-DE"/>
              <a:t>AmBADO KJP - Schulungsunterlagen</a:t>
            </a:r>
            <a:endParaRPr lang="de-DE" dirty="0"/>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101</a:t>
            </a:fld>
            <a:endParaRPr lang="de-DE" dirty="0"/>
          </a:p>
        </p:txBody>
      </p:sp>
      <p:sp>
        <p:nvSpPr>
          <p:cNvPr id="3" name="Inhaltsplatzhalter 8">
            <a:extLst>
              <a:ext uri="{FF2B5EF4-FFF2-40B4-BE49-F238E27FC236}">
                <a16:creationId xmlns:a16="http://schemas.microsoft.com/office/drawing/2014/main" id="{DE1CD966-CBEE-4225-B1D7-2C32F420404B}"/>
              </a:ext>
            </a:extLst>
          </p:cNvPr>
          <p:cNvSpPr txBox="1">
            <a:spLocks/>
          </p:cNvSpPr>
          <p:nvPr/>
        </p:nvSpPr>
        <p:spPr bwMode="auto">
          <a:xfrm>
            <a:off x="535782" y="3154176"/>
            <a:ext cx="8921971" cy="301551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indent="-179388" algn="l" defTabSz="520700" rtl="0" fontAlgn="base">
              <a:lnSpc>
                <a:spcPts val="2200"/>
              </a:lnSpc>
              <a:spcBef>
                <a:spcPct val="0"/>
              </a:spcBef>
              <a:spcAft>
                <a:spcPts val="1200"/>
              </a:spcAft>
              <a:defRPr sz="1700" kern="1200">
                <a:solidFill>
                  <a:schemeClr val="tx1"/>
                </a:solidFill>
                <a:latin typeface="Arial"/>
                <a:ea typeface="+mn-ea"/>
                <a:cs typeface="Arial"/>
              </a:defRPr>
            </a:lvl1pPr>
            <a:lvl2pPr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2pPr>
            <a:lvl3pPr marL="358775"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3pPr>
            <a:lvl4pPr marL="539750"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4pPr>
            <a:lvl5pPr marL="719138"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5pPr>
            <a:lvl6pPr marL="2867750" indent="-260705" algn="l" defTabSz="521409" rtl="0" eaLnBrk="1" latinLnBrk="0" hangingPunct="1">
              <a:spcBef>
                <a:spcPct val="20000"/>
              </a:spcBef>
              <a:buFont typeface="Arial"/>
              <a:buChar char="•"/>
              <a:defRPr sz="2300" kern="1200">
                <a:solidFill>
                  <a:schemeClr val="tx1"/>
                </a:solidFill>
                <a:latin typeface="+mn-lt"/>
                <a:ea typeface="+mn-ea"/>
                <a:cs typeface="+mn-cs"/>
              </a:defRPr>
            </a:lvl6pPr>
            <a:lvl7pPr marL="3389160" indent="-260705" algn="l" defTabSz="521409" rtl="0" eaLnBrk="1" latinLnBrk="0" hangingPunct="1">
              <a:spcBef>
                <a:spcPct val="20000"/>
              </a:spcBef>
              <a:buFont typeface="Arial"/>
              <a:buChar char="•"/>
              <a:defRPr sz="2300" kern="1200">
                <a:solidFill>
                  <a:schemeClr val="tx1"/>
                </a:solidFill>
                <a:latin typeface="+mn-lt"/>
                <a:ea typeface="+mn-ea"/>
                <a:cs typeface="+mn-cs"/>
              </a:defRPr>
            </a:lvl7pPr>
            <a:lvl8pPr marL="3910569" indent="-260705" algn="l" defTabSz="521409" rtl="0" eaLnBrk="1" latinLnBrk="0" hangingPunct="1">
              <a:spcBef>
                <a:spcPct val="20000"/>
              </a:spcBef>
              <a:buFont typeface="Arial"/>
              <a:buChar char="•"/>
              <a:defRPr sz="2300" kern="1200">
                <a:solidFill>
                  <a:schemeClr val="tx1"/>
                </a:solidFill>
                <a:latin typeface="+mn-lt"/>
                <a:ea typeface="+mn-ea"/>
                <a:cs typeface="+mn-cs"/>
              </a:defRPr>
            </a:lvl8pPr>
            <a:lvl9pPr marL="4431978" indent="-260705" algn="l" defTabSz="521409" rtl="0" eaLnBrk="1" latinLnBrk="0" hangingPunct="1">
              <a:spcBef>
                <a:spcPct val="20000"/>
              </a:spcBef>
              <a:buFont typeface="Arial"/>
              <a:buChar char="•"/>
              <a:defRPr sz="2300" kern="1200">
                <a:solidFill>
                  <a:schemeClr val="tx1"/>
                </a:solidFill>
                <a:latin typeface="+mn-lt"/>
                <a:ea typeface="+mn-ea"/>
                <a:cs typeface="+mn-cs"/>
              </a:defRPr>
            </a:lvl9pPr>
          </a:lstStyle>
          <a:p>
            <a:pPr marL="285750" indent="-285750">
              <a:lnSpc>
                <a:spcPts val="2400"/>
              </a:lnSpc>
              <a:spcAft>
                <a:spcPts val="1800"/>
              </a:spcAft>
              <a:buClr>
                <a:srgbClr val="0460B4"/>
              </a:buClr>
              <a:buFont typeface="Wingdings" panose="05000000000000000000" pitchFamily="2" charset="2"/>
              <a:buChar char="§"/>
            </a:pPr>
            <a:r>
              <a:rPr lang="de-DE" sz="2000" dirty="0"/>
              <a:t>Wird die AmBADO abgeschlossen, weil die </a:t>
            </a:r>
            <a:r>
              <a:rPr lang="de-DE" sz="2000" b="1" dirty="0"/>
              <a:t>Behandlung beendet/ abgebrochen </a:t>
            </a:r>
            <a:r>
              <a:rPr lang="de-DE" sz="2000" dirty="0"/>
              <a:t>wurde, muss hier das </a:t>
            </a:r>
            <a:r>
              <a:rPr lang="de-DE" sz="2000" b="1" dirty="0"/>
              <a:t>Datum der letzten abrechenbaren Leistung </a:t>
            </a:r>
            <a:r>
              <a:rPr lang="de-DE" sz="2000" dirty="0"/>
              <a:t>eingetragen werden.</a:t>
            </a:r>
          </a:p>
          <a:p>
            <a:pPr marL="285750" indent="-285750">
              <a:lnSpc>
                <a:spcPts val="2400"/>
              </a:lnSpc>
              <a:spcAft>
                <a:spcPts val="600"/>
              </a:spcAft>
              <a:buClr>
                <a:srgbClr val="0460B4"/>
              </a:buClr>
              <a:buFont typeface="Wingdings" panose="05000000000000000000" pitchFamily="2" charset="2"/>
              <a:buChar char="§"/>
            </a:pPr>
            <a:r>
              <a:rPr lang="de-DE" sz="2000" dirty="0"/>
              <a:t>Wird die AmBADO </a:t>
            </a:r>
            <a:r>
              <a:rPr lang="de-DE" sz="2000" b="1" dirty="0"/>
              <a:t>aufgrund einer fälligen Jahresaktualisierung </a:t>
            </a:r>
            <a:r>
              <a:rPr lang="de-DE" sz="2000" dirty="0"/>
              <a:t>bei Langzeitbehandlungen </a:t>
            </a:r>
            <a:r>
              <a:rPr lang="de-DE" sz="2000" b="1" dirty="0"/>
              <a:t>abgeschlossen</a:t>
            </a:r>
            <a:r>
              <a:rPr lang="de-DE" sz="2000" dirty="0"/>
              <a:t>, ist das </a:t>
            </a:r>
            <a:r>
              <a:rPr lang="de-DE" sz="2000" b="1" dirty="0"/>
              <a:t>Datum der Jahres-aktualisierung </a:t>
            </a:r>
            <a:r>
              <a:rPr lang="de-DE" sz="2000" dirty="0"/>
              <a:t>anzugeben.</a:t>
            </a:r>
          </a:p>
        </p:txBody>
      </p:sp>
    </p:spTree>
    <p:extLst>
      <p:ext uri="{BB962C8B-B14F-4D97-AF65-F5344CB8AC3E}">
        <p14:creationId xmlns:p14="http://schemas.microsoft.com/office/powerpoint/2010/main" val="34757645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EC0EE779-8D37-4992-AD9E-44BDA3C1B674}"/>
              </a:ext>
            </a:extLst>
          </p:cNvPr>
          <p:cNvPicPr>
            <a:picLocks noChangeAspect="1"/>
          </p:cNvPicPr>
          <p:nvPr/>
        </p:nvPicPr>
        <p:blipFill>
          <a:blip r:embed="rId2"/>
          <a:stretch>
            <a:fillRect/>
          </a:stretch>
        </p:blipFill>
        <p:spPr>
          <a:xfrm>
            <a:off x="535783" y="1809899"/>
            <a:ext cx="7200000" cy="1731250"/>
          </a:xfrm>
          <a:prstGeom prst="rect">
            <a:avLst/>
          </a:prstGeom>
          <a:ln>
            <a:solidFill>
              <a:schemeClr val="tx1"/>
            </a:solidFill>
          </a:ln>
        </p:spPr>
      </p:pic>
      <p:sp>
        <p:nvSpPr>
          <p:cNvPr id="2" name="Titel 1"/>
          <p:cNvSpPr>
            <a:spLocks noGrp="1"/>
          </p:cNvSpPr>
          <p:nvPr>
            <p:ph type="title"/>
          </p:nvPr>
        </p:nvSpPr>
        <p:spPr/>
        <p:txBody>
          <a:bodyPr/>
          <a:lstStyle/>
          <a:p>
            <a:r>
              <a:rPr lang="de-DE" dirty="0"/>
              <a:t>8.2 - Abschlussgrund</a:t>
            </a:r>
          </a:p>
        </p:txBody>
      </p:sp>
      <p:sp>
        <p:nvSpPr>
          <p:cNvPr id="4" name="Datumsplatzhalter 3"/>
          <p:cNvSpPr>
            <a:spLocks noGrp="1"/>
          </p:cNvSpPr>
          <p:nvPr>
            <p:ph type="dt" sz="half" idx="10"/>
          </p:nvPr>
        </p:nvSpPr>
        <p:spPr/>
        <p:txBody>
          <a:bodyPr/>
          <a:lstStyle/>
          <a:p>
            <a:pPr>
              <a:defRPr/>
            </a:pPr>
            <a:r>
              <a:rPr lang="de-DE"/>
              <a:t>Stand: 02/2021 - Version 1.1</a:t>
            </a:r>
            <a:endParaRPr lang="de-DE" dirty="0"/>
          </a:p>
        </p:txBody>
      </p:sp>
      <p:sp>
        <p:nvSpPr>
          <p:cNvPr id="5" name="Fußzeilenplatzhalter 4"/>
          <p:cNvSpPr>
            <a:spLocks noGrp="1"/>
          </p:cNvSpPr>
          <p:nvPr>
            <p:ph type="ftr" sz="quarter" idx="11"/>
          </p:nvPr>
        </p:nvSpPr>
        <p:spPr/>
        <p:txBody>
          <a:bodyPr/>
          <a:lstStyle/>
          <a:p>
            <a:pPr>
              <a:defRPr/>
            </a:pPr>
            <a:r>
              <a:rPr lang="de-DE"/>
              <a:t>AmBADO KJP - Schulungsunterlagen</a:t>
            </a:r>
            <a:endParaRPr lang="de-DE" dirty="0"/>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102</a:t>
            </a:fld>
            <a:endParaRPr lang="de-DE" dirty="0"/>
          </a:p>
        </p:txBody>
      </p:sp>
      <p:sp>
        <p:nvSpPr>
          <p:cNvPr id="3" name="Inhaltsplatzhalter 8">
            <a:extLst>
              <a:ext uri="{FF2B5EF4-FFF2-40B4-BE49-F238E27FC236}">
                <a16:creationId xmlns:a16="http://schemas.microsoft.com/office/drawing/2014/main" id="{55D88EB6-B6F9-46FC-8CB6-8049B5D28171}"/>
              </a:ext>
            </a:extLst>
          </p:cNvPr>
          <p:cNvSpPr txBox="1">
            <a:spLocks/>
          </p:cNvSpPr>
          <p:nvPr/>
        </p:nvSpPr>
        <p:spPr bwMode="auto">
          <a:xfrm>
            <a:off x="535783" y="3825325"/>
            <a:ext cx="8608218" cy="299541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indent="-179388" algn="l" defTabSz="520700" rtl="0" fontAlgn="base">
              <a:lnSpc>
                <a:spcPts val="2200"/>
              </a:lnSpc>
              <a:spcBef>
                <a:spcPct val="0"/>
              </a:spcBef>
              <a:spcAft>
                <a:spcPts val="1200"/>
              </a:spcAft>
              <a:defRPr sz="1700" kern="1200">
                <a:solidFill>
                  <a:schemeClr val="tx1"/>
                </a:solidFill>
                <a:latin typeface="Arial"/>
                <a:ea typeface="+mn-ea"/>
                <a:cs typeface="Arial"/>
              </a:defRPr>
            </a:lvl1pPr>
            <a:lvl2pPr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2pPr>
            <a:lvl3pPr marL="358775"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3pPr>
            <a:lvl4pPr marL="539750"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4pPr>
            <a:lvl5pPr marL="719138"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5pPr>
            <a:lvl6pPr marL="2867750" indent="-260705" algn="l" defTabSz="521409" rtl="0" eaLnBrk="1" latinLnBrk="0" hangingPunct="1">
              <a:spcBef>
                <a:spcPct val="20000"/>
              </a:spcBef>
              <a:buFont typeface="Arial"/>
              <a:buChar char="•"/>
              <a:defRPr sz="2300" kern="1200">
                <a:solidFill>
                  <a:schemeClr val="tx1"/>
                </a:solidFill>
                <a:latin typeface="+mn-lt"/>
                <a:ea typeface="+mn-ea"/>
                <a:cs typeface="+mn-cs"/>
              </a:defRPr>
            </a:lvl6pPr>
            <a:lvl7pPr marL="3389160" indent="-260705" algn="l" defTabSz="521409" rtl="0" eaLnBrk="1" latinLnBrk="0" hangingPunct="1">
              <a:spcBef>
                <a:spcPct val="20000"/>
              </a:spcBef>
              <a:buFont typeface="Arial"/>
              <a:buChar char="•"/>
              <a:defRPr sz="2300" kern="1200">
                <a:solidFill>
                  <a:schemeClr val="tx1"/>
                </a:solidFill>
                <a:latin typeface="+mn-lt"/>
                <a:ea typeface="+mn-ea"/>
                <a:cs typeface="+mn-cs"/>
              </a:defRPr>
            </a:lvl7pPr>
            <a:lvl8pPr marL="3910569" indent="-260705" algn="l" defTabSz="521409" rtl="0" eaLnBrk="1" latinLnBrk="0" hangingPunct="1">
              <a:spcBef>
                <a:spcPct val="20000"/>
              </a:spcBef>
              <a:buFont typeface="Arial"/>
              <a:buChar char="•"/>
              <a:defRPr sz="2300" kern="1200">
                <a:solidFill>
                  <a:schemeClr val="tx1"/>
                </a:solidFill>
                <a:latin typeface="+mn-lt"/>
                <a:ea typeface="+mn-ea"/>
                <a:cs typeface="+mn-cs"/>
              </a:defRPr>
            </a:lvl8pPr>
            <a:lvl9pPr marL="4431978" indent="-260705" algn="l" defTabSz="521409" rtl="0" eaLnBrk="1" latinLnBrk="0" hangingPunct="1">
              <a:spcBef>
                <a:spcPct val="20000"/>
              </a:spcBef>
              <a:buFont typeface="Arial"/>
              <a:buChar char="•"/>
              <a:defRPr sz="2300" kern="1200">
                <a:solidFill>
                  <a:schemeClr val="tx1"/>
                </a:solidFill>
                <a:latin typeface="+mn-lt"/>
                <a:ea typeface="+mn-ea"/>
                <a:cs typeface="+mn-cs"/>
              </a:defRPr>
            </a:lvl9pPr>
          </a:lstStyle>
          <a:p>
            <a:pPr marL="285750" indent="-285750">
              <a:lnSpc>
                <a:spcPts val="2400"/>
              </a:lnSpc>
              <a:spcAft>
                <a:spcPts val="1800"/>
              </a:spcAft>
              <a:buClr>
                <a:srgbClr val="0460B4"/>
              </a:buClr>
              <a:buFont typeface="Wingdings" panose="05000000000000000000" pitchFamily="2" charset="2"/>
              <a:buChar char="§"/>
            </a:pPr>
            <a:r>
              <a:rPr lang="de-DE" sz="2000" dirty="0"/>
              <a:t>Der </a:t>
            </a:r>
            <a:r>
              <a:rPr lang="de-DE" sz="2000" b="1" dirty="0"/>
              <a:t>Abschluss wegen </a:t>
            </a:r>
            <a:r>
              <a:rPr lang="de-DE" sz="2000" dirty="0"/>
              <a:t>eines </a:t>
            </a:r>
            <a:r>
              <a:rPr lang="de-DE" sz="2000" b="1" dirty="0"/>
              <a:t>teil- oder vollstationären Aufenthalts </a:t>
            </a:r>
            <a:r>
              <a:rPr lang="de-DE" sz="2000" dirty="0"/>
              <a:t>ist nur durchzuführen, wenn es sich um </a:t>
            </a:r>
            <a:r>
              <a:rPr lang="de-DE" sz="2000" b="1" dirty="0"/>
              <a:t>eine Behandlung im eigenen Haus </a:t>
            </a:r>
            <a:r>
              <a:rPr lang="de-DE" sz="2000" dirty="0"/>
              <a:t>handelt.</a:t>
            </a:r>
          </a:p>
          <a:p>
            <a:pPr marL="285750" indent="-285750">
              <a:lnSpc>
                <a:spcPts val="2400"/>
              </a:lnSpc>
              <a:spcAft>
                <a:spcPts val="600"/>
              </a:spcAft>
              <a:buClr>
                <a:srgbClr val="0460B4"/>
              </a:buClr>
              <a:buFont typeface="Wingdings" panose="05000000000000000000" pitchFamily="2" charset="2"/>
              <a:buChar char="§"/>
            </a:pPr>
            <a:r>
              <a:rPr lang="de-DE" sz="2000" dirty="0"/>
              <a:t>Befindet sich der Patient </a:t>
            </a:r>
            <a:r>
              <a:rPr lang="de-DE" sz="2000" b="1" dirty="0"/>
              <a:t>aufgrund einer somatischen Erkrankung in teil-  oder vollstationärer Behandlung</a:t>
            </a:r>
            <a:r>
              <a:rPr lang="de-DE" sz="2000" dirty="0"/>
              <a:t>, muss der laufende AmBADO-Fall </a:t>
            </a:r>
            <a:r>
              <a:rPr lang="de-DE" sz="2000" b="1" dirty="0"/>
              <a:t>nicht abgeschlossen </a:t>
            </a:r>
            <a:r>
              <a:rPr lang="de-DE" sz="2000" dirty="0"/>
              <a:t>werden (solange keine zwei </a:t>
            </a:r>
            <a:r>
              <a:rPr lang="de-DE" sz="2000" dirty="0" err="1"/>
              <a:t>leistungsab</a:t>
            </a:r>
            <a:r>
              <a:rPr lang="de-DE" sz="2000" dirty="0"/>
              <a:t>-rechnungsfreien Quartale zwischen den Ambulanzleistungen liegen).</a:t>
            </a:r>
          </a:p>
        </p:txBody>
      </p:sp>
    </p:spTree>
    <p:extLst>
      <p:ext uri="{BB962C8B-B14F-4D97-AF65-F5344CB8AC3E}">
        <p14:creationId xmlns:p14="http://schemas.microsoft.com/office/powerpoint/2010/main" val="53595812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4C1611-10C9-4DB9-B55B-E843349013B6}"/>
              </a:ext>
            </a:extLst>
          </p:cNvPr>
          <p:cNvSpPr>
            <a:spLocks noGrp="1"/>
          </p:cNvSpPr>
          <p:nvPr>
            <p:ph type="title"/>
          </p:nvPr>
        </p:nvSpPr>
        <p:spPr/>
        <p:txBody>
          <a:bodyPr/>
          <a:lstStyle/>
          <a:p>
            <a:r>
              <a:rPr lang="de-DE" dirty="0"/>
              <a:t>Platzhalter: PIA-spezifische Folie</a:t>
            </a:r>
          </a:p>
        </p:txBody>
      </p:sp>
      <p:sp>
        <p:nvSpPr>
          <p:cNvPr id="3" name="Inhaltsplatzhalter 2">
            <a:extLst>
              <a:ext uri="{FF2B5EF4-FFF2-40B4-BE49-F238E27FC236}">
                <a16:creationId xmlns:a16="http://schemas.microsoft.com/office/drawing/2014/main" id="{ECEA8549-AB7B-4B74-A564-86F64C611796}"/>
              </a:ext>
            </a:extLst>
          </p:cNvPr>
          <p:cNvSpPr>
            <a:spLocks noGrp="1"/>
          </p:cNvSpPr>
          <p:nvPr>
            <p:ph idx="1"/>
          </p:nvPr>
        </p:nvSpPr>
        <p:spPr/>
        <p:txBody>
          <a:bodyPr/>
          <a:lstStyle/>
          <a:p>
            <a:r>
              <a:rPr lang="de-DE" dirty="0"/>
              <a:t>Abschlussfolie</a:t>
            </a:r>
          </a:p>
          <a:p>
            <a:r>
              <a:rPr lang="de-DE" dirty="0"/>
              <a:t>Bitte denken Sie daran, auf die Evaluation zu verweisen!</a:t>
            </a:r>
          </a:p>
        </p:txBody>
      </p:sp>
      <p:sp>
        <p:nvSpPr>
          <p:cNvPr id="4" name="Datumsplatzhalter 3">
            <a:extLst>
              <a:ext uri="{FF2B5EF4-FFF2-40B4-BE49-F238E27FC236}">
                <a16:creationId xmlns:a16="http://schemas.microsoft.com/office/drawing/2014/main" id="{D13337D3-C7B6-463F-AAF1-79FBA94ECCA8}"/>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F8C5965D-9538-4876-9D03-15E30E221706}"/>
              </a:ext>
            </a:extLst>
          </p:cNvPr>
          <p:cNvSpPr>
            <a:spLocks noGrp="1"/>
          </p:cNvSpPr>
          <p:nvPr>
            <p:ph type="ftr" sz="quarter" idx="11"/>
          </p:nvPr>
        </p:nvSpPr>
        <p:spPr/>
        <p:txBody>
          <a:bodyPr/>
          <a:lstStyle/>
          <a:p>
            <a:pPr>
              <a:defRPr/>
            </a:pPr>
            <a:r>
              <a:rPr lang="de-DE"/>
              <a:t>AmBADO KJP - Schulungsunterlagen</a:t>
            </a:r>
            <a:endParaRPr lang="de-DE" dirty="0"/>
          </a:p>
        </p:txBody>
      </p:sp>
      <p:sp>
        <p:nvSpPr>
          <p:cNvPr id="6" name="Foliennummernplatzhalter 5">
            <a:extLst>
              <a:ext uri="{FF2B5EF4-FFF2-40B4-BE49-F238E27FC236}">
                <a16:creationId xmlns:a16="http://schemas.microsoft.com/office/drawing/2014/main" id="{942AB2A3-FCD1-463E-9B9A-EBDEAA6B30B0}"/>
              </a:ext>
            </a:extLst>
          </p:cNvPr>
          <p:cNvSpPr>
            <a:spLocks noGrp="1"/>
          </p:cNvSpPr>
          <p:nvPr>
            <p:ph type="sldNum" sz="quarter" idx="12"/>
          </p:nvPr>
        </p:nvSpPr>
        <p:spPr/>
        <p:txBody>
          <a:bodyPr/>
          <a:lstStyle/>
          <a:p>
            <a:pPr>
              <a:defRPr/>
            </a:pPr>
            <a:fld id="{F9D6104D-E8AE-4D46-824F-6769818204BD}" type="slidenum">
              <a:rPr lang="de-DE" smtClean="0"/>
              <a:pPr>
                <a:defRPr/>
              </a:pPr>
              <a:t>103</a:t>
            </a:fld>
            <a:endParaRPr lang="de-DE" dirty="0"/>
          </a:p>
        </p:txBody>
      </p:sp>
      <p:pic>
        <p:nvPicPr>
          <p:cNvPr id="8" name="Picture 2" descr="Bildergebnis für 3d männchen danke">
            <a:hlinkClick r:id="rId2"/>
            <a:extLst>
              <a:ext uri="{FF2B5EF4-FFF2-40B4-BE49-F238E27FC236}">
                <a16:creationId xmlns:a16="http://schemas.microsoft.com/office/drawing/2014/main" id="{5690262A-3F75-4ADF-B3A6-3D347F1DF86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92017" y="4489705"/>
            <a:ext cx="4914900" cy="228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832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134381-3BBB-4AD5-9636-65A7A57E252B}"/>
              </a:ext>
            </a:extLst>
          </p:cNvPr>
          <p:cNvSpPr>
            <a:spLocks noGrp="1"/>
          </p:cNvSpPr>
          <p:nvPr>
            <p:ph type="ctrTitle"/>
          </p:nvPr>
        </p:nvSpPr>
        <p:spPr>
          <a:xfrm>
            <a:off x="801648" y="3164994"/>
            <a:ext cx="9085342" cy="1418444"/>
          </a:xfrm>
        </p:spPr>
        <p:txBody>
          <a:bodyPr/>
          <a:lstStyle/>
          <a:p>
            <a:pPr algn="ctr"/>
            <a:r>
              <a:rPr lang="de-DE" sz="5000" b="1" dirty="0">
                <a:solidFill>
                  <a:srgbClr val="78ABE8"/>
                </a:solidFill>
              </a:rPr>
              <a:t>Was passiert mit den AmBADO-Daten der PIA?</a:t>
            </a:r>
          </a:p>
        </p:txBody>
      </p:sp>
      <p:pic>
        <p:nvPicPr>
          <p:cNvPr id="8" name="Grafik 7">
            <a:extLst>
              <a:ext uri="{FF2B5EF4-FFF2-40B4-BE49-F238E27FC236}">
                <a16:creationId xmlns:a16="http://schemas.microsoft.com/office/drawing/2014/main" id="{3D1EB72B-3729-4FC3-A30D-AFE21A0C9E7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073" b="94427" l="10000" r="91771">
                        <a14:foregroundMark x1="74740" y1="8073" x2="74740" y2="8073"/>
                        <a14:foregroundMark x1="91771" y1="12500" x2="91771" y2="12500"/>
                        <a14:foregroundMark x1="73021" y1="91302" x2="73021" y2="91302"/>
                        <a14:foregroundMark x1="55000" y1="92188" x2="55000" y2="92188"/>
                        <a14:foregroundMark x1="74583" y1="94427" x2="74583" y2="94427"/>
                        <a14:foregroundMark x1="17240" y1="76719" x2="17240" y2="76719"/>
                        <a14:foregroundMark x1="29063" y1="65729" x2="29063" y2="65729"/>
                        <a14:foregroundMark x1="55677" y1="58542" x2="55677" y2="58542"/>
                        <a14:foregroundMark x1="54167" y1="58021" x2="54167" y2="58021"/>
                        <a14:foregroundMark x1="52969" y1="58177" x2="52969" y2="58177"/>
                        <a14:foregroundMark x1="51563" y1="58333" x2="51563" y2="58333"/>
                        <a14:foregroundMark x1="59792" y1="58021" x2="59792" y2="58021"/>
                        <a14:foregroundMark x1="50521" y1="58021" x2="50521" y2="58021"/>
                        <a14:foregroundMark x1="37656" y1="55625" x2="37656" y2="55625"/>
                        <a14:foregroundMark x1="41094" y1="55417" x2="41094" y2="55417"/>
                        <a14:foregroundMark x1="42969" y1="55625" x2="42969" y2="55625"/>
                        <a14:foregroundMark x1="39896" y1="55625" x2="39896" y2="55625"/>
                        <a14:foregroundMark x1="43646" y1="55417" x2="43646" y2="55417"/>
                        <a14:foregroundMark x1="44896" y1="55625" x2="44896" y2="55625"/>
                        <a14:foregroundMark x1="44375" y1="55417" x2="44375" y2="55417"/>
                        <a14:foregroundMark x1="46094" y1="55260" x2="46094" y2="55260"/>
                        <a14:foregroundMark x1="45573" y1="55260" x2="45573" y2="55260"/>
                        <a14:foregroundMark x1="46406" y1="55625" x2="46406" y2="55625"/>
                        <a14:foregroundMark x1="47083" y1="55260" x2="47083" y2="55260"/>
                        <a14:foregroundMark x1="46771" y1="55417" x2="46771" y2="55417"/>
                        <a14:foregroundMark x1="47813" y1="55417" x2="47813" y2="55417"/>
                        <a14:foregroundMark x1="48125" y1="55625" x2="48125" y2="55625"/>
                        <a14:foregroundMark x1="39219" y1="55625" x2="39219" y2="55625"/>
                        <a14:foregroundMark x1="38698" y1="55625" x2="38698" y2="55625"/>
                        <a14:foregroundMark x1="38333" y1="55625" x2="38333" y2="55625"/>
                        <a14:foregroundMark x1="36823" y1="55417" x2="36823" y2="55417"/>
                        <a14:foregroundMark x1="35625" y1="55781" x2="35625" y2="55781"/>
                      </a14:backgroundRemoval>
                    </a14:imgEffect>
                  </a14:imgLayer>
                </a14:imgProps>
              </a:ext>
            </a:extLst>
          </a:blip>
          <a:srcRect b="3051"/>
          <a:stretch/>
        </p:blipFill>
        <p:spPr>
          <a:xfrm flipH="1">
            <a:off x="40191" y="4387809"/>
            <a:ext cx="2698213" cy="2615889"/>
          </a:xfrm>
          <a:prstGeom prst="rect">
            <a:avLst/>
          </a:prstGeom>
        </p:spPr>
      </p:pic>
    </p:spTree>
    <p:extLst>
      <p:ext uri="{BB962C8B-B14F-4D97-AF65-F5344CB8AC3E}">
        <p14:creationId xmlns:p14="http://schemas.microsoft.com/office/powerpoint/2010/main" val="1893022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AB6560-9D9F-4C02-8F4F-E7B1356C0DBC}"/>
              </a:ext>
            </a:extLst>
          </p:cNvPr>
          <p:cNvSpPr>
            <a:spLocks noGrp="1"/>
          </p:cNvSpPr>
          <p:nvPr>
            <p:ph type="title"/>
          </p:nvPr>
        </p:nvSpPr>
        <p:spPr/>
        <p:txBody>
          <a:bodyPr/>
          <a:lstStyle/>
          <a:p>
            <a:r>
              <a:rPr lang="de-DE" dirty="0"/>
              <a:t>Was passiert mit den AmBADO-Daten der PIA?</a:t>
            </a:r>
          </a:p>
        </p:txBody>
      </p:sp>
      <p:sp>
        <p:nvSpPr>
          <p:cNvPr id="4" name="Datumsplatzhalter 3">
            <a:extLst>
              <a:ext uri="{FF2B5EF4-FFF2-40B4-BE49-F238E27FC236}">
                <a16:creationId xmlns:a16="http://schemas.microsoft.com/office/drawing/2014/main" id="{8D2C269D-EA8B-4352-9007-0E140EDDD45B}"/>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1F429C05-25EF-4C0A-B9BF-DCFAC9712CE4}"/>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4713B8C5-7FF8-4BFE-B3F8-3DC4EF4B28B2}"/>
              </a:ext>
            </a:extLst>
          </p:cNvPr>
          <p:cNvSpPr>
            <a:spLocks noGrp="1"/>
          </p:cNvSpPr>
          <p:nvPr>
            <p:ph type="sldNum" sz="quarter" idx="12"/>
          </p:nvPr>
        </p:nvSpPr>
        <p:spPr/>
        <p:txBody>
          <a:bodyPr/>
          <a:lstStyle/>
          <a:p>
            <a:pPr>
              <a:defRPr/>
            </a:pPr>
            <a:fld id="{F9D6104D-E8AE-4D46-824F-6769818204BD}" type="slidenum">
              <a:rPr lang="de-DE" smtClean="0"/>
              <a:pPr>
                <a:defRPr/>
              </a:pPr>
              <a:t>12</a:t>
            </a:fld>
            <a:endParaRPr lang="de-DE" dirty="0"/>
          </a:p>
        </p:txBody>
      </p:sp>
      <p:sp>
        <p:nvSpPr>
          <p:cNvPr id="32" name="Ellipse 31">
            <a:extLst>
              <a:ext uri="{FF2B5EF4-FFF2-40B4-BE49-F238E27FC236}">
                <a16:creationId xmlns:a16="http://schemas.microsoft.com/office/drawing/2014/main" id="{C1A9B890-469F-4ECD-9DF3-83F5949124F7}"/>
              </a:ext>
            </a:extLst>
          </p:cNvPr>
          <p:cNvSpPr/>
          <p:nvPr/>
        </p:nvSpPr>
        <p:spPr>
          <a:xfrm>
            <a:off x="2298453" y="2396281"/>
            <a:ext cx="6104736" cy="3532477"/>
          </a:xfrm>
          <a:prstGeom prst="ellipse">
            <a:avLst/>
          </a:prstGeom>
          <a:no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4" name="Picture 3">
            <a:extLst>
              <a:ext uri="{FF2B5EF4-FFF2-40B4-BE49-F238E27FC236}">
                <a16:creationId xmlns:a16="http://schemas.microsoft.com/office/drawing/2014/main" id="{0FC9EDB4-F1A2-4E59-A39F-02C19AE2C2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5060" y="2203449"/>
            <a:ext cx="711521" cy="711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extfeld 34">
            <a:extLst>
              <a:ext uri="{FF2B5EF4-FFF2-40B4-BE49-F238E27FC236}">
                <a16:creationId xmlns:a16="http://schemas.microsoft.com/office/drawing/2014/main" id="{2400AE27-13D7-4DCF-A79F-D214CE4EFF05}"/>
              </a:ext>
            </a:extLst>
          </p:cNvPr>
          <p:cNvSpPr txBox="1"/>
          <p:nvPr/>
        </p:nvSpPr>
        <p:spPr>
          <a:xfrm>
            <a:off x="4411502" y="1834117"/>
            <a:ext cx="1878635" cy="369332"/>
          </a:xfrm>
          <a:prstGeom prst="rect">
            <a:avLst/>
          </a:prstGeom>
          <a:solidFill>
            <a:schemeClr val="bg1"/>
          </a:solidFill>
        </p:spPr>
        <p:txBody>
          <a:bodyPr wrap="square" rtlCol="0">
            <a:spAutoFit/>
          </a:bodyPr>
          <a:lstStyle/>
          <a:p>
            <a:r>
              <a:rPr lang="de-DE" sz="1800" dirty="0"/>
              <a:t>Datenausleitung</a:t>
            </a:r>
            <a:endParaRPr lang="de-DE" dirty="0"/>
          </a:p>
        </p:txBody>
      </p:sp>
      <p:sp>
        <p:nvSpPr>
          <p:cNvPr id="39" name="laptop">
            <a:extLst>
              <a:ext uri="{FF2B5EF4-FFF2-40B4-BE49-F238E27FC236}">
                <a16:creationId xmlns:a16="http://schemas.microsoft.com/office/drawing/2014/main" id="{911B5D24-1373-426D-8EC7-D73D9BCED757}"/>
              </a:ext>
            </a:extLst>
          </p:cNvPr>
          <p:cNvSpPr>
            <a:spLocks noEditPoints="1" noChangeArrowheads="1"/>
          </p:cNvSpPr>
          <p:nvPr/>
        </p:nvSpPr>
        <p:spPr bwMode="auto">
          <a:xfrm>
            <a:off x="7700739" y="3587413"/>
            <a:ext cx="1177959" cy="759517"/>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e-DE" dirty="0"/>
          </a:p>
        </p:txBody>
      </p:sp>
      <p:sp>
        <p:nvSpPr>
          <p:cNvPr id="40" name="Textfeld 39">
            <a:extLst>
              <a:ext uri="{FF2B5EF4-FFF2-40B4-BE49-F238E27FC236}">
                <a16:creationId xmlns:a16="http://schemas.microsoft.com/office/drawing/2014/main" id="{DB9735EC-3EF9-4F52-907B-769B7BCB36A0}"/>
              </a:ext>
            </a:extLst>
          </p:cNvPr>
          <p:cNvSpPr txBox="1"/>
          <p:nvPr/>
        </p:nvSpPr>
        <p:spPr>
          <a:xfrm>
            <a:off x="7686719" y="4329959"/>
            <a:ext cx="1981156" cy="830997"/>
          </a:xfrm>
          <a:prstGeom prst="rect">
            <a:avLst/>
          </a:prstGeom>
          <a:solidFill>
            <a:schemeClr val="bg1"/>
          </a:solidFill>
        </p:spPr>
        <p:txBody>
          <a:bodyPr wrap="square" rtlCol="0">
            <a:spAutoFit/>
          </a:bodyPr>
          <a:lstStyle/>
          <a:p>
            <a:r>
              <a:rPr lang="de-DE" sz="1600" dirty="0"/>
              <a:t>Datenprüfung, </a:t>
            </a:r>
          </a:p>
          <a:p>
            <a:r>
              <a:rPr lang="de-DE" sz="1600" dirty="0"/>
              <a:t>Datenaufbereitung, Berichtserstellung</a:t>
            </a:r>
          </a:p>
        </p:txBody>
      </p:sp>
      <p:grpSp>
        <p:nvGrpSpPr>
          <p:cNvPr id="41" name="Gruppieren 40">
            <a:extLst>
              <a:ext uri="{FF2B5EF4-FFF2-40B4-BE49-F238E27FC236}">
                <a16:creationId xmlns:a16="http://schemas.microsoft.com/office/drawing/2014/main" id="{8D278CC5-703B-491F-84E6-7223FE997080}"/>
              </a:ext>
            </a:extLst>
          </p:cNvPr>
          <p:cNvGrpSpPr/>
          <p:nvPr/>
        </p:nvGrpSpPr>
        <p:grpSpPr>
          <a:xfrm>
            <a:off x="3891611" y="3371002"/>
            <a:ext cx="2989431" cy="1615116"/>
            <a:chOff x="3139136" y="2884213"/>
            <a:chExt cx="2989431" cy="1615116"/>
          </a:xfrm>
        </p:grpSpPr>
        <p:sp>
          <p:nvSpPr>
            <p:cNvPr id="42" name="Nach oben gekrümmter Pfeil 21">
              <a:extLst>
                <a:ext uri="{FF2B5EF4-FFF2-40B4-BE49-F238E27FC236}">
                  <a16:creationId xmlns:a16="http://schemas.microsoft.com/office/drawing/2014/main" id="{1B421EE5-BA1F-4C90-9A13-560873E1358F}"/>
                </a:ext>
              </a:extLst>
            </p:cNvPr>
            <p:cNvSpPr/>
            <p:nvPr/>
          </p:nvSpPr>
          <p:spPr>
            <a:xfrm>
              <a:off x="3248247" y="3788369"/>
              <a:ext cx="2880320" cy="57606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43" name="Nach oben gekrümmter Pfeil 24">
              <a:extLst>
                <a:ext uri="{FF2B5EF4-FFF2-40B4-BE49-F238E27FC236}">
                  <a16:creationId xmlns:a16="http://schemas.microsoft.com/office/drawing/2014/main" id="{10FBF7EF-A14E-432A-B496-404767B6B0BE}"/>
                </a:ext>
              </a:extLst>
            </p:cNvPr>
            <p:cNvSpPr/>
            <p:nvPr/>
          </p:nvSpPr>
          <p:spPr>
            <a:xfrm rot="10800000">
              <a:off x="3139136" y="3054924"/>
              <a:ext cx="2880320" cy="57606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44" name="Textfeld 43">
              <a:extLst>
                <a:ext uri="{FF2B5EF4-FFF2-40B4-BE49-F238E27FC236}">
                  <a16:creationId xmlns:a16="http://schemas.microsoft.com/office/drawing/2014/main" id="{9D8165B0-9539-4786-8F1D-ADDB0D9084E4}"/>
                </a:ext>
              </a:extLst>
            </p:cNvPr>
            <p:cNvSpPr txBox="1"/>
            <p:nvPr/>
          </p:nvSpPr>
          <p:spPr>
            <a:xfrm>
              <a:off x="4035137" y="3491716"/>
              <a:ext cx="1129987" cy="400110"/>
            </a:xfrm>
            <a:prstGeom prst="rect">
              <a:avLst/>
            </a:prstGeom>
            <a:noFill/>
          </p:spPr>
          <p:txBody>
            <a:bodyPr wrap="square" rtlCol="0">
              <a:spAutoFit/>
            </a:bodyPr>
            <a:lstStyle/>
            <a:p>
              <a:r>
                <a:rPr lang="de-DE" sz="1800" dirty="0"/>
                <a:t>Korrektur</a:t>
              </a:r>
              <a:r>
                <a:rPr lang="de-DE" dirty="0"/>
                <a:t> </a:t>
              </a:r>
            </a:p>
          </p:txBody>
        </p:sp>
        <p:pic>
          <p:nvPicPr>
            <p:cNvPr id="45" name="Picture 7">
              <a:extLst>
                <a:ext uri="{FF2B5EF4-FFF2-40B4-BE49-F238E27FC236}">
                  <a16:creationId xmlns:a16="http://schemas.microsoft.com/office/drawing/2014/main" id="{4B31DF68-9798-4B76-A82E-01F9D86F5F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7714" y="2884213"/>
              <a:ext cx="607503" cy="607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7">
              <a:extLst>
                <a:ext uri="{FF2B5EF4-FFF2-40B4-BE49-F238E27FC236}">
                  <a16:creationId xmlns:a16="http://schemas.microsoft.com/office/drawing/2014/main" id="{F057BC86-688C-460F-A4ED-430871014E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2608" y="3891826"/>
              <a:ext cx="607503" cy="607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4" name="Textfeld 53">
            <a:extLst>
              <a:ext uri="{FF2B5EF4-FFF2-40B4-BE49-F238E27FC236}">
                <a16:creationId xmlns:a16="http://schemas.microsoft.com/office/drawing/2014/main" id="{1EF14F8B-16BF-45A9-80A3-861EE69E4C21}"/>
              </a:ext>
            </a:extLst>
          </p:cNvPr>
          <p:cNvSpPr txBox="1"/>
          <p:nvPr/>
        </p:nvSpPr>
        <p:spPr>
          <a:xfrm>
            <a:off x="7945130" y="3695541"/>
            <a:ext cx="689175" cy="276999"/>
          </a:xfrm>
          <a:prstGeom prst="rect">
            <a:avLst/>
          </a:prstGeom>
          <a:noFill/>
        </p:spPr>
        <p:txBody>
          <a:bodyPr wrap="square" rtlCol="0">
            <a:spAutoFit/>
          </a:bodyPr>
          <a:lstStyle/>
          <a:p>
            <a:pPr algn="ctr"/>
            <a:r>
              <a:rPr lang="de-DE" sz="1200" b="1" dirty="0"/>
              <a:t>BIDAQ</a:t>
            </a:r>
          </a:p>
        </p:txBody>
      </p:sp>
      <p:grpSp>
        <p:nvGrpSpPr>
          <p:cNvPr id="59" name="Gruppieren 58">
            <a:extLst>
              <a:ext uri="{FF2B5EF4-FFF2-40B4-BE49-F238E27FC236}">
                <a16:creationId xmlns:a16="http://schemas.microsoft.com/office/drawing/2014/main" id="{CE945097-5D1B-4902-AB6D-3E0895330BCF}"/>
              </a:ext>
            </a:extLst>
          </p:cNvPr>
          <p:cNvGrpSpPr/>
          <p:nvPr/>
        </p:nvGrpSpPr>
        <p:grpSpPr>
          <a:xfrm>
            <a:off x="1571343" y="3592523"/>
            <a:ext cx="1584176" cy="1344292"/>
            <a:chOff x="883469" y="3167476"/>
            <a:chExt cx="1584176" cy="1344292"/>
          </a:xfrm>
        </p:grpSpPr>
        <p:grpSp>
          <p:nvGrpSpPr>
            <p:cNvPr id="60" name="Gruppieren 59">
              <a:extLst>
                <a:ext uri="{FF2B5EF4-FFF2-40B4-BE49-F238E27FC236}">
                  <a16:creationId xmlns:a16="http://schemas.microsoft.com/office/drawing/2014/main" id="{92CD0266-EFD3-4A19-B69B-B115C6136760}"/>
                </a:ext>
              </a:extLst>
            </p:cNvPr>
            <p:cNvGrpSpPr/>
            <p:nvPr/>
          </p:nvGrpSpPr>
          <p:grpSpPr>
            <a:xfrm>
              <a:off x="883469" y="3167476"/>
              <a:ext cx="1584176" cy="1344292"/>
              <a:chOff x="771520" y="3044488"/>
              <a:chExt cx="1584176" cy="1344292"/>
            </a:xfrm>
          </p:grpSpPr>
          <p:sp>
            <p:nvSpPr>
              <p:cNvPr id="62" name="Textfeld 61">
                <a:extLst>
                  <a:ext uri="{FF2B5EF4-FFF2-40B4-BE49-F238E27FC236}">
                    <a16:creationId xmlns:a16="http://schemas.microsoft.com/office/drawing/2014/main" id="{34F2EC23-03B0-47C7-802B-B1C43140B6AA}"/>
                  </a:ext>
                </a:extLst>
              </p:cNvPr>
              <p:cNvSpPr txBox="1"/>
              <p:nvPr/>
            </p:nvSpPr>
            <p:spPr>
              <a:xfrm>
                <a:off x="771520" y="3804005"/>
                <a:ext cx="1584176" cy="584775"/>
              </a:xfrm>
              <a:prstGeom prst="rect">
                <a:avLst/>
              </a:prstGeom>
              <a:solidFill>
                <a:schemeClr val="bg1"/>
              </a:solidFill>
            </p:spPr>
            <p:txBody>
              <a:bodyPr wrap="square" rtlCol="0">
                <a:spAutoFit/>
              </a:bodyPr>
              <a:lstStyle/>
              <a:p>
                <a:r>
                  <a:rPr lang="de-DE" sz="1600" dirty="0"/>
                  <a:t>Dateneingabe/ Erfassung</a:t>
                </a:r>
              </a:p>
            </p:txBody>
          </p:sp>
          <p:sp>
            <p:nvSpPr>
              <p:cNvPr id="64" name="laptop">
                <a:extLst>
                  <a:ext uri="{FF2B5EF4-FFF2-40B4-BE49-F238E27FC236}">
                    <a16:creationId xmlns:a16="http://schemas.microsoft.com/office/drawing/2014/main" id="{5AC9574C-C2BC-4B45-A620-38176EFD561B}"/>
                  </a:ext>
                </a:extLst>
              </p:cNvPr>
              <p:cNvSpPr>
                <a:spLocks noEditPoints="1" noChangeArrowheads="1"/>
              </p:cNvSpPr>
              <p:nvPr/>
            </p:nvSpPr>
            <p:spPr bwMode="auto">
              <a:xfrm>
                <a:off x="862422" y="3044488"/>
                <a:ext cx="1177959" cy="759517"/>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e-DE" dirty="0"/>
              </a:p>
            </p:txBody>
          </p:sp>
        </p:grpSp>
        <p:sp>
          <p:nvSpPr>
            <p:cNvPr id="61" name="Textfeld 60">
              <a:extLst>
                <a:ext uri="{FF2B5EF4-FFF2-40B4-BE49-F238E27FC236}">
                  <a16:creationId xmlns:a16="http://schemas.microsoft.com/office/drawing/2014/main" id="{658C381D-2688-415A-9FA9-59E19228E353}"/>
                </a:ext>
              </a:extLst>
            </p:cNvPr>
            <p:cNvSpPr txBox="1"/>
            <p:nvPr/>
          </p:nvSpPr>
          <p:spPr>
            <a:xfrm>
              <a:off x="1275318" y="3264513"/>
              <a:ext cx="576064" cy="276999"/>
            </a:xfrm>
            <a:prstGeom prst="rect">
              <a:avLst/>
            </a:prstGeom>
            <a:noFill/>
          </p:spPr>
          <p:txBody>
            <a:bodyPr wrap="square" rtlCol="0">
              <a:spAutoFit/>
            </a:bodyPr>
            <a:lstStyle/>
            <a:p>
              <a:pPr algn="ctr"/>
              <a:r>
                <a:rPr lang="de-DE" sz="1200" b="1" dirty="0"/>
                <a:t>PIA</a:t>
              </a:r>
              <a:endParaRPr lang="de-DE" sz="1400" b="1" dirty="0"/>
            </a:p>
          </p:txBody>
        </p:sp>
      </p:grpSp>
      <p:sp>
        <p:nvSpPr>
          <p:cNvPr id="75" name="Textfeld 74">
            <a:extLst>
              <a:ext uri="{FF2B5EF4-FFF2-40B4-BE49-F238E27FC236}">
                <a16:creationId xmlns:a16="http://schemas.microsoft.com/office/drawing/2014/main" id="{3E5DAED8-F8FA-40B9-83C9-20794C4D998B}"/>
              </a:ext>
            </a:extLst>
          </p:cNvPr>
          <p:cNvSpPr txBox="1"/>
          <p:nvPr/>
        </p:nvSpPr>
        <p:spPr>
          <a:xfrm>
            <a:off x="4162662" y="6294641"/>
            <a:ext cx="2381014" cy="369332"/>
          </a:xfrm>
          <a:prstGeom prst="rect">
            <a:avLst/>
          </a:prstGeom>
          <a:solidFill>
            <a:schemeClr val="bg1"/>
          </a:solidFill>
        </p:spPr>
        <p:txBody>
          <a:bodyPr wrap="square" rtlCol="0">
            <a:spAutoFit/>
          </a:bodyPr>
          <a:lstStyle/>
          <a:p>
            <a:r>
              <a:rPr lang="de-DE" sz="1800" dirty="0"/>
              <a:t>Versand der Berichte</a:t>
            </a:r>
            <a:endParaRPr lang="de-DE" dirty="0"/>
          </a:p>
        </p:txBody>
      </p:sp>
      <p:cxnSp>
        <p:nvCxnSpPr>
          <p:cNvPr id="78" name="Gerade Verbindung mit Pfeil 77">
            <a:extLst>
              <a:ext uri="{FF2B5EF4-FFF2-40B4-BE49-F238E27FC236}">
                <a16:creationId xmlns:a16="http://schemas.microsoft.com/office/drawing/2014/main" id="{EA2686D9-8E90-4F90-9BE3-D3ADF06CB307}"/>
              </a:ext>
            </a:extLst>
          </p:cNvPr>
          <p:cNvCxnSpPr>
            <a:cxnSpLocks/>
          </p:cNvCxnSpPr>
          <p:nvPr/>
        </p:nvCxnSpPr>
        <p:spPr>
          <a:xfrm>
            <a:off x="5086919" y="1738867"/>
            <a:ext cx="561439"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80" name="Gerade Verbindung mit Pfeil 79">
            <a:extLst>
              <a:ext uri="{FF2B5EF4-FFF2-40B4-BE49-F238E27FC236}">
                <a16:creationId xmlns:a16="http://schemas.microsoft.com/office/drawing/2014/main" id="{3363FF53-FCCB-455E-BB62-0F6352605F66}"/>
              </a:ext>
            </a:extLst>
          </p:cNvPr>
          <p:cNvCxnSpPr>
            <a:cxnSpLocks/>
          </p:cNvCxnSpPr>
          <p:nvPr/>
        </p:nvCxnSpPr>
        <p:spPr>
          <a:xfrm flipH="1">
            <a:off x="5063599" y="6821690"/>
            <a:ext cx="561439"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pic>
        <p:nvPicPr>
          <p:cNvPr id="27" name="Grafik 26">
            <a:extLst>
              <a:ext uri="{FF2B5EF4-FFF2-40B4-BE49-F238E27FC236}">
                <a16:creationId xmlns:a16="http://schemas.microsoft.com/office/drawing/2014/main" id="{3F102A77-CEA2-46C2-87A3-4D474650E5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94284" y="5649098"/>
            <a:ext cx="527658" cy="648000"/>
          </a:xfrm>
          <a:prstGeom prst="rect">
            <a:avLst/>
          </a:prstGeom>
        </p:spPr>
      </p:pic>
    </p:spTree>
    <p:extLst>
      <p:ext uri="{BB962C8B-B14F-4D97-AF65-F5344CB8AC3E}">
        <p14:creationId xmlns:p14="http://schemas.microsoft.com/office/powerpoint/2010/main" val="2951475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4C09D-6785-44CF-A0B7-84EBC3CF52C1}"/>
              </a:ext>
            </a:extLst>
          </p:cNvPr>
          <p:cNvSpPr>
            <a:spLocks noGrp="1"/>
          </p:cNvSpPr>
          <p:nvPr>
            <p:ph type="title"/>
          </p:nvPr>
        </p:nvSpPr>
        <p:spPr/>
        <p:txBody>
          <a:bodyPr/>
          <a:lstStyle/>
          <a:p>
            <a:r>
              <a:rPr lang="de-DE" dirty="0"/>
              <a:t>Was passiert mit den AmBADO-Daten der PIA?</a:t>
            </a:r>
          </a:p>
        </p:txBody>
      </p:sp>
      <p:sp>
        <p:nvSpPr>
          <p:cNvPr id="3" name="Inhaltsplatzhalter 2">
            <a:extLst>
              <a:ext uri="{FF2B5EF4-FFF2-40B4-BE49-F238E27FC236}">
                <a16:creationId xmlns:a16="http://schemas.microsoft.com/office/drawing/2014/main" id="{96D68A50-3E92-4805-BE21-5574F781ADBE}"/>
              </a:ext>
            </a:extLst>
          </p:cNvPr>
          <p:cNvSpPr>
            <a:spLocks noGrp="1"/>
          </p:cNvSpPr>
          <p:nvPr>
            <p:ph idx="1"/>
          </p:nvPr>
        </p:nvSpPr>
        <p:spPr>
          <a:xfrm>
            <a:off x="534988" y="1765300"/>
            <a:ext cx="9618662" cy="4991100"/>
          </a:xfrm>
        </p:spPr>
        <p:txBody>
          <a:bodyPr/>
          <a:lstStyle/>
          <a:p>
            <a:pPr indent="0">
              <a:lnSpc>
                <a:spcPct val="100000"/>
              </a:lnSpc>
              <a:buClr>
                <a:srgbClr val="0460B4"/>
              </a:buClr>
            </a:pPr>
            <a:r>
              <a:rPr lang="de-DE" sz="2400" b="1" dirty="0">
                <a:solidFill>
                  <a:srgbClr val="0460B4"/>
                </a:solidFill>
              </a:rPr>
              <a:t>Von den Daten zum Bericht:</a:t>
            </a:r>
            <a:endParaRPr lang="de-DE" sz="2400" b="1" dirty="0">
              <a:solidFill>
                <a:srgbClr val="FF0000"/>
              </a:solidFill>
            </a:endParaRPr>
          </a:p>
          <a:p>
            <a:pPr marL="342900" indent="-342900">
              <a:lnSpc>
                <a:spcPct val="100000"/>
              </a:lnSpc>
              <a:buClr>
                <a:srgbClr val="0460B4"/>
              </a:buClr>
              <a:buFont typeface="Wingdings" panose="05000000000000000000" pitchFamily="2" charset="2"/>
              <a:buChar char="§"/>
            </a:pPr>
            <a:r>
              <a:rPr lang="de-DE" sz="2000" dirty="0"/>
              <a:t>Ausleitung der Daten </a:t>
            </a:r>
            <a:r>
              <a:rPr lang="de-DE" sz="2000" i="1" dirty="0"/>
              <a:t>(PIA)</a:t>
            </a:r>
          </a:p>
          <a:p>
            <a:pPr marL="342900" indent="-342900">
              <a:lnSpc>
                <a:spcPct val="100000"/>
              </a:lnSpc>
              <a:buClr>
                <a:srgbClr val="0460B4"/>
              </a:buClr>
              <a:buFont typeface="Wingdings" panose="05000000000000000000" pitchFamily="2" charset="2"/>
              <a:buChar char="§"/>
            </a:pPr>
            <a:r>
              <a:rPr lang="de-DE" sz="2000" dirty="0"/>
              <a:t>Versand an die zentrale Auswertungsstelle „BIDAQ“</a:t>
            </a:r>
            <a:r>
              <a:rPr lang="de-DE" sz="2000" dirty="0">
                <a:solidFill>
                  <a:schemeClr val="accent3"/>
                </a:solidFill>
              </a:rPr>
              <a:t>*</a:t>
            </a:r>
            <a:r>
              <a:rPr lang="de-DE" sz="2000" dirty="0"/>
              <a:t> </a:t>
            </a:r>
            <a:r>
              <a:rPr lang="de-DE" sz="2000" i="1" dirty="0"/>
              <a:t>(PIA)</a:t>
            </a:r>
          </a:p>
          <a:p>
            <a:pPr marL="361950" indent="-361950">
              <a:lnSpc>
                <a:spcPct val="100000"/>
              </a:lnSpc>
              <a:buClr>
                <a:srgbClr val="0460B4"/>
              </a:buClr>
              <a:buFont typeface="Wingdings" panose="05000000000000000000" pitchFamily="2" charset="2"/>
              <a:buChar char="§"/>
            </a:pPr>
            <a:r>
              <a:rPr lang="de-DE" sz="2000" dirty="0"/>
              <a:t>Prüfung der Daten &amp; Rückmeldung an die PIA </a:t>
            </a:r>
            <a:r>
              <a:rPr lang="de-DE" sz="2000" i="1" dirty="0"/>
              <a:t>(BIDAQ) </a:t>
            </a:r>
          </a:p>
          <a:p>
            <a:pPr marL="361950" indent="-361950">
              <a:lnSpc>
                <a:spcPct val="100000"/>
              </a:lnSpc>
              <a:buClr>
                <a:srgbClr val="0460B4"/>
              </a:buClr>
              <a:buFont typeface="Wingdings" panose="05000000000000000000" pitchFamily="2" charset="2"/>
              <a:buChar char="§"/>
            </a:pPr>
            <a:r>
              <a:rPr lang="de-DE" sz="2000" dirty="0"/>
              <a:t>Ggf. Korrektur der Daten &amp; erneuter Versand an die Auswertungsstelle </a:t>
            </a:r>
            <a:r>
              <a:rPr lang="de-DE" sz="2000" i="1" dirty="0"/>
              <a:t>(PIA)</a:t>
            </a:r>
          </a:p>
          <a:p>
            <a:pPr marL="361950" indent="-361950">
              <a:lnSpc>
                <a:spcPct val="100000"/>
              </a:lnSpc>
              <a:buClr>
                <a:srgbClr val="0460B4"/>
              </a:buClr>
              <a:buFont typeface="Wingdings" panose="05000000000000000000" pitchFamily="2" charset="2"/>
              <a:buChar char="§"/>
            </a:pPr>
            <a:r>
              <a:rPr lang="de-DE" sz="2000" dirty="0"/>
              <a:t>Erstellung und Versand der Auswertungsberichte </a:t>
            </a:r>
            <a:r>
              <a:rPr lang="de-DE" sz="2000" i="1" dirty="0"/>
              <a:t>(BIDAQ)</a:t>
            </a:r>
          </a:p>
          <a:p>
            <a:pPr indent="0">
              <a:buClr>
                <a:srgbClr val="0460B4"/>
              </a:buClr>
            </a:pPr>
            <a:endParaRPr lang="de-DE" sz="2000" dirty="0"/>
          </a:p>
          <a:p>
            <a:pPr marL="342900" indent="-342900">
              <a:lnSpc>
                <a:spcPct val="100000"/>
              </a:lnSpc>
              <a:buClr>
                <a:srgbClr val="0460B4"/>
              </a:buClr>
              <a:buFont typeface="Wingdings" panose="05000000000000000000" pitchFamily="2" charset="2"/>
              <a:buChar char="à"/>
            </a:pPr>
            <a:r>
              <a:rPr lang="de-DE" sz="2000" b="1" dirty="0"/>
              <a:t>An wen welche Berichte versendet werden und wer welche Einblicke in die Arbeit der PIA erhält, kann dem Schaubild auf der nächsten Seite ent-nommen werden.</a:t>
            </a:r>
          </a:p>
          <a:p>
            <a:pPr indent="0">
              <a:buClr>
                <a:srgbClr val="0460B4"/>
              </a:buClr>
            </a:pPr>
            <a:endParaRPr lang="de-DE" sz="2000" dirty="0"/>
          </a:p>
          <a:p>
            <a:pPr indent="0">
              <a:buClr>
                <a:srgbClr val="0460B4"/>
              </a:buClr>
            </a:pPr>
            <a:r>
              <a:rPr lang="de-DE" sz="1800" dirty="0">
                <a:solidFill>
                  <a:schemeClr val="accent3"/>
                </a:solidFill>
              </a:rPr>
              <a:t>* BIDAQ = Bayerisches Institut für Daten, Analysen und Qualitätssicherung (https://bidaq.de)</a:t>
            </a:r>
          </a:p>
          <a:p>
            <a:endParaRPr lang="de-DE" dirty="0"/>
          </a:p>
        </p:txBody>
      </p:sp>
      <p:sp>
        <p:nvSpPr>
          <p:cNvPr id="4" name="Datumsplatzhalter 3">
            <a:extLst>
              <a:ext uri="{FF2B5EF4-FFF2-40B4-BE49-F238E27FC236}">
                <a16:creationId xmlns:a16="http://schemas.microsoft.com/office/drawing/2014/main" id="{44965B7B-17A8-49C3-9966-3F6FD6A1D65A}"/>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5FB26B0A-3FEA-4424-A3D1-85F1873498DD}"/>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D0D30085-4A04-4613-A22E-325283001C13}"/>
              </a:ext>
            </a:extLst>
          </p:cNvPr>
          <p:cNvSpPr>
            <a:spLocks noGrp="1"/>
          </p:cNvSpPr>
          <p:nvPr>
            <p:ph type="sldNum" sz="quarter" idx="12"/>
          </p:nvPr>
        </p:nvSpPr>
        <p:spPr/>
        <p:txBody>
          <a:bodyPr/>
          <a:lstStyle/>
          <a:p>
            <a:pPr>
              <a:defRPr/>
            </a:pPr>
            <a:fld id="{F9D6104D-E8AE-4D46-824F-6769818204BD}" type="slidenum">
              <a:rPr lang="de-DE" smtClean="0"/>
              <a:pPr>
                <a:defRPr/>
              </a:pPr>
              <a:t>13</a:t>
            </a:fld>
            <a:endParaRPr lang="de-DE" dirty="0"/>
          </a:p>
        </p:txBody>
      </p:sp>
    </p:spTree>
    <p:extLst>
      <p:ext uri="{BB962C8B-B14F-4D97-AF65-F5344CB8AC3E}">
        <p14:creationId xmlns:p14="http://schemas.microsoft.com/office/powerpoint/2010/main" val="73063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AB6560-9D9F-4C02-8F4F-E7B1356C0DBC}"/>
              </a:ext>
            </a:extLst>
          </p:cNvPr>
          <p:cNvSpPr>
            <a:spLocks noGrp="1"/>
          </p:cNvSpPr>
          <p:nvPr>
            <p:ph type="title"/>
          </p:nvPr>
        </p:nvSpPr>
        <p:spPr/>
        <p:txBody>
          <a:bodyPr/>
          <a:lstStyle/>
          <a:p>
            <a:r>
              <a:rPr lang="de-DE" dirty="0"/>
              <a:t>Was passiert mit den AmBADO-Daten der PIA?</a:t>
            </a:r>
          </a:p>
        </p:txBody>
      </p:sp>
      <p:sp>
        <p:nvSpPr>
          <p:cNvPr id="4" name="Datumsplatzhalter 3">
            <a:extLst>
              <a:ext uri="{FF2B5EF4-FFF2-40B4-BE49-F238E27FC236}">
                <a16:creationId xmlns:a16="http://schemas.microsoft.com/office/drawing/2014/main" id="{8D2C269D-EA8B-4352-9007-0E140EDDD45B}"/>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1F429C05-25EF-4C0A-B9BF-DCFAC9712CE4}"/>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4713B8C5-7FF8-4BFE-B3F8-3DC4EF4B28B2}"/>
              </a:ext>
            </a:extLst>
          </p:cNvPr>
          <p:cNvSpPr>
            <a:spLocks noGrp="1"/>
          </p:cNvSpPr>
          <p:nvPr>
            <p:ph type="sldNum" sz="quarter" idx="12"/>
          </p:nvPr>
        </p:nvSpPr>
        <p:spPr/>
        <p:txBody>
          <a:bodyPr/>
          <a:lstStyle/>
          <a:p>
            <a:pPr>
              <a:defRPr/>
            </a:pPr>
            <a:fld id="{F9D6104D-E8AE-4D46-824F-6769818204BD}" type="slidenum">
              <a:rPr lang="de-DE" smtClean="0"/>
              <a:pPr>
                <a:defRPr/>
              </a:pPr>
              <a:t>14</a:t>
            </a:fld>
            <a:endParaRPr lang="de-DE" dirty="0"/>
          </a:p>
        </p:txBody>
      </p:sp>
      <p:sp>
        <p:nvSpPr>
          <p:cNvPr id="32" name="Ellipse 31">
            <a:extLst>
              <a:ext uri="{FF2B5EF4-FFF2-40B4-BE49-F238E27FC236}">
                <a16:creationId xmlns:a16="http://schemas.microsoft.com/office/drawing/2014/main" id="{C1A9B890-469F-4ECD-9DF3-83F5949124F7}"/>
              </a:ext>
            </a:extLst>
          </p:cNvPr>
          <p:cNvSpPr/>
          <p:nvPr/>
        </p:nvSpPr>
        <p:spPr>
          <a:xfrm>
            <a:off x="2736603" y="2281981"/>
            <a:ext cx="5226297" cy="2205697"/>
          </a:xfrm>
          <a:prstGeom prst="ellipse">
            <a:avLst/>
          </a:prstGeom>
          <a:no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4" name="Picture 3">
            <a:extLst>
              <a:ext uri="{FF2B5EF4-FFF2-40B4-BE49-F238E27FC236}">
                <a16:creationId xmlns:a16="http://schemas.microsoft.com/office/drawing/2014/main" id="{0FC9EDB4-F1A2-4E59-A39F-02C19AE2C2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6287" y="2059342"/>
            <a:ext cx="565437" cy="565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extfeld 34">
            <a:extLst>
              <a:ext uri="{FF2B5EF4-FFF2-40B4-BE49-F238E27FC236}">
                <a16:creationId xmlns:a16="http://schemas.microsoft.com/office/drawing/2014/main" id="{2400AE27-13D7-4DCF-A79F-D214CE4EFF05}"/>
              </a:ext>
            </a:extLst>
          </p:cNvPr>
          <p:cNvSpPr txBox="1"/>
          <p:nvPr/>
        </p:nvSpPr>
        <p:spPr>
          <a:xfrm>
            <a:off x="4535327" y="1719817"/>
            <a:ext cx="1608309" cy="307777"/>
          </a:xfrm>
          <a:prstGeom prst="rect">
            <a:avLst/>
          </a:prstGeom>
          <a:solidFill>
            <a:schemeClr val="bg1"/>
          </a:solidFill>
        </p:spPr>
        <p:txBody>
          <a:bodyPr wrap="square" rtlCol="0">
            <a:spAutoFit/>
          </a:bodyPr>
          <a:lstStyle/>
          <a:p>
            <a:r>
              <a:rPr lang="de-DE" sz="1400" dirty="0"/>
              <a:t>Datenausleitung</a:t>
            </a:r>
            <a:endParaRPr lang="de-DE" sz="1600" dirty="0"/>
          </a:p>
        </p:txBody>
      </p:sp>
      <p:grpSp>
        <p:nvGrpSpPr>
          <p:cNvPr id="41" name="Gruppieren 40">
            <a:extLst>
              <a:ext uri="{FF2B5EF4-FFF2-40B4-BE49-F238E27FC236}">
                <a16:creationId xmlns:a16="http://schemas.microsoft.com/office/drawing/2014/main" id="{8D278CC5-703B-491F-84E6-7223FE997080}"/>
              </a:ext>
            </a:extLst>
          </p:cNvPr>
          <p:cNvGrpSpPr/>
          <p:nvPr/>
        </p:nvGrpSpPr>
        <p:grpSpPr>
          <a:xfrm>
            <a:off x="4165997" y="2742350"/>
            <a:ext cx="2375855" cy="1345947"/>
            <a:chOff x="3350530" y="2391893"/>
            <a:chExt cx="2989431" cy="1619300"/>
          </a:xfrm>
        </p:grpSpPr>
        <p:sp>
          <p:nvSpPr>
            <p:cNvPr id="42" name="Nach oben gekrümmter Pfeil 21">
              <a:extLst>
                <a:ext uri="{FF2B5EF4-FFF2-40B4-BE49-F238E27FC236}">
                  <a16:creationId xmlns:a16="http://schemas.microsoft.com/office/drawing/2014/main" id="{1B421EE5-BA1F-4C90-9A13-560873E1358F}"/>
                </a:ext>
              </a:extLst>
            </p:cNvPr>
            <p:cNvSpPr/>
            <p:nvPr/>
          </p:nvSpPr>
          <p:spPr>
            <a:xfrm>
              <a:off x="3459642" y="3296044"/>
              <a:ext cx="2880319" cy="57606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43" name="Nach oben gekrümmter Pfeil 24">
              <a:extLst>
                <a:ext uri="{FF2B5EF4-FFF2-40B4-BE49-F238E27FC236}">
                  <a16:creationId xmlns:a16="http://schemas.microsoft.com/office/drawing/2014/main" id="{10FBF7EF-A14E-432A-B496-404767B6B0BE}"/>
                </a:ext>
              </a:extLst>
            </p:cNvPr>
            <p:cNvSpPr/>
            <p:nvPr/>
          </p:nvSpPr>
          <p:spPr>
            <a:xfrm rot="10800000">
              <a:off x="3350530" y="2562604"/>
              <a:ext cx="2880319" cy="57606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44" name="Textfeld 43">
              <a:extLst>
                <a:ext uri="{FF2B5EF4-FFF2-40B4-BE49-F238E27FC236}">
                  <a16:creationId xmlns:a16="http://schemas.microsoft.com/office/drawing/2014/main" id="{9D8165B0-9539-4786-8F1D-ADDB0D9084E4}"/>
                </a:ext>
              </a:extLst>
            </p:cNvPr>
            <p:cNvSpPr txBox="1"/>
            <p:nvPr/>
          </p:nvSpPr>
          <p:spPr>
            <a:xfrm>
              <a:off x="4210576" y="3033775"/>
              <a:ext cx="1268896" cy="370284"/>
            </a:xfrm>
            <a:prstGeom prst="rect">
              <a:avLst/>
            </a:prstGeom>
            <a:noFill/>
          </p:spPr>
          <p:txBody>
            <a:bodyPr wrap="square" rtlCol="0">
              <a:spAutoFit/>
            </a:bodyPr>
            <a:lstStyle/>
            <a:p>
              <a:pPr algn="ctr"/>
              <a:r>
                <a:rPr lang="de-DE" sz="1400" dirty="0"/>
                <a:t>Korrektur </a:t>
              </a:r>
            </a:p>
          </p:txBody>
        </p:sp>
        <p:pic>
          <p:nvPicPr>
            <p:cNvPr id="45" name="Picture 7">
              <a:extLst>
                <a:ext uri="{FF2B5EF4-FFF2-40B4-BE49-F238E27FC236}">
                  <a16:creationId xmlns:a16="http://schemas.microsoft.com/office/drawing/2014/main" id="{4B31DF68-9798-4B76-A82E-01F9D86F5F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9108" y="2391893"/>
              <a:ext cx="546662" cy="546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7">
              <a:extLst>
                <a:ext uri="{FF2B5EF4-FFF2-40B4-BE49-F238E27FC236}">
                  <a16:creationId xmlns:a16="http://schemas.microsoft.com/office/drawing/2014/main" id="{F057BC86-688C-460F-A4ED-430871014E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9653" y="3464530"/>
              <a:ext cx="546662" cy="546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uppieren 8">
            <a:extLst>
              <a:ext uri="{FF2B5EF4-FFF2-40B4-BE49-F238E27FC236}">
                <a16:creationId xmlns:a16="http://schemas.microsoft.com/office/drawing/2014/main" id="{48F23EDE-444A-4C1D-83F2-780AA609754D}"/>
              </a:ext>
            </a:extLst>
          </p:cNvPr>
          <p:cNvGrpSpPr/>
          <p:nvPr/>
        </p:nvGrpSpPr>
        <p:grpSpPr>
          <a:xfrm>
            <a:off x="7496219" y="3034964"/>
            <a:ext cx="1696078" cy="1481210"/>
            <a:chOff x="7496219" y="3387389"/>
            <a:chExt cx="1696078" cy="1481210"/>
          </a:xfrm>
        </p:grpSpPr>
        <p:sp>
          <p:nvSpPr>
            <p:cNvPr id="39" name="laptop">
              <a:extLst>
                <a:ext uri="{FF2B5EF4-FFF2-40B4-BE49-F238E27FC236}">
                  <a16:creationId xmlns:a16="http://schemas.microsoft.com/office/drawing/2014/main" id="{911B5D24-1373-426D-8EC7-D73D9BCED757}"/>
                </a:ext>
              </a:extLst>
            </p:cNvPr>
            <p:cNvSpPr>
              <a:spLocks noEditPoints="1" noChangeArrowheads="1"/>
            </p:cNvSpPr>
            <p:nvPr/>
          </p:nvSpPr>
          <p:spPr bwMode="auto">
            <a:xfrm>
              <a:off x="7510239" y="3387389"/>
              <a:ext cx="1008457" cy="690624"/>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e-DE" dirty="0"/>
            </a:p>
          </p:txBody>
        </p:sp>
        <p:sp>
          <p:nvSpPr>
            <p:cNvPr id="40" name="Textfeld 39">
              <a:extLst>
                <a:ext uri="{FF2B5EF4-FFF2-40B4-BE49-F238E27FC236}">
                  <a16:creationId xmlns:a16="http://schemas.microsoft.com/office/drawing/2014/main" id="{DB9735EC-3EF9-4F52-907B-769B7BCB36A0}"/>
                </a:ext>
              </a:extLst>
            </p:cNvPr>
            <p:cNvSpPr txBox="1"/>
            <p:nvPr/>
          </p:nvSpPr>
          <p:spPr>
            <a:xfrm>
              <a:off x="7496219" y="4129935"/>
              <a:ext cx="1696078" cy="738664"/>
            </a:xfrm>
            <a:prstGeom prst="rect">
              <a:avLst/>
            </a:prstGeom>
            <a:solidFill>
              <a:schemeClr val="bg1"/>
            </a:solidFill>
          </p:spPr>
          <p:txBody>
            <a:bodyPr wrap="square" rtlCol="0">
              <a:spAutoFit/>
            </a:bodyPr>
            <a:lstStyle/>
            <a:p>
              <a:r>
                <a:rPr lang="de-DE" sz="1400" dirty="0"/>
                <a:t>Datenprüfung, </a:t>
              </a:r>
            </a:p>
            <a:p>
              <a:r>
                <a:rPr lang="de-DE" sz="1400" dirty="0"/>
                <a:t>Datenaufbereitung, Berichtserstellung</a:t>
              </a:r>
            </a:p>
          </p:txBody>
        </p:sp>
        <p:sp>
          <p:nvSpPr>
            <p:cNvPr id="54" name="Textfeld 53">
              <a:extLst>
                <a:ext uri="{FF2B5EF4-FFF2-40B4-BE49-F238E27FC236}">
                  <a16:creationId xmlns:a16="http://schemas.microsoft.com/office/drawing/2014/main" id="{1EF14F8B-16BF-45A9-80A3-861EE69E4C21}"/>
                </a:ext>
              </a:extLst>
            </p:cNvPr>
            <p:cNvSpPr txBox="1"/>
            <p:nvPr/>
          </p:nvSpPr>
          <p:spPr>
            <a:xfrm>
              <a:off x="7725896" y="3495516"/>
              <a:ext cx="618741" cy="253916"/>
            </a:xfrm>
            <a:prstGeom prst="rect">
              <a:avLst/>
            </a:prstGeom>
            <a:noFill/>
          </p:spPr>
          <p:txBody>
            <a:bodyPr wrap="square" rtlCol="0">
              <a:spAutoFit/>
            </a:bodyPr>
            <a:lstStyle/>
            <a:p>
              <a:pPr algn="ctr"/>
              <a:r>
                <a:rPr lang="de-DE" sz="1050" b="1" dirty="0"/>
                <a:t>BIDAQ</a:t>
              </a:r>
              <a:endParaRPr lang="de-DE" sz="1200" b="1" dirty="0"/>
            </a:p>
          </p:txBody>
        </p:sp>
      </p:grpSp>
      <p:grpSp>
        <p:nvGrpSpPr>
          <p:cNvPr id="59" name="Gruppieren 58">
            <a:extLst>
              <a:ext uri="{FF2B5EF4-FFF2-40B4-BE49-F238E27FC236}">
                <a16:creationId xmlns:a16="http://schemas.microsoft.com/office/drawing/2014/main" id="{CE945097-5D1B-4902-AB6D-3E0895330BCF}"/>
              </a:ext>
            </a:extLst>
          </p:cNvPr>
          <p:cNvGrpSpPr/>
          <p:nvPr/>
        </p:nvGrpSpPr>
        <p:grpSpPr>
          <a:xfrm>
            <a:off x="2009493" y="3040080"/>
            <a:ext cx="1356222" cy="1222344"/>
            <a:chOff x="883469" y="2937026"/>
            <a:chExt cx="1584176" cy="1344283"/>
          </a:xfrm>
        </p:grpSpPr>
        <p:grpSp>
          <p:nvGrpSpPr>
            <p:cNvPr id="60" name="Gruppieren 59">
              <a:extLst>
                <a:ext uri="{FF2B5EF4-FFF2-40B4-BE49-F238E27FC236}">
                  <a16:creationId xmlns:a16="http://schemas.microsoft.com/office/drawing/2014/main" id="{92CD0266-EFD3-4A19-B69B-B115C6136760}"/>
                </a:ext>
              </a:extLst>
            </p:cNvPr>
            <p:cNvGrpSpPr/>
            <p:nvPr/>
          </p:nvGrpSpPr>
          <p:grpSpPr>
            <a:xfrm>
              <a:off x="883469" y="2937026"/>
              <a:ext cx="1584176" cy="1344283"/>
              <a:chOff x="771520" y="2814038"/>
              <a:chExt cx="1584176" cy="1344283"/>
            </a:xfrm>
          </p:grpSpPr>
          <p:sp>
            <p:nvSpPr>
              <p:cNvPr id="62" name="Textfeld 61">
                <a:extLst>
                  <a:ext uri="{FF2B5EF4-FFF2-40B4-BE49-F238E27FC236}">
                    <a16:creationId xmlns:a16="http://schemas.microsoft.com/office/drawing/2014/main" id="{34F2EC23-03B0-47C7-802B-B1C43140B6AA}"/>
                  </a:ext>
                </a:extLst>
              </p:cNvPr>
              <p:cNvSpPr txBox="1"/>
              <p:nvPr/>
            </p:nvSpPr>
            <p:spPr>
              <a:xfrm>
                <a:off x="771520" y="3573546"/>
                <a:ext cx="1584176" cy="584775"/>
              </a:xfrm>
              <a:prstGeom prst="rect">
                <a:avLst/>
              </a:prstGeom>
              <a:solidFill>
                <a:schemeClr val="bg1"/>
              </a:solidFill>
            </p:spPr>
            <p:txBody>
              <a:bodyPr wrap="square" rtlCol="0">
                <a:spAutoFit/>
              </a:bodyPr>
              <a:lstStyle/>
              <a:p>
                <a:r>
                  <a:rPr lang="de-DE" sz="1400" dirty="0"/>
                  <a:t>Dateneingabe/ Erfassung</a:t>
                </a:r>
              </a:p>
            </p:txBody>
          </p:sp>
          <p:sp>
            <p:nvSpPr>
              <p:cNvPr id="64" name="laptop">
                <a:extLst>
                  <a:ext uri="{FF2B5EF4-FFF2-40B4-BE49-F238E27FC236}">
                    <a16:creationId xmlns:a16="http://schemas.microsoft.com/office/drawing/2014/main" id="{5AC9574C-C2BC-4B45-A620-38176EFD561B}"/>
                  </a:ext>
                </a:extLst>
              </p:cNvPr>
              <p:cNvSpPr>
                <a:spLocks noEditPoints="1" noChangeArrowheads="1"/>
              </p:cNvSpPr>
              <p:nvPr/>
            </p:nvSpPr>
            <p:spPr bwMode="auto">
              <a:xfrm>
                <a:off x="862422" y="2814038"/>
                <a:ext cx="1177959" cy="759517"/>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e-DE" dirty="0"/>
              </a:p>
            </p:txBody>
          </p:sp>
        </p:grpSp>
        <p:sp>
          <p:nvSpPr>
            <p:cNvPr id="61" name="Textfeld 60">
              <a:extLst>
                <a:ext uri="{FF2B5EF4-FFF2-40B4-BE49-F238E27FC236}">
                  <a16:creationId xmlns:a16="http://schemas.microsoft.com/office/drawing/2014/main" id="{658C381D-2688-415A-9FA9-59E19228E353}"/>
                </a:ext>
              </a:extLst>
            </p:cNvPr>
            <p:cNvSpPr txBox="1"/>
            <p:nvPr/>
          </p:nvSpPr>
          <p:spPr>
            <a:xfrm>
              <a:off x="1275318" y="3034066"/>
              <a:ext cx="576064" cy="287708"/>
            </a:xfrm>
            <a:prstGeom prst="rect">
              <a:avLst/>
            </a:prstGeom>
            <a:noFill/>
          </p:spPr>
          <p:txBody>
            <a:bodyPr wrap="square" rtlCol="0">
              <a:spAutoFit/>
            </a:bodyPr>
            <a:lstStyle/>
            <a:p>
              <a:pPr algn="ctr"/>
              <a:r>
                <a:rPr lang="de-DE" sz="1050" b="1" dirty="0"/>
                <a:t>PIA</a:t>
              </a:r>
              <a:endParaRPr lang="de-DE" sz="1400" b="1" dirty="0"/>
            </a:p>
          </p:txBody>
        </p:sp>
      </p:grpSp>
      <p:sp>
        <p:nvSpPr>
          <p:cNvPr id="75" name="Textfeld 74">
            <a:extLst>
              <a:ext uri="{FF2B5EF4-FFF2-40B4-BE49-F238E27FC236}">
                <a16:creationId xmlns:a16="http://schemas.microsoft.com/office/drawing/2014/main" id="{3E5DAED8-F8FA-40B9-83C9-20794C4D998B}"/>
              </a:ext>
            </a:extLst>
          </p:cNvPr>
          <p:cNvSpPr txBox="1"/>
          <p:nvPr/>
        </p:nvSpPr>
        <p:spPr>
          <a:xfrm>
            <a:off x="4322801" y="4758397"/>
            <a:ext cx="2038399" cy="307777"/>
          </a:xfrm>
          <a:prstGeom prst="rect">
            <a:avLst/>
          </a:prstGeom>
          <a:solidFill>
            <a:schemeClr val="bg1"/>
          </a:solidFill>
        </p:spPr>
        <p:txBody>
          <a:bodyPr wrap="square" rtlCol="0">
            <a:spAutoFit/>
          </a:bodyPr>
          <a:lstStyle/>
          <a:p>
            <a:r>
              <a:rPr lang="de-DE" sz="1400" dirty="0"/>
              <a:t>Versand der Berichte</a:t>
            </a:r>
            <a:endParaRPr lang="de-DE" sz="1600" dirty="0"/>
          </a:p>
        </p:txBody>
      </p:sp>
      <p:cxnSp>
        <p:nvCxnSpPr>
          <p:cNvPr id="78" name="Gerade Verbindung mit Pfeil 77">
            <a:extLst>
              <a:ext uri="{FF2B5EF4-FFF2-40B4-BE49-F238E27FC236}">
                <a16:creationId xmlns:a16="http://schemas.microsoft.com/office/drawing/2014/main" id="{EA2686D9-8E90-4F90-9BE3-D3ADF06CB307}"/>
              </a:ext>
            </a:extLst>
          </p:cNvPr>
          <p:cNvCxnSpPr>
            <a:cxnSpLocks/>
          </p:cNvCxnSpPr>
          <p:nvPr/>
        </p:nvCxnSpPr>
        <p:spPr>
          <a:xfrm>
            <a:off x="5086919" y="1624567"/>
            <a:ext cx="480651"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80" name="Gerade Verbindung mit Pfeil 79">
            <a:extLst>
              <a:ext uri="{FF2B5EF4-FFF2-40B4-BE49-F238E27FC236}">
                <a16:creationId xmlns:a16="http://schemas.microsoft.com/office/drawing/2014/main" id="{3363FF53-FCCB-455E-BB62-0F6352605F66}"/>
              </a:ext>
            </a:extLst>
          </p:cNvPr>
          <p:cNvCxnSpPr>
            <a:cxnSpLocks/>
          </p:cNvCxnSpPr>
          <p:nvPr/>
        </p:nvCxnSpPr>
        <p:spPr>
          <a:xfrm flipH="1">
            <a:off x="5127400" y="5175655"/>
            <a:ext cx="482400"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pic>
        <p:nvPicPr>
          <p:cNvPr id="11" name="Grafik 10">
            <a:extLst>
              <a:ext uri="{FF2B5EF4-FFF2-40B4-BE49-F238E27FC236}">
                <a16:creationId xmlns:a16="http://schemas.microsoft.com/office/drawing/2014/main" id="{29AAF536-245B-4CA2-A575-41798867CE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11769" y="4181261"/>
            <a:ext cx="450000" cy="552631"/>
          </a:xfrm>
          <a:prstGeom prst="rect">
            <a:avLst/>
          </a:prstGeom>
        </p:spPr>
      </p:pic>
      <p:sp>
        <p:nvSpPr>
          <p:cNvPr id="12" name="Textfeld 11">
            <a:extLst>
              <a:ext uri="{FF2B5EF4-FFF2-40B4-BE49-F238E27FC236}">
                <a16:creationId xmlns:a16="http://schemas.microsoft.com/office/drawing/2014/main" id="{75BFE029-1731-4E31-8AAC-9168BE5593B6}"/>
              </a:ext>
            </a:extLst>
          </p:cNvPr>
          <p:cNvSpPr txBox="1"/>
          <p:nvPr/>
        </p:nvSpPr>
        <p:spPr>
          <a:xfrm>
            <a:off x="4297202" y="5502724"/>
            <a:ext cx="2374903" cy="984885"/>
          </a:xfrm>
          <a:prstGeom prst="rect">
            <a:avLst/>
          </a:prstGeom>
          <a:noFill/>
        </p:spPr>
        <p:txBody>
          <a:bodyPr wrap="square" rtlCol="0">
            <a:spAutoFit/>
          </a:bodyPr>
          <a:lstStyle/>
          <a:p>
            <a:pPr>
              <a:spcBef>
                <a:spcPts val="0"/>
              </a:spcBef>
            </a:pPr>
            <a:r>
              <a:rPr lang="de-DE" sz="1600" b="1" dirty="0">
                <a:solidFill>
                  <a:schemeClr val="accent3"/>
                </a:solidFill>
              </a:rPr>
              <a:t>Einzelbericht PIA</a:t>
            </a:r>
          </a:p>
          <a:p>
            <a:pPr>
              <a:spcBef>
                <a:spcPts val="700"/>
              </a:spcBef>
            </a:pPr>
            <a:r>
              <a:rPr lang="de-DE" sz="1600" b="1" dirty="0">
                <a:solidFill>
                  <a:schemeClr val="bg2"/>
                </a:solidFill>
              </a:rPr>
              <a:t>Prüfbericht PIA</a:t>
            </a:r>
          </a:p>
          <a:p>
            <a:pPr>
              <a:spcBef>
                <a:spcPts val="500"/>
              </a:spcBef>
            </a:pPr>
            <a:r>
              <a:rPr lang="de-DE" sz="1600" b="1" dirty="0">
                <a:solidFill>
                  <a:srgbClr val="C00000"/>
                </a:solidFill>
              </a:rPr>
              <a:t>Gesamtbericht Bayern</a:t>
            </a:r>
          </a:p>
        </p:txBody>
      </p:sp>
      <p:grpSp>
        <p:nvGrpSpPr>
          <p:cNvPr id="8" name="Gruppieren 7">
            <a:extLst>
              <a:ext uri="{FF2B5EF4-FFF2-40B4-BE49-F238E27FC236}">
                <a16:creationId xmlns:a16="http://schemas.microsoft.com/office/drawing/2014/main" id="{52E74617-D2B7-4B40-A92A-1F4271919F31}"/>
              </a:ext>
            </a:extLst>
          </p:cNvPr>
          <p:cNvGrpSpPr/>
          <p:nvPr/>
        </p:nvGrpSpPr>
        <p:grpSpPr>
          <a:xfrm>
            <a:off x="711930" y="5914771"/>
            <a:ext cx="1950885" cy="832754"/>
            <a:chOff x="711930" y="5442494"/>
            <a:chExt cx="1950885" cy="832754"/>
          </a:xfrm>
        </p:grpSpPr>
        <p:pic>
          <p:nvPicPr>
            <p:cNvPr id="14" name="Grafik 13" descr="Besprechung">
              <a:extLst>
                <a:ext uri="{FF2B5EF4-FFF2-40B4-BE49-F238E27FC236}">
                  <a16:creationId xmlns:a16="http://schemas.microsoft.com/office/drawing/2014/main" id="{56E13174-CC63-4C3B-8969-05C154F3D1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61493" y="5442494"/>
              <a:ext cx="648000" cy="648000"/>
            </a:xfrm>
            <a:prstGeom prst="rect">
              <a:avLst/>
            </a:prstGeom>
          </p:spPr>
        </p:pic>
        <p:sp>
          <p:nvSpPr>
            <p:cNvPr id="36" name="Textfeld 35">
              <a:extLst>
                <a:ext uri="{FF2B5EF4-FFF2-40B4-BE49-F238E27FC236}">
                  <a16:creationId xmlns:a16="http://schemas.microsoft.com/office/drawing/2014/main" id="{C16515BA-F203-4E32-A28A-1D5F9E257A00}"/>
                </a:ext>
              </a:extLst>
            </p:cNvPr>
            <p:cNvSpPr txBox="1"/>
            <p:nvPr/>
          </p:nvSpPr>
          <p:spPr>
            <a:xfrm>
              <a:off x="711930" y="5967471"/>
              <a:ext cx="1950885" cy="307777"/>
            </a:xfrm>
            <a:prstGeom prst="rect">
              <a:avLst/>
            </a:prstGeom>
            <a:solidFill>
              <a:schemeClr val="bg1"/>
            </a:solidFill>
          </p:spPr>
          <p:txBody>
            <a:bodyPr wrap="square" rtlCol="0">
              <a:spAutoFit/>
            </a:bodyPr>
            <a:lstStyle/>
            <a:p>
              <a:pPr algn="ctr"/>
              <a:r>
                <a:rPr lang="de-DE" sz="1400" dirty="0">
                  <a:solidFill>
                    <a:srgbClr val="0460B4"/>
                  </a:solidFill>
                </a:rPr>
                <a:t>Vereinbarungspartner</a:t>
              </a:r>
              <a:endParaRPr lang="de-DE" sz="1600" dirty="0">
                <a:solidFill>
                  <a:srgbClr val="0460B4"/>
                </a:solidFill>
              </a:endParaRPr>
            </a:p>
          </p:txBody>
        </p:sp>
      </p:grpSp>
      <p:grpSp>
        <p:nvGrpSpPr>
          <p:cNvPr id="3" name="Gruppieren 2">
            <a:extLst>
              <a:ext uri="{FF2B5EF4-FFF2-40B4-BE49-F238E27FC236}">
                <a16:creationId xmlns:a16="http://schemas.microsoft.com/office/drawing/2014/main" id="{F22AC1A2-931B-4C39-9AD4-D3D9FB5D9F61}"/>
              </a:ext>
            </a:extLst>
          </p:cNvPr>
          <p:cNvGrpSpPr/>
          <p:nvPr/>
        </p:nvGrpSpPr>
        <p:grpSpPr>
          <a:xfrm>
            <a:off x="8463533" y="5785110"/>
            <a:ext cx="1513175" cy="907321"/>
            <a:chOff x="8650523" y="5405172"/>
            <a:chExt cx="1513175" cy="907321"/>
          </a:xfrm>
        </p:grpSpPr>
        <p:pic>
          <p:nvPicPr>
            <p:cNvPr id="16" name="Grafik 15" descr="Kundenbewertung">
              <a:extLst>
                <a:ext uri="{FF2B5EF4-FFF2-40B4-BE49-F238E27FC236}">
                  <a16:creationId xmlns:a16="http://schemas.microsoft.com/office/drawing/2014/main" id="{88FD155D-5DBA-425F-AFC8-8754167378A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86972" y="5405172"/>
              <a:ext cx="648000" cy="648000"/>
            </a:xfrm>
            <a:prstGeom prst="rect">
              <a:avLst/>
            </a:prstGeom>
          </p:spPr>
        </p:pic>
        <p:sp>
          <p:nvSpPr>
            <p:cNvPr id="37" name="Textfeld 36">
              <a:extLst>
                <a:ext uri="{FF2B5EF4-FFF2-40B4-BE49-F238E27FC236}">
                  <a16:creationId xmlns:a16="http://schemas.microsoft.com/office/drawing/2014/main" id="{54D28FA4-789C-417E-AB63-AABB36FB2FCF}"/>
                </a:ext>
              </a:extLst>
            </p:cNvPr>
            <p:cNvSpPr txBox="1"/>
            <p:nvPr/>
          </p:nvSpPr>
          <p:spPr>
            <a:xfrm>
              <a:off x="8650523" y="6004716"/>
              <a:ext cx="1513175" cy="307777"/>
            </a:xfrm>
            <a:prstGeom prst="rect">
              <a:avLst/>
            </a:prstGeom>
            <a:solidFill>
              <a:schemeClr val="bg1"/>
            </a:solidFill>
          </p:spPr>
          <p:txBody>
            <a:bodyPr wrap="square" rtlCol="0">
              <a:spAutoFit/>
            </a:bodyPr>
            <a:lstStyle/>
            <a:p>
              <a:pPr algn="ctr"/>
              <a:r>
                <a:rPr lang="de-DE" sz="1400" dirty="0">
                  <a:solidFill>
                    <a:srgbClr val="0460B4"/>
                  </a:solidFill>
                </a:rPr>
                <a:t>Prüfungsstelle</a:t>
              </a:r>
              <a:endParaRPr lang="de-DE" sz="1600" dirty="0">
                <a:solidFill>
                  <a:srgbClr val="0460B4"/>
                </a:solidFill>
              </a:endParaRPr>
            </a:p>
          </p:txBody>
        </p:sp>
      </p:grpSp>
      <p:cxnSp>
        <p:nvCxnSpPr>
          <p:cNvPr id="19" name="Gerade Verbindung mit Pfeil 18">
            <a:extLst>
              <a:ext uri="{FF2B5EF4-FFF2-40B4-BE49-F238E27FC236}">
                <a16:creationId xmlns:a16="http://schemas.microsoft.com/office/drawing/2014/main" id="{91367D5E-F573-464D-ABE5-0C2AFF86EBFC}"/>
              </a:ext>
            </a:extLst>
          </p:cNvPr>
          <p:cNvCxnSpPr>
            <a:cxnSpLocks/>
          </p:cNvCxnSpPr>
          <p:nvPr/>
        </p:nvCxnSpPr>
        <p:spPr>
          <a:xfrm flipV="1">
            <a:off x="6143636" y="6024123"/>
            <a:ext cx="2319897" cy="1"/>
          </a:xfrm>
          <a:prstGeom prst="straightConnector1">
            <a:avLst/>
          </a:prstGeom>
          <a:ln>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Gerade Verbindung mit Pfeil 25">
            <a:extLst>
              <a:ext uri="{FF2B5EF4-FFF2-40B4-BE49-F238E27FC236}">
                <a16:creationId xmlns:a16="http://schemas.microsoft.com/office/drawing/2014/main" id="{573A3DB6-1222-4E85-ABA9-EE7BE3F757FB}"/>
              </a:ext>
            </a:extLst>
          </p:cNvPr>
          <p:cNvCxnSpPr>
            <a:cxnSpLocks/>
          </p:cNvCxnSpPr>
          <p:nvPr/>
        </p:nvCxnSpPr>
        <p:spPr>
          <a:xfrm flipH="1" flipV="1">
            <a:off x="2469904" y="6327312"/>
            <a:ext cx="1792800" cy="1"/>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Gerade Verbindung mit Pfeil 27">
            <a:extLst>
              <a:ext uri="{FF2B5EF4-FFF2-40B4-BE49-F238E27FC236}">
                <a16:creationId xmlns:a16="http://schemas.microsoft.com/office/drawing/2014/main" id="{18E3CF7F-8B1F-4E49-91E1-BE5C4913127D}"/>
              </a:ext>
            </a:extLst>
          </p:cNvPr>
          <p:cNvCxnSpPr>
            <a:cxnSpLocks/>
          </p:cNvCxnSpPr>
          <p:nvPr/>
        </p:nvCxnSpPr>
        <p:spPr>
          <a:xfrm flipH="1" flipV="1">
            <a:off x="2736603" y="4487678"/>
            <a:ext cx="1516112" cy="1839635"/>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Gerade Verbindung mit Pfeil 29">
            <a:extLst>
              <a:ext uri="{FF2B5EF4-FFF2-40B4-BE49-F238E27FC236}">
                <a16:creationId xmlns:a16="http://schemas.microsoft.com/office/drawing/2014/main" id="{2D74C015-3697-40CF-9D59-134164FBD2E9}"/>
              </a:ext>
            </a:extLst>
          </p:cNvPr>
          <p:cNvCxnSpPr>
            <a:cxnSpLocks/>
          </p:cNvCxnSpPr>
          <p:nvPr/>
        </p:nvCxnSpPr>
        <p:spPr>
          <a:xfrm flipH="1" flipV="1">
            <a:off x="3095772" y="4199787"/>
            <a:ext cx="1201430" cy="1427291"/>
          </a:xfrm>
          <a:prstGeom prst="straightConnector1">
            <a:avLst/>
          </a:prstGeom>
          <a:ln>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1" name="Gerade Verbindung mit Pfeil 50">
            <a:extLst>
              <a:ext uri="{FF2B5EF4-FFF2-40B4-BE49-F238E27FC236}">
                <a16:creationId xmlns:a16="http://schemas.microsoft.com/office/drawing/2014/main" id="{DDA675CB-44ED-4349-82BE-0A08101ECE6A}"/>
              </a:ext>
            </a:extLst>
          </p:cNvPr>
          <p:cNvCxnSpPr>
            <a:cxnSpLocks/>
          </p:cNvCxnSpPr>
          <p:nvPr/>
        </p:nvCxnSpPr>
        <p:spPr>
          <a:xfrm flipH="1" flipV="1">
            <a:off x="2914650" y="4333875"/>
            <a:ext cx="1372505" cy="1680035"/>
          </a:xfrm>
          <a:prstGeom prst="straightConnector1">
            <a:avLst/>
          </a:prstGeom>
          <a:ln>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8" name="Gerade Verbindung mit Pfeil 47">
            <a:extLst>
              <a:ext uri="{FF2B5EF4-FFF2-40B4-BE49-F238E27FC236}">
                <a16:creationId xmlns:a16="http://schemas.microsoft.com/office/drawing/2014/main" id="{46603319-0036-48B8-A658-BD0EB70FBBBE}"/>
              </a:ext>
            </a:extLst>
          </p:cNvPr>
          <p:cNvCxnSpPr>
            <a:cxnSpLocks/>
          </p:cNvCxnSpPr>
          <p:nvPr/>
        </p:nvCxnSpPr>
        <p:spPr>
          <a:xfrm flipV="1">
            <a:off x="6672105" y="6327313"/>
            <a:ext cx="1791428" cy="1"/>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00673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7DBF16-A6FE-4B04-B11F-8E408E2A7CD1}"/>
              </a:ext>
            </a:extLst>
          </p:cNvPr>
          <p:cNvSpPr>
            <a:spLocks noGrp="1"/>
          </p:cNvSpPr>
          <p:nvPr>
            <p:ph type="title"/>
          </p:nvPr>
        </p:nvSpPr>
        <p:spPr/>
        <p:txBody>
          <a:bodyPr/>
          <a:lstStyle/>
          <a:p>
            <a:r>
              <a:rPr lang="de-DE" dirty="0"/>
              <a:t>Was passiert mit den AmBADO-Daten der PIA?</a:t>
            </a:r>
          </a:p>
        </p:txBody>
      </p:sp>
      <p:sp>
        <p:nvSpPr>
          <p:cNvPr id="3" name="Inhaltsplatzhalter 2">
            <a:extLst>
              <a:ext uri="{FF2B5EF4-FFF2-40B4-BE49-F238E27FC236}">
                <a16:creationId xmlns:a16="http://schemas.microsoft.com/office/drawing/2014/main" id="{ABC81CBC-E89D-4973-B247-0DCADF1E160B}"/>
              </a:ext>
            </a:extLst>
          </p:cNvPr>
          <p:cNvSpPr>
            <a:spLocks noGrp="1"/>
          </p:cNvSpPr>
          <p:nvPr>
            <p:ph idx="1"/>
          </p:nvPr>
        </p:nvSpPr>
        <p:spPr/>
        <p:txBody>
          <a:bodyPr/>
          <a:lstStyle/>
          <a:p>
            <a:pPr>
              <a:lnSpc>
                <a:spcPct val="100000"/>
              </a:lnSpc>
            </a:pPr>
            <a:r>
              <a:rPr lang="de-DE" sz="2400" b="1" dirty="0">
                <a:solidFill>
                  <a:srgbClr val="0460B4"/>
                </a:solidFill>
              </a:rPr>
              <a:t>Wer erhält welche Berichte?</a:t>
            </a:r>
          </a:p>
          <a:p>
            <a:pPr marL="163512" indent="-342900">
              <a:buClr>
                <a:srgbClr val="0460B4"/>
              </a:buClr>
              <a:buFont typeface="Wingdings" panose="05000000000000000000" pitchFamily="2" charset="2"/>
              <a:buChar char="§"/>
            </a:pPr>
            <a:r>
              <a:rPr lang="de-DE" sz="2000" dirty="0"/>
              <a:t>Mit den AmBADO-Daten werden folgende Berichte erstellt:</a:t>
            </a:r>
          </a:p>
          <a:p>
            <a:pPr marL="703262" lvl="3" indent="-342900">
              <a:lnSpc>
                <a:spcPct val="100000"/>
              </a:lnSpc>
              <a:buClr>
                <a:srgbClr val="0460B4"/>
              </a:buClr>
              <a:buFont typeface="Wingdings" panose="05000000000000000000" pitchFamily="2" charset="2"/>
              <a:buChar char="§"/>
            </a:pPr>
            <a:r>
              <a:rPr lang="de-DE" sz="2000" b="1" dirty="0"/>
              <a:t>Einzelbericht: </a:t>
            </a:r>
            <a:br>
              <a:rPr lang="de-DE" sz="2000" b="1" dirty="0"/>
            </a:br>
            <a:r>
              <a:rPr lang="de-DE" sz="2000" dirty="0"/>
              <a:t>Auswertung aller erhobenen Fragen auf PIA-Ebene</a:t>
            </a:r>
            <a:br>
              <a:rPr lang="de-DE" sz="2000" dirty="0"/>
            </a:br>
            <a:r>
              <a:rPr lang="de-DE" sz="2000" b="1" dirty="0">
                <a:solidFill>
                  <a:srgbClr val="78ABE8"/>
                </a:solidFill>
                <a:sym typeface="Wingdings" panose="05000000000000000000" pitchFamily="2" charset="2"/>
              </a:rPr>
              <a:t></a:t>
            </a:r>
            <a:r>
              <a:rPr lang="de-DE" sz="2000" dirty="0">
                <a:solidFill>
                  <a:srgbClr val="78ABE8"/>
                </a:solidFill>
                <a:sym typeface="Wingdings" panose="05000000000000000000" pitchFamily="2" charset="2"/>
              </a:rPr>
              <a:t> Versand nur an die jeweilige PIA </a:t>
            </a:r>
            <a:endParaRPr lang="de-DE" sz="2000" dirty="0">
              <a:solidFill>
                <a:srgbClr val="78ABE8"/>
              </a:solidFill>
            </a:endParaRPr>
          </a:p>
          <a:p>
            <a:pPr marL="703262" lvl="3" indent="-342900">
              <a:lnSpc>
                <a:spcPct val="100000"/>
              </a:lnSpc>
              <a:buClr>
                <a:srgbClr val="0460B4"/>
              </a:buClr>
              <a:buFont typeface="Wingdings" panose="05000000000000000000" pitchFamily="2" charset="2"/>
              <a:buChar char="§"/>
            </a:pPr>
            <a:r>
              <a:rPr lang="de-DE" sz="2000" b="1" dirty="0">
                <a:sym typeface="Wingdings" panose="05000000000000000000" pitchFamily="2" charset="2"/>
              </a:rPr>
              <a:t>Prüfbericht: </a:t>
            </a:r>
            <a:br>
              <a:rPr lang="de-DE" sz="2000" b="1" dirty="0">
                <a:sym typeface="Wingdings" panose="05000000000000000000" pitchFamily="2" charset="2"/>
              </a:rPr>
            </a:br>
            <a:r>
              <a:rPr lang="de-DE" sz="2000" dirty="0">
                <a:sym typeface="Wingdings" panose="05000000000000000000" pitchFamily="2" charset="2"/>
              </a:rPr>
              <a:t>Auswertung einer Auswahl an Fragen auf PIA-Ebene (vgl. Aus-</a:t>
            </a:r>
            <a:r>
              <a:rPr lang="de-DE" sz="2000" dirty="0" err="1">
                <a:sym typeface="Wingdings" panose="05000000000000000000" pitchFamily="2" charset="2"/>
              </a:rPr>
              <a:t>wertungsmatrix</a:t>
            </a:r>
            <a:r>
              <a:rPr lang="de-DE" sz="2000" dirty="0">
                <a:sym typeface="Wingdings" panose="05000000000000000000" pitchFamily="2" charset="2"/>
              </a:rPr>
              <a:t>); Erstellung nur im Falle einer Ambulanzprüfung</a:t>
            </a:r>
            <a:br>
              <a:rPr lang="de-DE" sz="2000" dirty="0">
                <a:sym typeface="Wingdings" panose="05000000000000000000" pitchFamily="2" charset="2"/>
              </a:rPr>
            </a:br>
            <a:r>
              <a:rPr lang="de-DE" sz="2000" dirty="0">
                <a:solidFill>
                  <a:srgbClr val="78ABE8"/>
                </a:solidFill>
                <a:sym typeface="Wingdings" panose="05000000000000000000" pitchFamily="2" charset="2"/>
              </a:rPr>
              <a:t> Versand an die jeweilige PIA und die Prüfstelle</a:t>
            </a:r>
          </a:p>
          <a:p>
            <a:pPr marL="703262" lvl="3" indent="-342900">
              <a:lnSpc>
                <a:spcPct val="100000"/>
              </a:lnSpc>
              <a:buClr>
                <a:srgbClr val="0460B4"/>
              </a:buClr>
              <a:buFont typeface="Wingdings" panose="05000000000000000000" pitchFamily="2" charset="2"/>
              <a:buChar char="§"/>
            </a:pPr>
            <a:r>
              <a:rPr lang="de-DE" sz="2000" b="1" dirty="0"/>
              <a:t>Gesamtbericht: </a:t>
            </a:r>
            <a:br>
              <a:rPr lang="de-DE" sz="2000" b="1" dirty="0"/>
            </a:br>
            <a:r>
              <a:rPr lang="de-DE" sz="2000" dirty="0"/>
              <a:t>Auswertung einer Auswahl an Fragen auf bayernweiter Ebene (vgl. Auswertungsmatrix); </a:t>
            </a:r>
            <a:r>
              <a:rPr lang="de-DE" sz="2000" dirty="0">
                <a:sym typeface="Wingdings" panose="05000000000000000000" pitchFamily="2" charset="2"/>
              </a:rPr>
              <a:t>keine Rückschlüsse auf einzelne PIA möglich</a:t>
            </a:r>
            <a:br>
              <a:rPr lang="de-DE" sz="2000" dirty="0">
                <a:sym typeface="Wingdings" panose="05000000000000000000" pitchFamily="2" charset="2"/>
              </a:rPr>
            </a:br>
            <a:r>
              <a:rPr lang="de-DE" sz="2000" b="1" dirty="0">
                <a:solidFill>
                  <a:srgbClr val="78ABE8"/>
                </a:solidFill>
                <a:sym typeface="Wingdings" panose="05000000000000000000" pitchFamily="2" charset="2"/>
              </a:rPr>
              <a:t></a:t>
            </a:r>
            <a:r>
              <a:rPr lang="de-DE" sz="2000" dirty="0">
                <a:solidFill>
                  <a:srgbClr val="78ABE8"/>
                </a:solidFill>
                <a:sym typeface="Wingdings" panose="05000000000000000000" pitchFamily="2" charset="2"/>
              </a:rPr>
              <a:t> Versand an alle PIA und die Vereinbarungspartner</a:t>
            </a:r>
          </a:p>
        </p:txBody>
      </p:sp>
      <p:sp>
        <p:nvSpPr>
          <p:cNvPr id="4" name="Datumsplatzhalter 3">
            <a:extLst>
              <a:ext uri="{FF2B5EF4-FFF2-40B4-BE49-F238E27FC236}">
                <a16:creationId xmlns:a16="http://schemas.microsoft.com/office/drawing/2014/main" id="{CEECF62D-72AB-46AD-A39B-6C6C7F20131C}"/>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F8A72A0F-909F-445E-A1D9-364B35CB31CE}"/>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64A210DE-9FB3-419B-A2A0-21AC9E3F1297}"/>
              </a:ext>
            </a:extLst>
          </p:cNvPr>
          <p:cNvSpPr>
            <a:spLocks noGrp="1"/>
          </p:cNvSpPr>
          <p:nvPr>
            <p:ph type="sldNum" sz="quarter" idx="12"/>
          </p:nvPr>
        </p:nvSpPr>
        <p:spPr/>
        <p:txBody>
          <a:bodyPr/>
          <a:lstStyle/>
          <a:p>
            <a:pPr>
              <a:defRPr/>
            </a:pPr>
            <a:fld id="{F9D6104D-E8AE-4D46-824F-6769818204BD}" type="slidenum">
              <a:rPr lang="de-DE" smtClean="0"/>
              <a:pPr>
                <a:defRPr/>
              </a:pPr>
              <a:t>15</a:t>
            </a:fld>
            <a:endParaRPr lang="de-DE" dirty="0"/>
          </a:p>
        </p:txBody>
      </p:sp>
      <p:pic>
        <p:nvPicPr>
          <p:cNvPr id="9" name="Grafik 8">
            <a:extLst>
              <a:ext uri="{FF2B5EF4-FFF2-40B4-BE49-F238E27FC236}">
                <a16:creationId xmlns:a16="http://schemas.microsoft.com/office/drawing/2014/main" id="{C7E90FE6-8A4C-42E7-B717-0A333F8438F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493" b="92732" l="4298" r="89700">
                        <a14:foregroundMark x1="8597" y1="87151" x2="8597" y2="87151"/>
                        <a14:foregroundMark x1="33171" y1="91239" x2="33171" y2="91239"/>
                        <a14:foregroundMark x1="72263" y1="90136" x2="72263" y2="90136"/>
                        <a14:foregroundMark x1="67721" y1="4997" x2="67721" y2="4997"/>
                        <a14:foregroundMark x1="62368" y1="6295" x2="62368" y2="6295"/>
                        <a14:foregroundMark x1="67397" y1="1557" x2="67397" y2="1557"/>
                        <a14:foregroundMark x1="80779" y1="92083" x2="80779" y2="92083"/>
                        <a14:foregroundMark x1="54826" y1="60221" x2="54826" y2="60221"/>
                        <a14:foregroundMark x1="50284" y1="72161" x2="50284" y2="72161"/>
                        <a14:foregroundMark x1="11030" y1="88449" x2="11030" y2="88449"/>
                        <a14:foregroundMark x1="24331" y1="90591" x2="24331" y2="90591"/>
                        <a14:foregroundMark x1="69019" y1="92732" x2="69019" y2="92732"/>
                        <a14:foregroundMark x1="68451" y1="78780" x2="68451" y2="78780"/>
                        <a14:foregroundMark x1="57502" y1="65996" x2="57502" y2="65996"/>
                        <a14:foregroundMark x1="4298" y1="90785" x2="4298" y2="90785"/>
                        <a14:foregroundMark x1="54339" y1="76055" x2="54339" y2="76055"/>
                        <a14:foregroundMark x1="41444" y1="62557" x2="41444" y2="62557"/>
                        <a14:foregroundMark x1="40146" y1="84815" x2="40146" y2="84815"/>
                        <a14:foregroundMark x1="63909" y1="85204" x2="63909" y2="85204"/>
                        <a14:foregroundMark x1="26521" y1="81181" x2="26521" y2="81181"/>
                        <a14:foregroundMark x1="36172" y1="68332" x2="36172" y2="68332"/>
                        <a14:foregroundMark x1="31062" y1="70668" x2="31062" y2="70668"/>
                        <a14:foregroundMark x1="34550" y1="76055" x2="34550" y2="76055"/>
                        <a14:foregroundMark x1="55637" y1="79689" x2="55637" y2="79689"/>
                        <a14:backgroundMark x1="70641" y1="519" x2="70641" y2="519"/>
                        <a14:backgroundMark x1="68451" y1="519" x2="68451" y2="519"/>
                      </a14:backgroundRemoval>
                    </a14:imgEffect>
                  </a14:imgLayer>
                </a14:imgProps>
              </a:ext>
            </a:extLst>
          </a:blip>
          <a:stretch>
            <a:fillRect/>
          </a:stretch>
        </p:blipFill>
        <p:spPr>
          <a:xfrm>
            <a:off x="9132119" y="2550291"/>
            <a:ext cx="1230450" cy="1537813"/>
          </a:xfrm>
          <a:prstGeom prst="rect">
            <a:avLst/>
          </a:prstGeom>
        </p:spPr>
      </p:pic>
      <p:sp>
        <p:nvSpPr>
          <p:cNvPr id="10" name="Sprechblase: rechteckig mit abgerundeten Ecken 9">
            <a:extLst>
              <a:ext uri="{FF2B5EF4-FFF2-40B4-BE49-F238E27FC236}">
                <a16:creationId xmlns:a16="http://schemas.microsoft.com/office/drawing/2014/main" id="{A0C1F908-ED82-4EA9-B39E-CBAEDE79EC0F}"/>
              </a:ext>
            </a:extLst>
          </p:cNvPr>
          <p:cNvSpPr/>
          <p:nvPr/>
        </p:nvSpPr>
        <p:spPr>
          <a:xfrm>
            <a:off x="7757331" y="1804166"/>
            <a:ext cx="1944000" cy="749300"/>
          </a:xfrm>
          <a:prstGeom prst="wedgeRoundRectCallout">
            <a:avLst>
              <a:gd name="adj1" fmla="val 49673"/>
              <a:gd name="adj2" fmla="val 75651"/>
              <a:gd name="adj3" fmla="val 16667"/>
            </a:avLst>
          </a:prstGeom>
          <a:solidFill>
            <a:schemeClr val="bg1">
              <a:lumMod val="95000"/>
            </a:schemeClr>
          </a:solidFill>
          <a:ln w="19050">
            <a:solidFill>
              <a:schemeClr val="tx1">
                <a:lumMod val="50000"/>
                <a:lumOff val="50000"/>
              </a:schemeClr>
            </a:solidFill>
          </a:ln>
        </p:spPr>
        <p:style>
          <a:lnRef idx="1">
            <a:schemeClr val="dk1"/>
          </a:lnRef>
          <a:fillRef idx="2">
            <a:schemeClr val="dk1"/>
          </a:fillRef>
          <a:effectRef idx="1">
            <a:schemeClr val="dk1"/>
          </a:effectRef>
          <a:fontRef idx="minor">
            <a:schemeClr val="dk1"/>
          </a:fontRef>
        </p:style>
        <p:txBody>
          <a:bodyPr rtlCol="0" anchor="ctr"/>
          <a:lstStyle/>
          <a:p>
            <a:r>
              <a:rPr lang="de-DE" sz="1200" b="1" dirty="0">
                <a:solidFill>
                  <a:schemeClr val="tx1"/>
                </a:solidFill>
                <a:latin typeface="Arial" panose="020B0604020202020204" pitchFamily="34" charset="0"/>
                <a:cs typeface="Arial" panose="020B0604020202020204" pitchFamily="34" charset="0"/>
              </a:rPr>
              <a:t>Solange keine Prüfung ansteht, bleiben die Auswertungen auf PIA-Ebene bei der PIA!</a:t>
            </a:r>
          </a:p>
        </p:txBody>
      </p:sp>
    </p:spTree>
    <p:extLst>
      <p:ext uri="{BB962C8B-B14F-4D97-AF65-F5344CB8AC3E}">
        <p14:creationId xmlns:p14="http://schemas.microsoft.com/office/powerpoint/2010/main" val="534425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7DBF16-A6FE-4B04-B11F-8E408E2A7CD1}"/>
              </a:ext>
            </a:extLst>
          </p:cNvPr>
          <p:cNvSpPr>
            <a:spLocks noGrp="1"/>
          </p:cNvSpPr>
          <p:nvPr>
            <p:ph type="title"/>
          </p:nvPr>
        </p:nvSpPr>
        <p:spPr/>
        <p:txBody>
          <a:bodyPr/>
          <a:lstStyle/>
          <a:p>
            <a:r>
              <a:rPr lang="de-DE" dirty="0"/>
              <a:t>Was passiert mit den AmBADO-Daten der PIA?</a:t>
            </a:r>
          </a:p>
        </p:txBody>
      </p:sp>
      <p:sp>
        <p:nvSpPr>
          <p:cNvPr id="3" name="Inhaltsplatzhalter 2">
            <a:extLst>
              <a:ext uri="{FF2B5EF4-FFF2-40B4-BE49-F238E27FC236}">
                <a16:creationId xmlns:a16="http://schemas.microsoft.com/office/drawing/2014/main" id="{ABC81CBC-E89D-4973-B247-0DCADF1E160B}"/>
              </a:ext>
            </a:extLst>
          </p:cNvPr>
          <p:cNvSpPr>
            <a:spLocks noGrp="1"/>
          </p:cNvSpPr>
          <p:nvPr>
            <p:ph idx="1"/>
          </p:nvPr>
        </p:nvSpPr>
        <p:spPr/>
        <p:txBody>
          <a:bodyPr/>
          <a:lstStyle/>
          <a:p>
            <a:pPr>
              <a:lnSpc>
                <a:spcPct val="100000"/>
              </a:lnSpc>
            </a:pPr>
            <a:r>
              <a:rPr lang="de-DE" sz="2400" b="1" dirty="0">
                <a:solidFill>
                  <a:srgbClr val="0460B4"/>
                </a:solidFill>
              </a:rPr>
              <a:t>Vereinbarungspartner und Prüfungsstelle:</a:t>
            </a:r>
          </a:p>
          <a:p>
            <a:pPr marL="163512" indent="-342900">
              <a:lnSpc>
                <a:spcPct val="150000"/>
              </a:lnSpc>
              <a:buClr>
                <a:srgbClr val="0460B4"/>
              </a:buClr>
              <a:buFont typeface="Wingdings" panose="05000000000000000000" pitchFamily="2" charset="2"/>
              <a:buChar char="§"/>
            </a:pPr>
            <a:r>
              <a:rPr lang="de-DE" sz="2000" b="1" dirty="0"/>
              <a:t>Vereinbarungspartner:</a:t>
            </a:r>
          </a:p>
          <a:p>
            <a:pPr marL="703262" lvl="3" indent="-342900">
              <a:buClr>
                <a:srgbClr val="0460B4"/>
              </a:buClr>
              <a:buFont typeface="Wingdings" panose="05000000000000000000" pitchFamily="2" charset="2"/>
              <a:buChar char="§"/>
            </a:pPr>
            <a:r>
              <a:rPr lang="de-DE" sz="2000" dirty="0"/>
              <a:t>Bayerischer Bezirketag (BayBT)</a:t>
            </a:r>
          </a:p>
          <a:p>
            <a:pPr marL="703262" lvl="3" indent="-342900">
              <a:buClr>
                <a:srgbClr val="0460B4"/>
              </a:buClr>
              <a:buFont typeface="Wingdings" panose="05000000000000000000" pitchFamily="2" charset="2"/>
              <a:buChar char="§"/>
            </a:pPr>
            <a:r>
              <a:rPr lang="de-DE" sz="2000" dirty="0"/>
              <a:t>Bayerische Krankenhausgesellschaft e. V. (BKG)</a:t>
            </a:r>
          </a:p>
          <a:p>
            <a:pPr marL="703262" lvl="3" indent="-342900">
              <a:buClr>
                <a:srgbClr val="0460B4"/>
              </a:buClr>
              <a:buFont typeface="Wingdings" panose="05000000000000000000" pitchFamily="2" charset="2"/>
              <a:buChar char="§"/>
            </a:pPr>
            <a:r>
              <a:rPr lang="de-DE" sz="2000" dirty="0"/>
              <a:t>Krankenkassenverbände (AOK Bayern, Knappschaft, BKK, IKK classic, SVLFG, TK, BARMER GEK, DAK-Gesundheit, KKH, </a:t>
            </a:r>
            <a:r>
              <a:rPr lang="de-DE" sz="2000" dirty="0" err="1"/>
              <a:t>hkk</a:t>
            </a:r>
            <a:r>
              <a:rPr lang="de-DE" sz="2000" dirty="0"/>
              <a:t>, HEK, vdek)</a:t>
            </a:r>
          </a:p>
          <a:p>
            <a:pPr marL="163512" lvl="1" indent="-342900">
              <a:lnSpc>
                <a:spcPct val="150000"/>
              </a:lnSpc>
              <a:buClr>
                <a:srgbClr val="0460B4"/>
              </a:buClr>
              <a:buFont typeface="Wingdings" panose="05000000000000000000" pitchFamily="2" charset="2"/>
              <a:buChar char="§"/>
            </a:pPr>
            <a:r>
              <a:rPr lang="de-DE" sz="2000" b="1" dirty="0"/>
              <a:t>Prüfungsstelle:</a:t>
            </a:r>
          </a:p>
          <a:p>
            <a:pPr marL="703262" lvl="3" indent="-342900">
              <a:buClr>
                <a:srgbClr val="0460B4"/>
              </a:buClr>
              <a:buFont typeface="Wingdings" panose="05000000000000000000" pitchFamily="2" charset="2"/>
              <a:buChar char="§"/>
            </a:pPr>
            <a:r>
              <a:rPr lang="de-DE" sz="2000" dirty="0"/>
              <a:t>Prüfungsstelle für die Qualitäts- und Wirtschaftlichkeitsprüfung der PIA</a:t>
            </a:r>
          </a:p>
          <a:p>
            <a:pPr marL="703262" lvl="3" indent="-342900">
              <a:buClr>
                <a:srgbClr val="0460B4"/>
              </a:buClr>
              <a:buFont typeface="Wingdings" panose="05000000000000000000" pitchFamily="2" charset="2"/>
              <a:buChar char="§"/>
            </a:pPr>
            <a:r>
              <a:rPr lang="de-DE" sz="2000" dirty="0"/>
              <a:t>Gemeinsamer Ausschuss der Vertragspartner</a:t>
            </a:r>
          </a:p>
          <a:p>
            <a:pPr marL="703262" lvl="3" indent="-342900">
              <a:buClr>
                <a:srgbClr val="0460B4"/>
              </a:buClr>
              <a:buFont typeface="Wingdings" panose="05000000000000000000" pitchFamily="2" charset="2"/>
              <a:buChar char="§"/>
            </a:pPr>
            <a:r>
              <a:rPr lang="de-DE" sz="2000" dirty="0"/>
              <a:t>Geschäfte des Ausschusses führt die AOK Bayern</a:t>
            </a:r>
          </a:p>
        </p:txBody>
      </p:sp>
      <p:sp>
        <p:nvSpPr>
          <p:cNvPr id="4" name="Datumsplatzhalter 3">
            <a:extLst>
              <a:ext uri="{FF2B5EF4-FFF2-40B4-BE49-F238E27FC236}">
                <a16:creationId xmlns:a16="http://schemas.microsoft.com/office/drawing/2014/main" id="{CEECF62D-72AB-46AD-A39B-6C6C7F20131C}"/>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F8A72A0F-909F-445E-A1D9-364B35CB31CE}"/>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64A210DE-9FB3-419B-A2A0-21AC9E3F1297}"/>
              </a:ext>
            </a:extLst>
          </p:cNvPr>
          <p:cNvSpPr>
            <a:spLocks noGrp="1"/>
          </p:cNvSpPr>
          <p:nvPr>
            <p:ph type="sldNum" sz="quarter" idx="12"/>
          </p:nvPr>
        </p:nvSpPr>
        <p:spPr/>
        <p:txBody>
          <a:bodyPr/>
          <a:lstStyle/>
          <a:p>
            <a:pPr>
              <a:defRPr/>
            </a:pPr>
            <a:fld id="{F9D6104D-E8AE-4D46-824F-6769818204BD}" type="slidenum">
              <a:rPr lang="de-DE" smtClean="0"/>
              <a:pPr>
                <a:defRPr/>
              </a:pPr>
              <a:t>16</a:t>
            </a:fld>
            <a:endParaRPr lang="de-DE" dirty="0"/>
          </a:p>
        </p:txBody>
      </p:sp>
    </p:spTree>
    <p:extLst>
      <p:ext uri="{BB962C8B-B14F-4D97-AF65-F5344CB8AC3E}">
        <p14:creationId xmlns:p14="http://schemas.microsoft.com/office/powerpoint/2010/main" val="2870302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DF29A-4C47-4B05-9373-4CFDAE790948}"/>
              </a:ext>
            </a:extLst>
          </p:cNvPr>
          <p:cNvSpPr>
            <a:spLocks noGrp="1"/>
          </p:cNvSpPr>
          <p:nvPr>
            <p:ph type="title"/>
          </p:nvPr>
        </p:nvSpPr>
        <p:spPr/>
        <p:txBody>
          <a:bodyPr/>
          <a:lstStyle/>
          <a:p>
            <a:r>
              <a:rPr lang="de-DE" dirty="0">
                <a:solidFill>
                  <a:srgbClr val="82C836"/>
                </a:solidFill>
              </a:rPr>
              <a:t>Was passiert mit den AmBADO-Daten der PIA? – </a:t>
            </a:r>
            <a:br>
              <a:rPr lang="de-DE" dirty="0">
                <a:solidFill>
                  <a:srgbClr val="82C836"/>
                </a:solidFill>
              </a:rPr>
            </a:br>
            <a:r>
              <a:rPr lang="de-DE" dirty="0">
                <a:solidFill>
                  <a:srgbClr val="82C836"/>
                </a:solidFill>
              </a:rPr>
              <a:t>Richtig oder Falsch?</a:t>
            </a:r>
          </a:p>
        </p:txBody>
      </p:sp>
      <p:sp>
        <p:nvSpPr>
          <p:cNvPr id="4" name="Datumsplatzhalter 3">
            <a:extLst>
              <a:ext uri="{FF2B5EF4-FFF2-40B4-BE49-F238E27FC236}">
                <a16:creationId xmlns:a16="http://schemas.microsoft.com/office/drawing/2014/main" id="{414E8319-DA84-41A9-AE9C-DFD40313784F}"/>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3508DC59-1544-4E94-AB8E-CA06B3151AB7}"/>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3C7368CB-4FA0-48F9-9095-AD68C4B0826D}"/>
              </a:ext>
            </a:extLst>
          </p:cNvPr>
          <p:cNvSpPr>
            <a:spLocks noGrp="1"/>
          </p:cNvSpPr>
          <p:nvPr>
            <p:ph type="sldNum" sz="quarter" idx="12"/>
          </p:nvPr>
        </p:nvSpPr>
        <p:spPr/>
        <p:txBody>
          <a:bodyPr/>
          <a:lstStyle/>
          <a:p>
            <a:pPr>
              <a:defRPr/>
            </a:pPr>
            <a:fld id="{F9D6104D-E8AE-4D46-824F-6769818204BD}" type="slidenum">
              <a:rPr lang="de-DE" smtClean="0"/>
              <a:pPr>
                <a:defRPr/>
              </a:pPr>
              <a:t>17</a:t>
            </a:fld>
            <a:endParaRPr lang="de-DE" dirty="0"/>
          </a:p>
        </p:txBody>
      </p:sp>
      <p:sp>
        <p:nvSpPr>
          <p:cNvPr id="8" name="Inhaltsplatzhalter 2">
            <a:extLst>
              <a:ext uri="{FF2B5EF4-FFF2-40B4-BE49-F238E27FC236}">
                <a16:creationId xmlns:a16="http://schemas.microsoft.com/office/drawing/2014/main" id="{B0F59D59-722A-4F58-995C-8D15A1CB4F47}"/>
              </a:ext>
            </a:extLst>
          </p:cNvPr>
          <p:cNvSpPr>
            <a:spLocks noGrp="1"/>
          </p:cNvSpPr>
          <p:nvPr>
            <p:ph idx="1"/>
          </p:nvPr>
        </p:nvSpPr>
        <p:spPr>
          <a:xfrm>
            <a:off x="534988" y="1715060"/>
            <a:ext cx="9618662" cy="701287"/>
          </a:xfrm>
        </p:spPr>
        <p:txBody>
          <a:bodyPr/>
          <a:lstStyle/>
          <a:p>
            <a:pPr indent="0">
              <a:lnSpc>
                <a:spcPts val="2300"/>
              </a:lnSpc>
              <a:buClr>
                <a:srgbClr val="0460B4"/>
              </a:buClr>
            </a:pPr>
            <a:r>
              <a:rPr lang="de-DE" sz="1800" dirty="0"/>
              <a:t>Hier sind einige Aussagen zur AmBADO. </a:t>
            </a:r>
            <a:br>
              <a:rPr lang="de-DE" sz="1800" dirty="0"/>
            </a:br>
            <a:r>
              <a:rPr lang="de-DE" sz="1800" dirty="0"/>
              <a:t>Nun sind Sie an der Reihe! Welche Aussagen sind richtig, welche falsch?</a:t>
            </a:r>
          </a:p>
        </p:txBody>
      </p:sp>
      <p:pic>
        <p:nvPicPr>
          <p:cNvPr id="16" name="Grafik 15">
            <a:extLst>
              <a:ext uri="{FF2B5EF4-FFF2-40B4-BE49-F238E27FC236}">
                <a16:creationId xmlns:a16="http://schemas.microsoft.com/office/drawing/2014/main" id="{95B23FDD-0654-41D7-AEFC-2E6ADDBBB59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3750" l="7083" r="90625">
                        <a14:foregroundMark x1="9167" y1="53385" x2="9167" y2="53385"/>
                        <a14:foregroundMark x1="65313" y1="93906" x2="65313" y2="93906"/>
                        <a14:foregroundMark x1="90729" y1="74844" x2="90729" y2="74844"/>
                        <a14:foregroundMark x1="9010" y1="47188" x2="9010" y2="47188"/>
                        <a14:foregroundMark x1="8490" y1="54427" x2="8490" y2="54427"/>
                        <a14:foregroundMark x1="8281" y1="47708" x2="8281" y2="47708"/>
                        <a14:foregroundMark x1="7969" y1="52188" x2="7969" y2="52188"/>
                        <a14:foregroundMark x1="7760" y1="47708" x2="7760" y2="47708"/>
                        <a14:foregroundMark x1="7448" y1="53021" x2="7448" y2="53021"/>
                        <a14:foregroundMark x1="7448" y1="58177" x2="7448" y2="58177"/>
                        <a14:foregroundMark x1="7604" y1="59740" x2="7604" y2="59740"/>
                        <a14:foregroundMark x1="7083" y1="56302" x2="7083" y2="56302"/>
                      </a14:backgroundRemoval>
                    </a14:imgEffect>
                  </a14:imgLayer>
                </a14:imgProps>
              </a:ext>
            </a:extLst>
          </a:blip>
          <a:srcRect t="19045" b="1963"/>
          <a:stretch/>
        </p:blipFill>
        <p:spPr>
          <a:xfrm>
            <a:off x="8906669" y="83726"/>
            <a:ext cx="1527827" cy="1206856"/>
          </a:xfrm>
          <a:prstGeom prst="rect">
            <a:avLst/>
          </a:prstGeom>
        </p:spPr>
      </p:pic>
      <p:graphicFrame>
        <p:nvGraphicFramePr>
          <p:cNvPr id="3" name="Tabelle 2">
            <a:extLst>
              <a:ext uri="{FF2B5EF4-FFF2-40B4-BE49-F238E27FC236}">
                <a16:creationId xmlns:a16="http://schemas.microsoft.com/office/drawing/2014/main" id="{65437D66-C9C8-49BB-ABC3-19FFFBC1CA83}"/>
              </a:ext>
            </a:extLst>
          </p:cNvPr>
          <p:cNvGraphicFramePr>
            <a:graphicFrameLocks noGrp="1"/>
          </p:cNvGraphicFramePr>
          <p:nvPr>
            <p:extLst>
              <p:ext uri="{D42A27DB-BD31-4B8C-83A1-F6EECF244321}">
                <p14:modId xmlns:p14="http://schemas.microsoft.com/office/powerpoint/2010/main" val="2783623013"/>
              </p:ext>
            </p:extLst>
          </p:nvPr>
        </p:nvGraphicFramePr>
        <p:xfrm>
          <a:off x="522521" y="2693092"/>
          <a:ext cx="7606595" cy="3696468"/>
        </p:xfrm>
        <a:graphic>
          <a:graphicData uri="http://schemas.openxmlformats.org/drawingml/2006/table">
            <a:tbl>
              <a:tblPr firstRow="1" bandRow="1">
                <a:tableStyleId>{68D230F3-CF80-4859-8CE7-A43EE81993B5}</a:tableStyleId>
              </a:tblPr>
              <a:tblGrid>
                <a:gridCol w="5194997">
                  <a:extLst>
                    <a:ext uri="{9D8B030D-6E8A-4147-A177-3AD203B41FA5}">
                      <a16:colId xmlns:a16="http://schemas.microsoft.com/office/drawing/2014/main" val="974559942"/>
                    </a:ext>
                  </a:extLst>
                </a:gridCol>
                <a:gridCol w="2411598">
                  <a:extLst>
                    <a:ext uri="{9D8B030D-6E8A-4147-A177-3AD203B41FA5}">
                      <a16:colId xmlns:a16="http://schemas.microsoft.com/office/drawing/2014/main" val="1053190104"/>
                    </a:ext>
                  </a:extLst>
                </a:gridCol>
              </a:tblGrid>
              <a:tr h="448780">
                <a:tc>
                  <a:txBody>
                    <a:bodyPr/>
                    <a:lstStyle/>
                    <a:p>
                      <a:r>
                        <a:rPr lang="de-DE" sz="1800" dirty="0">
                          <a:latin typeface="Arial" panose="020B0604020202020204" pitchFamily="34" charset="0"/>
                          <a:cs typeface="Arial" panose="020B0604020202020204" pitchFamily="34" charset="0"/>
                        </a:rPr>
                        <a:t>Aussage</a:t>
                      </a:r>
                      <a:endParaRPr lang="de-DE" dirty="0">
                        <a:latin typeface="Arial" panose="020B0604020202020204" pitchFamily="34" charset="0"/>
                        <a:cs typeface="Arial" panose="020B0604020202020204" pitchFamily="34" charset="0"/>
                      </a:endParaRPr>
                    </a:p>
                  </a:txBody>
                  <a:tcPr/>
                </a:tc>
                <a:tc>
                  <a:txBody>
                    <a:bodyPr/>
                    <a:lstStyle/>
                    <a:p>
                      <a:r>
                        <a:rPr lang="de-DE" sz="1800" dirty="0">
                          <a:latin typeface="Arial" panose="020B0604020202020204" pitchFamily="34" charset="0"/>
                          <a:cs typeface="Arial" panose="020B0604020202020204" pitchFamily="34" charset="0"/>
                        </a:rPr>
                        <a:t>Richtig oder falsch?</a:t>
                      </a:r>
                    </a:p>
                  </a:txBody>
                  <a:tcPr/>
                </a:tc>
                <a:extLst>
                  <a:ext uri="{0D108BD9-81ED-4DB2-BD59-A6C34878D82A}">
                    <a16:rowId xmlns:a16="http://schemas.microsoft.com/office/drawing/2014/main" val="1101963033"/>
                  </a:ext>
                </a:extLst>
              </a:tr>
              <a:tr h="709444">
                <a:tc>
                  <a:txBody>
                    <a:bodyPr/>
                    <a:lstStyle/>
                    <a:p>
                      <a:pPr marL="0" marR="0" lvl="0" indent="0" algn="l" defTabSz="521409" rtl="0" eaLnBrk="1" fontAlgn="auto" latinLnBrk="0" hangingPunct="1">
                        <a:lnSpc>
                          <a:spcPct val="100000"/>
                        </a:lnSpc>
                        <a:spcBef>
                          <a:spcPts val="600"/>
                        </a:spcBef>
                        <a:spcAft>
                          <a:spcPts val="600"/>
                        </a:spcAft>
                        <a:buClrTx/>
                        <a:buSzTx/>
                        <a:buFontTx/>
                        <a:buNone/>
                        <a:tabLst/>
                        <a:defRPr/>
                      </a:pPr>
                      <a:r>
                        <a:rPr lang="de-DE" sz="1800" dirty="0">
                          <a:latin typeface="Arial" panose="020B0604020202020204" pitchFamily="34" charset="0"/>
                          <a:cs typeface="Arial" panose="020B0604020202020204" pitchFamily="34" charset="0"/>
                        </a:rPr>
                        <a:t>Die PIA muss ihre erfassten Daten an BIDAQ und an die Krankenkassen schicken.</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lgn="ctr">
                        <a:spcBef>
                          <a:spcPts val="600"/>
                        </a:spcBef>
                        <a:spcAft>
                          <a:spcPts val="600"/>
                        </a:spcAft>
                      </a:pPr>
                      <a:endParaRPr lang="de-DE" sz="1800" b="1" dirty="0">
                        <a:solidFill>
                          <a:srgbClr val="C00000"/>
                        </a:solidFill>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338285344"/>
                  </a:ext>
                </a:extLst>
              </a:tr>
              <a:tr h="709444">
                <a:tc>
                  <a:txBody>
                    <a:bodyPr/>
                    <a:lstStyle/>
                    <a:p>
                      <a:pPr marL="0" marR="0" lvl="0" indent="0" algn="l" defTabSz="521409" rtl="0" eaLnBrk="1" fontAlgn="auto" latinLnBrk="0" hangingPunct="1">
                        <a:lnSpc>
                          <a:spcPct val="100000"/>
                        </a:lnSpc>
                        <a:spcBef>
                          <a:spcPts val="600"/>
                        </a:spcBef>
                        <a:spcAft>
                          <a:spcPts val="600"/>
                        </a:spcAft>
                        <a:buClrTx/>
                        <a:buSzTx/>
                        <a:buFontTx/>
                        <a:buNone/>
                        <a:tabLst/>
                        <a:defRPr/>
                      </a:pPr>
                      <a:r>
                        <a:rPr lang="de-DE" sz="1800" dirty="0">
                          <a:latin typeface="Arial" panose="020B0604020202020204" pitchFamily="34" charset="0"/>
                          <a:cs typeface="Arial" panose="020B0604020202020204" pitchFamily="34" charset="0"/>
                        </a:rPr>
                        <a:t>Es gibt zwei unterschiedliche Berichtsformen.</a:t>
                      </a:r>
                    </a:p>
                  </a:txBody>
                  <a:tcPr anchor="ctr">
                    <a:lnR w="12700" cap="flat" cmpd="sng" algn="ctr">
                      <a:solidFill>
                        <a:schemeClr val="accent1"/>
                      </a:solidFill>
                      <a:prstDash val="solid"/>
                      <a:round/>
                      <a:headEnd type="none" w="med" len="med"/>
                      <a:tailEnd type="none" w="med" len="med"/>
                    </a:lnR>
                  </a:tcPr>
                </a:tc>
                <a:tc>
                  <a:txBody>
                    <a:bodyPr/>
                    <a:lstStyle/>
                    <a:p>
                      <a:pPr algn="ctr">
                        <a:spcBef>
                          <a:spcPts val="600"/>
                        </a:spcBef>
                        <a:spcAft>
                          <a:spcPts val="600"/>
                        </a:spcAft>
                      </a:pPr>
                      <a:endParaRPr lang="de-DE" sz="1800" b="1" dirty="0">
                        <a:solidFill>
                          <a:srgbClr val="C00000"/>
                        </a:solidFill>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261620485"/>
                  </a:ext>
                </a:extLst>
              </a:tr>
              <a:tr h="709444">
                <a:tc>
                  <a:txBody>
                    <a:bodyPr/>
                    <a:lstStyle/>
                    <a:p>
                      <a:pPr marL="0" marR="0" lvl="0" indent="0" algn="l" defTabSz="521409" rtl="0" eaLnBrk="1" fontAlgn="auto" latinLnBrk="0" hangingPunct="1">
                        <a:lnSpc>
                          <a:spcPct val="100000"/>
                        </a:lnSpc>
                        <a:spcBef>
                          <a:spcPts val="600"/>
                        </a:spcBef>
                        <a:spcAft>
                          <a:spcPts val="600"/>
                        </a:spcAft>
                        <a:buClrTx/>
                        <a:buSzTx/>
                        <a:buFontTx/>
                        <a:buNone/>
                        <a:tabLst/>
                        <a:defRPr/>
                      </a:pPr>
                      <a:r>
                        <a:rPr lang="de-DE" sz="1800" dirty="0">
                          <a:latin typeface="Arial" panose="020B0604020202020204" pitchFamily="34" charset="0"/>
                          <a:cs typeface="Arial" panose="020B0604020202020204" pitchFamily="34" charset="0"/>
                        </a:rPr>
                        <a:t>Aus den Auswertungen des Gesamtberichts können Rückschlüsse auf einzelne PIA gezogen werden.</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lgn="ctr">
                        <a:spcBef>
                          <a:spcPts val="600"/>
                        </a:spcBef>
                        <a:spcAft>
                          <a:spcPts val="600"/>
                        </a:spcAft>
                      </a:pPr>
                      <a:endParaRPr lang="de-DE" sz="1800" b="1" dirty="0">
                        <a:solidFill>
                          <a:srgbClr val="C00000"/>
                        </a:solidFill>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682204866"/>
                  </a:ext>
                </a:extLst>
              </a:tr>
              <a:tr h="709444">
                <a:tc>
                  <a:txBody>
                    <a:bodyPr/>
                    <a:lstStyle/>
                    <a:p>
                      <a:pPr>
                        <a:spcBef>
                          <a:spcPts val="600"/>
                        </a:spcBef>
                        <a:spcAft>
                          <a:spcPts val="600"/>
                        </a:spcAft>
                      </a:pPr>
                      <a:r>
                        <a:rPr lang="de-DE" sz="1800" dirty="0">
                          <a:latin typeface="Arial" panose="020B0604020202020204" pitchFamily="34" charset="0"/>
                          <a:cs typeface="Arial" panose="020B0604020202020204" pitchFamily="34" charset="0"/>
                        </a:rPr>
                        <a:t>Durch die Auswertungen der Einzelberichte einer PIA können Rückschlüsse auf einzelne </a:t>
                      </a:r>
                      <a:r>
                        <a:rPr lang="de-DE" sz="1800" dirty="0" err="1">
                          <a:latin typeface="Arial" panose="020B0604020202020204" pitchFamily="34" charset="0"/>
                          <a:cs typeface="Arial" panose="020B0604020202020204" pitchFamily="34" charset="0"/>
                        </a:rPr>
                        <a:t>Patien-ten</a:t>
                      </a:r>
                      <a:r>
                        <a:rPr lang="de-DE" sz="1800" dirty="0">
                          <a:latin typeface="Arial" panose="020B0604020202020204" pitchFamily="34" charset="0"/>
                          <a:cs typeface="Arial" panose="020B0604020202020204" pitchFamily="34" charset="0"/>
                        </a:rPr>
                        <a:t>/innen gezogen werden.</a:t>
                      </a:r>
                    </a:p>
                  </a:txBody>
                  <a:tcPr anchor="ctr">
                    <a:lnR w="12700" cap="flat" cmpd="sng" algn="ctr">
                      <a:solidFill>
                        <a:schemeClr val="accent1"/>
                      </a:solidFill>
                      <a:prstDash val="solid"/>
                      <a:round/>
                      <a:headEnd type="none" w="med" len="med"/>
                      <a:tailEnd type="none" w="med" len="med"/>
                    </a:lnR>
                  </a:tcPr>
                </a:tc>
                <a:tc>
                  <a:txBody>
                    <a:bodyPr/>
                    <a:lstStyle/>
                    <a:p>
                      <a:pPr algn="ctr">
                        <a:spcBef>
                          <a:spcPts val="600"/>
                        </a:spcBef>
                        <a:spcAft>
                          <a:spcPts val="600"/>
                        </a:spcAft>
                      </a:pPr>
                      <a:endParaRPr lang="de-DE" sz="1800" b="1" dirty="0">
                        <a:solidFill>
                          <a:srgbClr val="C00000"/>
                        </a:solidFill>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372339124"/>
                  </a:ext>
                </a:extLst>
              </a:tr>
            </a:tbl>
          </a:graphicData>
        </a:graphic>
      </p:graphicFrame>
    </p:spTree>
    <p:extLst>
      <p:ext uri="{BB962C8B-B14F-4D97-AF65-F5344CB8AC3E}">
        <p14:creationId xmlns:p14="http://schemas.microsoft.com/office/powerpoint/2010/main" val="182369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DF29A-4C47-4B05-9373-4CFDAE790948}"/>
              </a:ext>
            </a:extLst>
          </p:cNvPr>
          <p:cNvSpPr>
            <a:spLocks noGrp="1"/>
          </p:cNvSpPr>
          <p:nvPr>
            <p:ph type="title"/>
          </p:nvPr>
        </p:nvSpPr>
        <p:spPr/>
        <p:txBody>
          <a:bodyPr/>
          <a:lstStyle/>
          <a:p>
            <a:r>
              <a:rPr lang="de-DE" dirty="0">
                <a:solidFill>
                  <a:srgbClr val="82C836"/>
                </a:solidFill>
              </a:rPr>
              <a:t>Was passiert mit den AmBADO-Daten der PIA? – </a:t>
            </a:r>
            <a:br>
              <a:rPr lang="de-DE" dirty="0">
                <a:solidFill>
                  <a:srgbClr val="82C836"/>
                </a:solidFill>
              </a:rPr>
            </a:br>
            <a:r>
              <a:rPr lang="de-DE" dirty="0">
                <a:solidFill>
                  <a:srgbClr val="82C836"/>
                </a:solidFill>
              </a:rPr>
              <a:t>Richtig oder Falsch?</a:t>
            </a:r>
          </a:p>
        </p:txBody>
      </p:sp>
      <p:sp>
        <p:nvSpPr>
          <p:cNvPr id="4" name="Datumsplatzhalter 3">
            <a:extLst>
              <a:ext uri="{FF2B5EF4-FFF2-40B4-BE49-F238E27FC236}">
                <a16:creationId xmlns:a16="http://schemas.microsoft.com/office/drawing/2014/main" id="{414E8319-DA84-41A9-AE9C-DFD40313784F}"/>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3508DC59-1544-4E94-AB8E-CA06B3151AB7}"/>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3C7368CB-4FA0-48F9-9095-AD68C4B0826D}"/>
              </a:ext>
            </a:extLst>
          </p:cNvPr>
          <p:cNvSpPr>
            <a:spLocks noGrp="1"/>
          </p:cNvSpPr>
          <p:nvPr>
            <p:ph type="sldNum" sz="quarter" idx="12"/>
          </p:nvPr>
        </p:nvSpPr>
        <p:spPr/>
        <p:txBody>
          <a:bodyPr/>
          <a:lstStyle/>
          <a:p>
            <a:pPr>
              <a:defRPr/>
            </a:pPr>
            <a:fld id="{F9D6104D-E8AE-4D46-824F-6769818204BD}" type="slidenum">
              <a:rPr lang="de-DE" smtClean="0"/>
              <a:pPr>
                <a:defRPr/>
              </a:pPr>
              <a:t>18</a:t>
            </a:fld>
            <a:endParaRPr lang="de-DE" dirty="0"/>
          </a:p>
        </p:txBody>
      </p:sp>
      <p:sp>
        <p:nvSpPr>
          <p:cNvPr id="8" name="Inhaltsplatzhalter 2">
            <a:extLst>
              <a:ext uri="{FF2B5EF4-FFF2-40B4-BE49-F238E27FC236}">
                <a16:creationId xmlns:a16="http://schemas.microsoft.com/office/drawing/2014/main" id="{B0F59D59-722A-4F58-995C-8D15A1CB4F47}"/>
              </a:ext>
            </a:extLst>
          </p:cNvPr>
          <p:cNvSpPr>
            <a:spLocks noGrp="1"/>
          </p:cNvSpPr>
          <p:nvPr>
            <p:ph idx="1"/>
          </p:nvPr>
        </p:nvSpPr>
        <p:spPr>
          <a:xfrm>
            <a:off x="534988" y="1715060"/>
            <a:ext cx="9618662" cy="701287"/>
          </a:xfrm>
        </p:spPr>
        <p:txBody>
          <a:bodyPr/>
          <a:lstStyle/>
          <a:p>
            <a:pPr indent="0">
              <a:lnSpc>
                <a:spcPts val="2300"/>
              </a:lnSpc>
              <a:buClr>
                <a:srgbClr val="0460B4"/>
              </a:buClr>
            </a:pPr>
            <a:r>
              <a:rPr lang="de-DE" sz="1800" dirty="0"/>
              <a:t>Hier sind einige Aussagen zur AmBADO. </a:t>
            </a:r>
            <a:br>
              <a:rPr lang="de-DE" sz="1800" dirty="0"/>
            </a:br>
            <a:r>
              <a:rPr lang="de-DE" sz="1800" dirty="0"/>
              <a:t>Nun sind Sie an der Reihe! Welche Aussagen sind richtig, welche falsch?</a:t>
            </a:r>
          </a:p>
        </p:txBody>
      </p:sp>
      <p:pic>
        <p:nvPicPr>
          <p:cNvPr id="16" name="Grafik 15">
            <a:extLst>
              <a:ext uri="{FF2B5EF4-FFF2-40B4-BE49-F238E27FC236}">
                <a16:creationId xmlns:a16="http://schemas.microsoft.com/office/drawing/2014/main" id="{95B23FDD-0654-41D7-AEFC-2E6ADDBBB59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3750" l="7083" r="90625">
                        <a14:foregroundMark x1="9167" y1="53385" x2="9167" y2="53385"/>
                        <a14:foregroundMark x1="65313" y1="93906" x2="65313" y2="93906"/>
                        <a14:foregroundMark x1="90729" y1="74844" x2="90729" y2="74844"/>
                        <a14:foregroundMark x1="9010" y1="47188" x2="9010" y2="47188"/>
                        <a14:foregroundMark x1="8490" y1="54427" x2="8490" y2="54427"/>
                        <a14:foregroundMark x1="8281" y1="47708" x2="8281" y2="47708"/>
                        <a14:foregroundMark x1="7969" y1="52188" x2="7969" y2="52188"/>
                        <a14:foregroundMark x1="7760" y1="47708" x2="7760" y2="47708"/>
                        <a14:foregroundMark x1="7448" y1="53021" x2="7448" y2="53021"/>
                        <a14:foregroundMark x1="7448" y1="58177" x2="7448" y2="58177"/>
                        <a14:foregroundMark x1="7604" y1="59740" x2="7604" y2="59740"/>
                        <a14:foregroundMark x1="7083" y1="56302" x2="7083" y2="56302"/>
                      </a14:backgroundRemoval>
                    </a14:imgEffect>
                  </a14:imgLayer>
                </a14:imgProps>
              </a:ext>
            </a:extLst>
          </a:blip>
          <a:srcRect t="19045" b="1963"/>
          <a:stretch/>
        </p:blipFill>
        <p:spPr>
          <a:xfrm>
            <a:off x="8906669" y="83726"/>
            <a:ext cx="1527827" cy="1206856"/>
          </a:xfrm>
          <a:prstGeom prst="rect">
            <a:avLst/>
          </a:prstGeom>
        </p:spPr>
      </p:pic>
      <p:graphicFrame>
        <p:nvGraphicFramePr>
          <p:cNvPr id="3" name="Tabelle 2">
            <a:extLst>
              <a:ext uri="{FF2B5EF4-FFF2-40B4-BE49-F238E27FC236}">
                <a16:creationId xmlns:a16="http://schemas.microsoft.com/office/drawing/2014/main" id="{65437D66-C9C8-49BB-ABC3-19FFFBC1CA83}"/>
              </a:ext>
            </a:extLst>
          </p:cNvPr>
          <p:cNvGraphicFramePr>
            <a:graphicFrameLocks noGrp="1"/>
          </p:cNvGraphicFramePr>
          <p:nvPr>
            <p:extLst>
              <p:ext uri="{D42A27DB-BD31-4B8C-83A1-F6EECF244321}">
                <p14:modId xmlns:p14="http://schemas.microsoft.com/office/powerpoint/2010/main" val="1317013482"/>
              </p:ext>
            </p:extLst>
          </p:nvPr>
        </p:nvGraphicFramePr>
        <p:xfrm>
          <a:off x="522521" y="2693092"/>
          <a:ext cx="7606595" cy="3696468"/>
        </p:xfrm>
        <a:graphic>
          <a:graphicData uri="http://schemas.openxmlformats.org/drawingml/2006/table">
            <a:tbl>
              <a:tblPr firstRow="1" bandRow="1">
                <a:tableStyleId>{68D230F3-CF80-4859-8CE7-A43EE81993B5}</a:tableStyleId>
              </a:tblPr>
              <a:tblGrid>
                <a:gridCol w="5194997">
                  <a:extLst>
                    <a:ext uri="{9D8B030D-6E8A-4147-A177-3AD203B41FA5}">
                      <a16:colId xmlns:a16="http://schemas.microsoft.com/office/drawing/2014/main" val="974559942"/>
                    </a:ext>
                  </a:extLst>
                </a:gridCol>
                <a:gridCol w="2411598">
                  <a:extLst>
                    <a:ext uri="{9D8B030D-6E8A-4147-A177-3AD203B41FA5}">
                      <a16:colId xmlns:a16="http://schemas.microsoft.com/office/drawing/2014/main" val="1053190104"/>
                    </a:ext>
                  </a:extLst>
                </a:gridCol>
              </a:tblGrid>
              <a:tr h="448780">
                <a:tc>
                  <a:txBody>
                    <a:bodyPr/>
                    <a:lstStyle/>
                    <a:p>
                      <a:r>
                        <a:rPr lang="de-DE" sz="1800" dirty="0">
                          <a:latin typeface="Arial" panose="020B0604020202020204" pitchFamily="34" charset="0"/>
                          <a:cs typeface="Arial" panose="020B0604020202020204" pitchFamily="34" charset="0"/>
                        </a:rPr>
                        <a:t>Aussage</a:t>
                      </a:r>
                      <a:endParaRPr lang="de-DE" dirty="0">
                        <a:latin typeface="Arial" panose="020B0604020202020204" pitchFamily="34" charset="0"/>
                        <a:cs typeface="Arial" panose="020B0604020202020204" pitchFamily="34" charset="0"/>
                      </a:endParaRPr>
                    </a:p>
                  </a:txBody>
                  <a:tcPr/>
                </a:tc>
                <a:tc>
                  <a:txBody>
                    <a:bodyPr/>
                    <a:lstStyle/>
                    <a:p>
                      <a:r>
                        <a:rPr lang="de-DE" sz="1800" dirty="0">
                          <a:latin typeface="Arial" panose="020B0604020202020204" pitchFamily="34" charset="0"/>
                          <a:cs typeface="Arial" panose="020B0604020202020204" pitchFamily="34" charset="0"/>
                        </a:rPr>
                        <a:t>Richtig oder falsch?</a:t>
                      </a:r>
                    </a:p>
                  </a:txBody>
                  <a:tcPr/>
                </a:tc>
                <a:extLst>
                  <a:ext uri="{0D108BD9-81ED-4DB2-BD59-A6C34878D82A}">
                    <a16:rowId xmlns:a16="http://schemas.microsoft.com/office/drawing/2014/main" val="1101963033"/>
                  </a:ext>
                </a:extLst>
              </a:tr>
              <a:tr h="709444">
                <a:tc>
                  <a:txBody>
                    <a:bodyPr/>
                    <a:lstStyle/>
                    <a:p>
                      <a:pPr marL="0" marR="0" lvl="0" indent="0" algn="l" defTabSz="521409" rtl="0" eaLnBrk="1" fontAlgn="auto" latinLnBrk="0" hangingPunct="1">
                        <a:lnSpc>
                          <a:spcPct val="100000"/>
                        </a:lnSpc>
                        <a:spcBef>
                          <a:spcPts val="600"/>
                        </a:spcBef>
                        <a:spcAft>
                          <a:spcPts val="600"/>
                        </a:spcAft>
                        <a:buClrTx/>
                        <a:buSzTx/>
                        <a:buFontTx/>
                        <a:buNone/>
                        <a:tabLst/>
                        <a:defRPr/>
                      </a:pPr>
                      <a:r>
                        <a:rPr lang="de-DE" sz="1800" dirty="0">
                          <a:latin typeface="Arial" panose="020B0604020202020204" pitchFamily="34" charset="0"/>
                          <a:cs typeface="Arial" panose="020B0604020202020204" pitchFamily="34" charset="0"/>
                        </a:rPr>
                        <a:t>Die PIA muss ihre erfassten Daten an BIDAQ und an die Krankenkassen schicken.</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lgn="ctr">
                        <a:spcBef>
                          <a:spcPts val="600"/>
                        </a:spcBef>
                        <a:spcAft>
                          <a:spcPts val="600"/>
                        </a:spcAft>
                      </a:pPr>
                      <a:r>
                        <a:rPr lang="de-DE" sz="1800" b="1" dirty="0">
                          <a:solidFill>
                            <a:srgbClr val="C00000"/>
                          </a:solidFill>
                          <a:latin typeface="Arial" panose="020B0604020202020204" pitchFamily="34" charset="0"/>
                          <a:cs typeface="Arial" panose="020B0604020202020204" pitchFamily="34" charset="0"/>
                        </a:rPr>
                        <a:t>Falsch</a:t>
                      </a: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338285344"/>
                  </a:ext>
                </a:extLst>
              </a:tr>
              <a:tr h="709444">
                <a:tc>
                  <a:txBody>
                    <a:bodyPr/>
                    <a:lstStyle/>
                    <a:p>
                      <a:pPr marL="0" marR="0" lvl="0" indent="0" algn="l" defTabSz="521409" rtl="0" eaLnBrk="1" fontAlgn="auto" latinLnBrk="0" hangingPunct="1">
                        <a:lnSpc>
                          <a:spcPct val="100000"/>
                        </a:lnSpc>
                        <a:spcBef>
                          <a:spcPts val="600"/>
                        </a:spcBef>
                        <a:spcAft>
                          <a:spcPts val="600"/>
                        </a:spcAft>
                        <a:buClrTx/>
                        <a:buSzTx/>
                        <a:buFontTx/>
                        <a:buNone/>
                        <a:tabLst/>
                        <a:defRPr/>
                      </a:pPr>
                      <a:r>
                        <a:rPr lang="de-DE" sz="1800" dirty="0">
                          <a:latin typeface="Arial" panose="020B0604020202020204" pitchFamily="34" charset="0"/>
                          <a:cs typeface="Arial" panose="020B0604020202020204" pitchFamily="34" charset="0"/>
                        </a:rPr>
                        <a:t>Es gibt zwei unterschiedliche Berichtsformen.</a:t>
                      </a:r>
                    </a:p>
                  </a:txBody>
                  <a:tcPr anchor="ctr">
                    <a:lnR w="12700" cap="flat" cmpd="sng" algn="ctr">
                      <a:solidFill>
                        <a:schemeClr val="accent1"/>
                      </a:solidFill>
                      <a:prstDash val="solid"/>
                      <a:round/>
                      <a:headEnd type="none" w="med" len="med"/>
                      <a:tailEnd type="none" w="med" len="med"/>
                    </a:lnR>
                  </a:tcPr>
                </a:tc>
                <a:tc>
                  <a:txBody>
                    <a:bodyPr/>
                    <a:lstStyle/>
                    <a:p>
                      <a:pPr algn="ctr">
                        <a:spcBef>
                          <a:spcPts val="600"/>
                        </a:spcBef>
                        <a:spcAft>
                          <a:spcPts val="600"/>
                        </a:spcAft>
                      </a:pPr>
                      <a:r>
                        <a:rPr lang="de-DE" sz="1800" b="1" dirty="0">
                          <a:solidFill>
                            <a:srgbClr val="C00000"/>
                          </a:solidFill>
                          <a:latin typeface="Arial" panose="020B0604020202020204" pitchFamily="34" charset="0"/>
                          <a:cs typeface="Arial" panose="020B0604020202020204" pitchFamily="34" charset="0"/>
                        </a:rPr>
                        <a:t>Falsch</a:t>
                      </a: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261620485"/>
                  </a:ext>
                </a:extLst>
              </a:tr>
              <a:tr h="709444">
                <a:tc>
                  <a:txBody>
                    <a:bodyPr/>
                    <a:lstStyle/>
                    <a:p>
                      <a:pPr marL="0" marR="0" lvl="0" indent="0" algn="l" defTabSz="521409" rtl="0" eaLnBrk="1" fontAlgn="auto" latinLnBrk="0" hangingPunct="1">
                        <a:lnSpc>
                          <a:spcPct val="100000"/>
                        </a:lnSpc>
                        <a:spcBef>
                          <a:spcPts val="600"/>
                        </a:spcBef>
                        <a:spcAft>
                          <a:spcPts val="600"/>
                        </a:spcAft>
                        <a:buClrTx/>
                        <a:buSzTx/>
                        <a:buFontTx/>
                        <a:buNone/>
                        <a:tabLst/>
                        <a:defRPr/>
                      </a:pPr>
                      <a:r>
                        <a:rPr lang="de-DE" sz="1800" dirty="0">
                          <a:latin typeface="Arial" panose="020B0604020202020204" pitchFamily="34" charset="0"/>
                          <a:cs typeface="Arial" panose="020B0604020202020204" pitchFamily="34" charset="0"/>
                        </a:rPr>
                        <a:t>Aus den Auswertungen des Gesamtberichts können Rückschlüsse auf einzelne PIA gezogen werden.</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lgn="ctr">
                        <a:spcBef>
                          <a:spcPts val="600"/>
                        </a:spcBef>
                        <a:spcAft>
                          <a:spcPts val="600"/>
                        </a:spcAft>
                      </a:pPr>
                      <a:r>
                        <a:rPr lang="de-DE" sz="1800" b="1" dirty="0">
                          <a:solidFill>
                            <a:srgbClr val="C00000"/>
                          </a:solidFill>
                          <a:latin typeface="Arial" panose="020B0604020202020204" pitchFamily="34" charset="0"/>
                          <a:cs typeface="Arial" panose="020B0604020202020204" pitchFamily="34" charset="0"/>
                        </a:rPr>
                        <a:t>Falsch</a:t>
                      </a: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682204866"/>
                  </a:ext>
                </a:extLst>
              </a:tr>
              <a:tr h="709444">
                <a:tc>
                  <a:txBody>
                    <a:bodyPr/>
                    <a:lstStyle/>
                    <a:p>
                      <a:pPr>
                        <a:spcBef>
                          <a:spcPts val="600"/>
                        </a:spcBef>
                        <a:spcAft>
                          <a:spcPts val="600"/>
                        </a:spcAft>
                      </a:pPr>
                      <a:r>
                        <a:rPr lang="de-DE" sz="1800" dirty="0">
                          <a:latin typeface="Arial" panose="020B0604020202020204" pitchFamily="34" charset="0"/>
                          <a:cs typeface="Arial" panose="020B0604020202020204" pitchFamily="34" charset="0"/>
                        </a:rPr>
                        <a:t>Durch die Auswertungen der Einzelberichte einer PIA können Rückschlüsse auf einzelne </a:t>
                      </a:r>
                      <a:r>
                        <a:rPr lang="de-DE" sz="1800" dirty="0" err="1">
                          <a:latin typeface="Arial" panose="020B0604020202020204" pitchFamily="34" charset="0"/>
                          <a:cs typeface="Arial" panose="020B0604020202020204" pitchFamily="34" charset="0"/>
                        </a:rPr>
                        <a:t>Patien</a:t>
                      </a:r>
                      <a:r>
                        <a:rPr lang="de-DE" sz="1800" dirty="0">
                          <a:latin typeface="Arial" panose="020B0604020202020204" pitchFamily="34" charset="0"/>
                          <a:cs typeface="Arial" panose="020B0604020202020204" pitchFamily="34" charset="0"/>
                        </a:rPr>
                        <a:t>- </a:t>
                      </a:r>
                      <a:r>
                        <a:rPr lang="de-DE" sz="1800" dirty="0" err="1">
                          <a:latin typeface="Arial" panose="020B0604020202020204" pitchFamily="34" charset="0"/>
                          <a:cs typeface="Arial" panose="020B0604020202020204" pitchFamily="34" charset="0"/>
                        </a:rPr>
                        <a:t>ten</a:t>
                      </a:r>
                      <a:r>
                        <a:rPr lang="de-DE" sz="1800" dirty="0">
                          <a:latin typeface="Arial" panose="020B0604020202020204" pitchFamily="34" charset="0"/>
                          <a:cs typeface="Arial" panose="020B0604020202020204" pitchFamily="34" charset="0"/>
                        </a:rPr>
                        <a:t>/innen gezogen werden.</a:t>
                      </a:r>
                    </a:p>
                  </a:txBody>
                  <a:tcPr anchor="ctr">
                    <a:lnR w="12700" cap="flat" cmpd="sng" algn="ctr">
                      <a:solidFill>
                        <a:schemeClr val="accent1"/>
                      </a:solidFill>
                      <a:prstDash val="solid"/>
                      <a:round/>
                      <a:headEnd type="none" w="med" len="med"/>
                      <a:tailEnd type="none" w="med" len="med"/>
                    </a:lnR>
                  </a:tcPr>
                </a:tc>
                <a:tc>
                  <a:txBody>
                    <a:bodyPr/>
                    <a:lstStyle/>
                    <a:p>
                      <a:pPr algn="ctr">
                        <a:spcBef>
                          <a:spcPts val="600"/>
                        </a:spcBef>
                        <a:spcAft>
                          <a:spcPts val="600"/>
                        </a:spcAft>
                      </a:pPr>
                      <a:r>
                        <a:rPr lang="de-DE" sz="1800" b="1" dirty="0">
                          <a:solidFill>
                            <a:srgbClr val="C00000"/>
                          </a:solidFill>
                          <a:latin typeface="Arial" panose="020B0604020202020204" pitchFamily="34" charset="0"/>
                          <a:cs typeface="Arial" panose="020B0604020202020204" pitchFamily="34" charset="0"/>
                        </a:rPr>
                        <a:t>Falsch</a:t>
                      </a: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372339124"/>
                  </a:ext>
                </a:extLst>
              </a:tr>
            </a:tbl>
          </a:graphicData>
        </a:graphic>
      </p:graphicFrame>
      <p:sp>
        <p:nvSpPr>
          <p:cNvPr id="7" name="Textfeld 6">
            <a:extLst>
              <a:ext uri="{FF2B5EF4-FFF2-40B4-BE49-F238E27FC236}">
                <a16:creationId xmlns:a16="http://schemas.microsoft.com/office/drawing/2014/main" id="{D7853E03-7A37-4B8F-A6CA-6844D726E050}"/>
              </a:ext>
            </a:extLst>
          </p:cNvPr>
          <p:cNvSpPr txBox="1"/>
          <p:nvPr/>
        </p:nvSpPr>
        <p:spPr>
          <a:xfrm>
            <a:off x="8289890" y="3213158"/>
            <a:ext cx="2144606" cy="553998"/>
          </a:xfrm>
          <a:prstGeom prst="rect">
            <a:avLst/>
          </a:prstGeom>
          <a:noFill/>
        </p:spPr>
        <p:txBody>
          <a:bodyPr wrap="square" rtlCol="0">
            <a:spAutoFit/>
          </a:bodyPr>
          <a:lstStyle/>
          <a:p>
            <a:r>
              <a:rPr lang="de-DE" sz="1500" dirty="0">
                <a:sym typeface="Wingdings" panose="05000000000000000000" pitchFamily="2" charset="2"/>
              </a:rPr>
              <a:t> </a:t>
            </a:r>
            <a:r>
              <a:rPr lang="de-DE" sz="1400" dirty="0"/>
              <a:t>Daten erhält nur </a:t>
            </a:r>
            <a:br>
              <a:rPr lang="de-DE" sz="1400" dirty="0"/>
            </a:br>
            <a:r>
              <a:rPr lang="de-DE" sz="1400" dirty="0"/>
              <a:t>     BIDAQ</a:t>
            </a:r>
            <a:endParaRPr lang="de-DE" sz="1500" dirty="0"/>
          </a:p>
        </p:txBody>
      </p:sp>
      <p:sp>
        <p:nvSpPr>
          <p:cNvPr id="10" name="Textfeld 9">
            <a:extLst>
              <a:ext uri="{FF2B5EF4-FFF2-40B4-BE49-F238E27FC236}">
                <a16:creationId xmlns:a16="http://schemas.microsoft.com/office/drawing/2014/main" id="{9EAF2D5D-AB4A-46C5-ADA1-6C31F702141A}"/>
              </a:ext>
            </a:extLst>
          </p:cNvPr>
          <p:cNvSpPr txBox="1"/>
          <p:nvPr/>
        </p:nvSpPr>
        <p:spPr>
          <a:xfrm>
            <a:off x="8289890" y="3917295"/>
            <a:ext cx="2144606" cy="553998"/>
          </a:xfrm>
          <a:prstGeom prst="rect">
            <a:avLst/>
          </a:prstGeom>
          <a:noFill/>
        </p:spPr>
        <p:txBody>
          <a:bodyPr wrap="square" rtlCol="0">
            <a:spAutoFit/>
          </a:bodyPr>
          <a:lstStyle/>
          <a:p>
            <a:r>
              <a:rPr lang="de-DE" sz="1500" dirty="0">
                <a:sym typeface="Wingdings" panose="05000000000000000000" pitchFamily="2" charset="2"/>
              </a:rPr>
              <a:t> </a:t>
            </a:r>
            <a:r>
              <a:rPr lang="de-DE" sz="1400" dirty="0">
                <a:sym typeface="Wingdings" panose="05000000000000000000" pitchFamily="2" charset="2"/>
              </a:rPr>
              <a:t>Drei</a:t>
            </a:r>
            <a:r>
              <a:rPr lang="de-DE" sz="1400" dirty="0"/>
              <a:t>: Einzel-, Prüf- </a:t>
            </a:r>
            <a:br>
              <a:rPr lang="de-DE" sz="1400" dirty="0"/>
            </a:br>
            <a:r>
              <a:rPr lang="de-DE" sz="1400" dirty="0"/>
              <a:t>    und Gesamtbericht</a:t>
            </a:r>
            <a:endParaRPr lang="de-DE" sz="1500" dirty="0"/>
          </a:p>
        </p:txBody>
      </p:sp>
      <p:sp>
        <p:nvSpPr>
          <p:cNvPr id="11" name="Textfeld 10">
            <a:extLst>
              <a:ext uri="{FF2B5EF4-FFF2-40B4-BE49-F238E27FC236}">
                <a16:creationId xmlns:a16="http://schemas.microsoft.com/office/drawing/2014/main" id="{48369A80-55C2-4565-B66E-14234409AD6D}"/>
              </a:ext>
            </a:extLst>
          </p:cNvPr>
          <p:cNvSpPr txBox="1"/>
          <p:nvPr/>
        </p:nvSpPr>
        <p:spPr>
          <a:xfrm>
            <a:off x="8289890" y="4706177"/>
            <a:ext cx="2144606" cy="553998"/>
          </a:xfrm>
          <a:prstGeom prst="rect">
            <a:avLst/>
          </a:prstGeom>
          <a:noFill/>
        </p:spPr>
        <p:txBody>
          <a:bodyPr wrap="square" rtlCol="0">
            <a:spAutoFit/>
          </a:bodyPr>
          <a:lstStyle/>
          <a:p>
            <a:r>
              <a:rPr lang="de-DE" sz="1500" dirty="0">
                <a:sym typeface="Wingdings" panose="05000000000000000000" pitchFamily="2" charset="2"/>
              </a:rPr>
              <a:t> </a:t>
            </a:r>
            <a:r>
              <a:rPr lang="de-DE" sz="1400" dirty="0">
                <a:sym typeface="Wingdings" panose="05000000000000000000" pitchFamily="2" charset="2"/>
              </a:rPr>
              <a:t>Daten aller PIA sind </a:t>
            </a:r>
            <a:br>
              <a:rPr lang="de-DE" sz="1400" dirty="0">
                <a:sym typeface="Wingdings" panose="05000000000000000000" pitchFamily="2" charset="2"/>
              </a:rPr>
            </a:br>
            <a:r>
              <a:rPr lang="de-DE" sz="1400" dirty="0">
                <a:sym typeface="Wingdings" panose="05000000000000000000" pitchFamily="2" charset="2"/>
              </a:rPr>
              <a:t>     aggregiert</a:t>
            </a:r>
            <a:endParaRPr lang="de-DE" sz="1500" dirty="0"/>
          </a:p>
        </p:txBody>
      </p:sp>
      <p:sp>
        <p:nvSpPr>
          <p:cNvPr id="12" name="Textfeld 11">
            <a:extLst>
              <a:ext uri="{FF2B5EF4-FFF2-40B4-BE49-F238E27FC236}">
                <a16:creationId xmlns:a16="http://schemas.microsoft.com/office/drawing/2014/main" id="{5232A97F-7E15-4BCC-A000-B53A323EA3E8}"/>
              </a:ext>
            </a:extLst>
          </p:cNvPr>
          <p:cNvSpPr txBox="1"/>
          <p:nvPr/>
        </p:nvSpPr>
        <p:spPr>
          <a:xfrm>
            <a:off x="8289889" y="5512285"/>
            <a:ext cx="2240783" cy="969496"/>
          </a:xfrm>
          <a:prstGeom prst="rect">
            <a:avLst/>
          </a:prstGeom>
          <a:noFill/>
        </p:spPr>
        <p:txBody>
          <a:bodyPr wrap="square" rtlCol="0">
            <a:spAutoFit/>
          </a:bodyPr>
          <a:lstStyle/>
          <a:p>
            <a:r>
              <a:rPr lang="de-DE" sz="1500" dirty="0">
                <a:sym typeface="Wingdings" panose="05000000000000000000" pitchFamily="2" charset="2"/>
              </a:rPr>
              <a:t> </a:t>
            </a:r>
            <a:r>
              <a:rPr lang="de-DE" sz="1400" dirty="0">
                <a:sym typeface="Wingdings" panose="05000000000000000000" pitchFamily="2" charset="2"/>
              </a:rPr>
              <a:t>Daten sind </a:t>
            </a:r>
            <a:r>
              <a:rPr lang="de-DE" sz="1400" dirty="0" err="1">
                <a:sym typeface="Wingdings" panose="05000000000000000000" pitchFamily="2" charset="2"/>
              </a:rPr>
              <a:t>anonymi</a:t>
            </a:r>
            <a:r>
              <a:rPr lang="de-DE" sz="1400" dirty="0">
                <a:sym typeface="Wingdings" panose="05000000000000000000" pitchFamily="2" charset="2"/>
              </a:rPr>
              <a:t>-</a:t>
            </a:r>
            <a:br>
              <a:rPr lang="de-DE" sz="1400" dirty="0">
                <a:sym typeface="Wingdings" panose="05000000000000000000" pitchFamily="2" charset="2"/>
              </a:rPr>
            </a:br>
            <a:r>
              <a:rPr lang="de-DE" sz="1400" dirty="0">
                <a:sym typeface="Wingdings" panose="05000000000000000000" pitchFamily="2" charset="2"/>
              </a:rPr>
              <a:t>     </a:t>
            </a:r>
            <a:r>
              <a:rPr lang="de-DE" sz="1400" dirty="0" err="1">
                <a:sym typeface="Wingdings" panose="05000000000000000000" pitchFamily="2" charset="2"/>
              </a:rPr>
              <a:t>siert</a:t>
            </a:r>
            <a:r>
              <a:rPr lang="de-DE" sz="1400" dirty="0">
                <a:sym typeface="Wingdings" panose="05000000000000000000" pitchFamily="2" charset="2"/>
              </a:rPr>
              <a:t> und </a:t>
            </a:r>
            <a:r>
              <a:rPr lang="de-DE" sz="1400" dirty="0" err="1">
                <a:sym typeface="Wingdings" panose="05000000000000000000" pitchFamily="2" charset="2"/>
              </a:rPr>
              <a:t>Auswertun</a:t>
            </a:r>
            <a:r>
              <a:rPr lang="de-DE" sz="1400" dirty="0">
                <a:sym typeface="Wingdings" panose="05000000000000000000" pitchFamily="2" charset="2"/>
              </a:rPr>
              <a:t>-</a:t>
            </a:r>
            <a:br>
              <a:rPr lang="de-DE" sz="1400" dirty="0">
                <a:sym typeface="Wingdings" panose="05000000000000000000" pitchFamily="2" charset="2"/>
              </a:rPr>
            </a:br>
            <a:r>
              <a:rPr lang="de-DE" sz="1400" dirty="0">
                <a:sym typeface="Wingdings" panose="05000000000000000000" pitchFamily="2" charset="2"/>
              </a:rPr>
              <a:t>     gen fassen alle </a:t>
            </a:r>
            <a:r>
              <a:rPr lang="de-DE" sz="1400" dirty="0" err="1">
                <a:sym typeface="Wingdings" panose="05000000000000000000" pitchFamily="2" charset="2"/>
              </a:rPr>
              <a:t>Patien</a:t>
            </a:r>
            <a:r>
              <a:rPr lang="de-DE" sz="1400" dirty="0">
                <a:sym typeface="Wingdings" panose="05000000000000000000" pitchFamily="2" charset="2"/>
              </a:rPr>
              <a:t>-</a:t>
            </a:r>
            <a:br>
              <a:rPr lang="de-DE" sz="1400" dirty="0">
                <a:sym typeface="Wingdings" panose="05000000000000000000" pitchFamily="2" charset="2"/>
              </a:rPr>
            </a:br>
            <a:r>
              <a:rPr lang="de-DE" sz="1400" dirty="0">
                <a:sym typeface="Wingdings" panose="05000000000000000000" pitchFamily="2" charset="2"/>
              </a:rPr>
              <a:t>     </a:t>
            </a:r>
            <a:r>
              <a:rPr lang="de-DE" sz="1400" dirty="0" err="1">
                <a:sym typeface="Wingdings" panose="05000000000000000000" pitchFamily="2" charset="2"/>
              </a:rPr>
              <a:t>ten</a:t>
            </a:r>
            <a:r>
              <a:rPr lang="de-DE" sz="1400" dirty="0">
                <a:sym typeface="Wingdings" panose="05000000000000000000" pitchFamily="2" charset="2"/>
              </a:rPr>
              <a:t>/innen zusammen</a:t>
            </a:r>
            <a:endParaRPr lang="de-DE" sz="1400" dirty="0"/>
          </a:p>
        </p:txBody>
      </p:sp>
    </p:spTree>
    <p:extLst>
      <p:ext uri="{BB962C8B-B14F-4D97-AF65-F5344CB8AC3E}">
        <p14:creationId xmlns:p14="http://schemas.microsoft.com/office/powerpoint/2010/main" val="1083910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134381-3BBB-4AD5-9636-65A7A57E252B}"/>
              </a:ext>
            </a:extLst>
          </p:cNvPr>
          <p:cNvSpPr>
            <a:spLocks noGrp="1"/>
          </p:cNvSpPr>
          <p:nvPr>
            <p:ph type="ctrTitle"/>
          </p:nvPr>
        </p:nvSpPr>
        <p:spPr>
          <a:xfrm>
            <a:off x="801648" y="3523406"/>
            <a:ext cx="9085342" cy="1150463"/>
          </a:xfrm>
        </p:spPr>
        <p:txBody>
          <a:bodyPr/>
          <a:lstStyle/>
          <a:p>
            <a:pPr algn="ctr"/>
            <a:r>
              <a:rPr lang="de-DE" sz="5500" b="1" dirty="0">
                <a:solidFill>
                  <a:srgbClr val="78ABE8"/>
                </a:solidFill>
              </a:rPr>
              <a:t>Wichtige Dokumente zur AmBADO</a:t>
            </a:r>
          </a:p>
        </p:txBody>
      </p:sp>
      <p:pic>
        <p:nvPicPr>
          <p:cNvPr id="9" name="Grafik 8">
            <a:extLst>
              <a:ext uri="{FF2B5EF4-FFF2-40B4-BE49-F238E27FC236}">
                <a16:creationId xmlns:a16="http://schemas.microsoft.com/office/drawing/2014/main" id="{6679F686-F3AE-4E6C-89D0-5BFF9E766A5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1146" l="10000" r="90000">
                        <a14:foregroundMark x1="67031" y1="90104" x2="67031" y2="90104"/>
                        <a14:foregroundMark x1="81771" y1="90833" x2="81771" y2="90833"/>
                        <a14:foregroundMark x1="87604" y1="91146" x2="87604" y2="91146"/>
                      </a14:backgroundRemoval>
                    </a14:imgEffect>
                  </a14:imgLayer>
                </a14:imgProps>
              </a:ext>
            </a:extLst>
          </a:blip>
          <a:srcRect l="10703" t="8393" r="5848" b="4554"/>
          <a:stretch/>
        </p:blipFill>
        <p:spPr>
          <a:xfrm>
            <a:off x="8169310" y="4387933"/>
            <a:ext cx="2509280" cy="2617705"/>
          </a:xfrm>
          <a:prstGeom prst="rect">
            <a:avLst/>
          </a:prstGeom>
        </p:spPr>
      </p:pic>
    </p:spTree>
    <p:extLst>
      <p:ext uri="{BB962C8B-B14F-4D97-AF65-F5344CB8AC3E}">
        <p14:creationId xmlns:p14="http://schemas.microsoft.com/office/powerpoint/2010/main" val="3477144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Aufbau der Schulungsunterlagen</a:t>
            </a:r>
          </a:p>
        </p:txBody>
      </p:sp>
      <p:sp>
        <p:nvSpPr>
          <p:cNvPr id="3" name="Inhaltsplatzhalter 2"/>
          <p:cNvSpPr>
            <a:spLocks noGrp="1"/>
          </p:cNvSpPr>
          <p:nvPr>
            <p:ph idx="1"/>
          </p:nvPr>
        </p:nvSpPr>
        <p:spPr/>
        <p:txBody>
          <a:bodyPr/>
          <a:lstStyle/>
          <a:p>
            <a:pPr marL="266700" indent="-447675">
              <a:lnSpc>
                <a:spcPct val="100000"/>
              </a:lnSpc>
              <a:buClr>
                <a:srgbClr val="0460B4"/>
              </a:buClr>
              <a:buFont typeface="Wingdings" panose="05000000000000000000" pitchFamily="2" charset="2"/>
              <a:buChar char="§"/>
            </a:pPr>
            <a:r>
              <a:rPr lang="de-DE" sz="2400" dirty="0"/>
              <a:t>Was ist die AmBADO?</a:t>
            </a:r>
          </a:p>
          <a:p>
            <a:pPr marL="266700" indent="-447675">
              <a:lnSpc>
                <a:spcPct val="150000"/>
              </a:lnSpc>
              <a:buClr>
                <a:srgbClr val="0460B4"/>
              </a:buClr>
              <a:buFont typeface="Wingdings" panose="05000000000000000000" pitchFamily="2" charset="2"/>
              <a:buChar char="§"/>
            </a:pPr>
            <a:r>
              <a:rPr lang="de-DE" sz="2400" dirty="0"/>
              <a:t>Was passiert mit den AmBADO-Daten der PIA?</a:t>
            </a:r>
          </a:p>
          <a:p>
            <a:pPr marL="266700" indent="-447675">
              <a:lnSpc>
                <a:spcPct val="150000"/>
              </a:lnSpc>
              <a:buClr>
                <a:srgbClr val="0460B4"/>
              </a:buClr>
              <a:buFont typeface="Wingdings" panose="05000000000000000000" pitchFamily="2" charset="2"/>
              <a:buChar char="§"/>
            </a:pPr>
            <a:r>
              <a:rPr lang="de-DE" sz="2400" dirty="0"/>
              <a:t>Wichtige Dokumente zur AmBADO</a:t>
            </a:r>
          </a:p>
          <a:p>
            <a:pPr marL="266700" indent="-447675">
              <a:lnSpc>
                <a:spcPct val="150000"/>
              </a:lnSpc>
              <a:buClr>
                <a:srgbClr val="0460B4"/>
              </a:buClr>
              <a:buFont typeface="Wingdings" panose="05000000000000000000" pitchFamily="2" charset="2"/>
              <a:buChar char="§"/>
            </a:pPr>
            <a:r>
              <a:rPr lang="de-DE" sz="2400" dirty="0"/>
              <a:t>Aufbau der AmBADO</a:t>
            </a:r>
          </a:p>
          <a:p>
            <a:pPr marL="266700" indent="-447675">
              <a:lnSpc>
                <a:spcPct val="150000"/>
              </a:lnSpc>
              <a:buClr>
                <a:srgbClr val="0460B4"/>
              </a:buClr>
              <a:buFont typeface="Wingdings" panose="05000000000000000000" pitchFamily="2" charset="2"/>
              <a:buChar char="§"/>
            </a:pPr>
            <a:r>
              <a:rPr lang="de-DE" sz="2400" dirty="0"/>
              <a:t>Definition „AmBADO-Fall“</a:t>
            </a:r>
          </a:p>
          <a:p>
            <a:pPr marL="266700" indent="-447675">
              <a:lnSpc>
                <a:spcPct val="150000"/>
              </a:lnSpc>
              <a:buClr>
                <a:srgbClr val="0460B4"/>
              </a:buClr>
              <a:buFont typeface="Wingdings" panose="05000000000000000000" pitchFamily="2" charset="2"/>
              <a:buChar char="§"/>
            </a:pPr>
            <a:r>
              <a:rPr lang="de-DE" sz="2400" dirty="0"/>
              <a:t>Hausinterne Zuständigkeiten</a:t>
            </a:r>
          </a:p>
          <a:p>
            <a:pPr marL="266700" indent="-447675">
              <a:lnSpc>
                <a:spcPct val="150000"/>
              </a:lnSpc>
              <a:buClr>
                <a:srgbClr val="0460B4"/>
              </a:buClr>
              <a:buFont typeface="Wingdings" panose="05000000000000000000" pitchFamily="2" charset="2"/>
              <a:buChar char="§"/>
            </a:pPr>
            <a:r>
              <a:rPr lang="de-DE" sz="2400" dirty="0"/>
              <a:t>Was ist bei den Fragen zu beachten?</a:t>
            </a:r>
            <a:endParaRPr lang="de-DE" sz="2800" dirty="0"/>
          </a:p>
        </p:txBody>
      </p:sp>
      <p:sp>
        <p:nvSpPr>
          <p:cNvPr id="4" name="Fußzeilenplatzhalter 3">
            <a:extLst>
              <a:ext uri="{FF2B5EF4-FFF2-40B4-BE49-F238E27FC236}">
                <a16:creationId xmlns:a16="http://schemas.microsoft.com/office/drawing/2014/main" id="{A8F2203B-9A31-4839-B6E2-04D247E73A86}"/>
              </a:ext>
            </a:extLst>
          </p:cNvPr>
          <p:cNvSpPr>
            <a:spLocks noGrp="1"/>
          </p:cNvSpPr>
          <p:nvPr>
            <p:ph type="ftr" sz="quarter" idx="11"/>
          </p:nvPr>
        </p:nvSpPr>
        <p:spPr/>
        <p:txBody>
          <a:bodyPr/>
          <a:lstStyle/>
          <a:p>
            <a:pPr>
              <a:defRPr/>
            </a:pPr>
            <a:r>
              <a:rPr lang="de-DE" dirty="0"/>
              <a:t>AmBADO KJP - Schulungsunterlagen</a:t>
            </a:r>
          </a:p>
        </p:txBody>
      </p:sp>
      <p:sp>
        <p:nvSpPr>
          <p:cNvPr id="5" name="Datumsplatzhalter 4">
            <a:extLst>
              <a:ext uri="{FF2B5EF4-FFF2-40B4-BE49-F238E27FC236}">
                <a16:creationId xmlns:a16="http://schemas.microsoft.com/office/drawing/2014/main" id="{D4B7BE3D-66D9-412C-98D1-37754DCD1ED4}"/>
              </a:ext>
            </a:extLst>
          </p:cNvPr>
          <p:cNvSpPr>
            <a:spLocks noGrp="1"/>
          </p:cNvSpPr>
          <p:nvPr>
            <p:ph type="dt" sz="half" idx="10"/>
          </p:nvPr>
        </p:nvSpPr>
        <p:spPr/>
        <p:txBody>
          <a:bodyPr/>
          <a:lstStyle/>
          <a:p>
            <a:pPr>
              <a:defRPr/>
            </a:pPr>
            <a:r>
              <a:rPr lang="de-DE"/>
              <a:t>Stand: 02/2021 - Version 1.1</a:t>
            </a:r>
            <a:endParaRPr lang="de-DE" dirty="0"/>
          </a:p>
        </p:txBody>
      </p:sp>
      <p:sp>
        <p:nvSpPr>
          <p:cNvPr id="6" name="Foliennummernplatzhalter 5">
            <a:extLst>
              <a:ext uri="{FF2B5EF4-FFF2-40B4-BE49-F238E27FC236}">
                <a16:creationId xmlns:a16="http://schemas.microsoft.com/office/drawing/2014/main" id="{0862EAC5-6EB4-4E5F-B9F1-361F8496F1F6}"/>
              </a:ext>
            </a:extLst>
          </p:cNvPr>
          <p:cNvSpPr>
            <a:spLocks noGrp="1"/>
          </p:cNvSpPr>
          <p:nvPr>
            <p:ph type="sldNum" sz="quarter" idx="12"/>
          </p:nvPr>
        </p:nvSpPr>
        <p:spPr/>
        <p:txBody>
          <a:bodyPr/>
          <a:lstStyle/>
          <a:p>
            <a:pPr>
              <a:defRPr/>
            </a:pPr>
            <a:fld id="{F9D6104D-E8AE-4D46-824F-6769818204BD}" type="slidenum">
              <a:rPr lang="de-DE" smtClean="0"/>
              <a:pPr>
                <a:defRPr/>
              </a:pPr>
              <a:t>2</a:t>
            </a:fld>
            <a:endParaRPr lang="de-DE" dirty="0"/>
          </a:p>
        </p:txBody>
      </p:sp>
    </p:spTree>
    <p:extLst>
      <p:ext uri="{BB962C8B-B14F-4D97-AF65-F5344CB8AC3E}">
        <p14:creationId xmlns:p14="http://schemas.microsoft.com/office/powerpoint/2010/main" val="42653774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4F49F4-A939-4C2F-AB79-69CE67F23D09}"/>
              </a:ext>
            </a:extLst>
          </p:cNvPr>
          <p:cNvSpPr>
            <a:spLocks noGrp="1"/>
          </p:cNvSpPr>
          <p:nvPr>
            <p:ph type="title"/>
          </p:nvPr>
        </p:nvSpPr>
        <p:spPr/>
        <p:txBody>
          <a:bodyPr/>
          <a:lstStyle/>
          <a:p>
            <a:r>
              <a:rPr lang="de-DE" dirty="0"/>
              <a:t>Wichtige Dokumente zur AmBADO</a:t>
            </a:r>
          </a:p>
        </p:txBody>
      </p:sp>
      <p:sp>
        <p:nvSpPr>
          <p:cNvPr id="4" name="Datumsplatzhalter 3">
            <a:extLst>
              <a:ext uri="{FF2B5EF4-FFF2-40B4-BE49-F238E27FC236}">
                <a16:creationId xmlns:a16="http://schemas.microsoft.com/office/drawing/2014/main" id="{548C6FCC-503E-40D6-8FBE-120F4A6D4ED0}"/>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6EEEF63E-B6F2-482C-83F9-1B79F2C2AC52}"/>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48095340-87CF-4D3B-8B71-7536B1A17913}"/>
              </a:ext>
            </a:extLst>
          </p:cNvPr>
          <p:cNvSpPr>
            <a:spLocks noGrp="1"/>
          </p:cNvSpPr>
          <p:nvPr>
            <p:ph type="sldNum" sz="quarter" idx="12"/>
          </p:nvPr>
        </p:nvSpPr>
        <p:spPr/>
        <p:txBody>
          <a:bodyPr/>
          <a:lstStyle/>
          <a:p>
            <a:pPr>
              <a:defRPr/>
            </a:pPr>
            <a:fld id="{F9D6104D-E8AE-4D46-824F-6769818204BD}" type="slidenum">
              <a:rPr lang="de-DE" smtClean="0"/>
              <a:pPr>
                <a:defRPr/>
              </a:pPr>
              <a:t>20</a:t>
            </a:fld>
            <a:endParaRPr lang="de-DE" dirty="0"/>
          </a:p>
        </p:txBody>
      </p:sp>
      <p:sp>
        <p:nvSpPr>
          <p:cNvPr id="7" name="Ellipse 6">
            <a:extLst>
              <a:ext uri="{FF2B5EF4-FFF2-40B4-BE49-F238E27FC236}">
                <a16:creationId xmlns:a16="http://schemas.microsoft.com/office/drawing/2014/main" id="{53208D9A-A06C-47D1-9A69-86215A4322D4}"/>
              </a:ext>
            </a:extLst>
          </p:cNvPr>
          <p:cNvSpPr/>
          <p:nvPr/>
        </p:nvSpPr>
        <p:spPr>
          <a:xfrm>
            <a:off x="2298453" y="2396281"/>
            <a:ext cx="6104736" cy="3532477"/>
          </a:xfrm>
          <a:prstGeom prst="ellipse">
            <a:avLst/>
          </a:prstGeom>
          <a:no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8" name="Picture 3">
            <a:extLst>
              <a:ext uri="{FF2B5EF4-FFF2-40B4-BE49-F238E27FC236}">
                <a16:creationId xmlns:a16="http://schemas.microsoft.com/office/drawing/2014/main" id="{94F5E52A-DA98-4B82-9546-6F5A1C48075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5060" y="2203449"/>
            <a:ext cx="711521" cy="711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8">
            <a:extLst>
              <a:ext uri="{FF2B5EF4-FFF2-40B4-BE49-F238E27FC236}">
                <a16:creationId xmlns:a16="http://schemas.microsoft.com/office/drawing/2014/main" id="{2F01D9F1-3562-42F3-9DDC-2D53F74EBA8B}"/>
              </a:ext>
            </a:extLst>
          </p:cNvPr>
          <p:cNvSpPr txBox="1"/>
          <p:nvPr/>
        </p:nvSpPr>
        <p:spPr>
          <a:xfrm>
            <a:off x="4411502" y="1834117"/>
            <a:ext cx="1878635" cy="369332"/>
          </a:xfrm>
          <a:prstGeom prst="rect">
            <a:avLst/>
          </a:prstGeom>
          <a:solidFill>
            <a:schemeClr val="bg1"/>
          </a:solidFill>
        </p:spPr>
        <p:txBody>
          <a:bodyPr wrap="square" rtlCol="0">
            <a:spAutoFit/>
          </a:bodyPr>
          <a:lstStyle/>
          <a:p>
            <a:r>
              <a:rPr lang="de-DE" sz="1800" dirty="0"/>
              <a:t>Datenausleitung</a:t>
            </a:r>
            <a:endParaRPr lang="de-DE" dirty="0"/>
          </a:p>
        </p:txBody>
      </p:sp>
      <p:sp>
        <p:nvSpPr>
          <p:cNvPr id="10" name="laptop">
            <a:extLst>
              <a:ext uri="{FF2B5EF4-FFF2-40B4-BE49-F238E27FC236}">
                <a16:creationId xmlns:a16="http://schemas.microsoft.com/office/drawing/2014/main" id="{6FF47B5D-D6CF-4594-A82A-856E2CF29CA6}"/>
              </a:ext>
            </a:extLst>
          </p:cNvPr>
          <p:cNvSpPr>
            <a:spLocks noEditPoints="1" noChangeArrowheads="1"/>
          </p:cNvSpPr>
          <p:nvPr/>
        </p:nvSpPr>
        <p:spPr bwMode="auto">
          <a:xfrm>
            <a:off x="7700739" y="3587413"/>
            <a:ext cx="1177959" cy="759517"/>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e-DE" dirty="0"/>
          </a:p>
        </p:txBody>
      </p:sp>
      <p:sp>
        <p:nvSpPr>
          <p:cNvPr id="11" name="Textfeld 10">
            <a:extLst>
              <a:ext uri="{FF2B5EF4-FFF2-40B4-BE49-F238E27FC236}">
                <a16:creationId xmlns:a16="http://schemas.microsoft.com/office/drawing/2014/main" id="{B373E6C0-BAAD-4B42-87D4-39F450B1F5B5}"/>
              </a:ext>
            </a:extLst>
          </p:cNvPr>
          <p:cNvSpPr txBox="1"/>
          <p:nvPr/>
        </p:nvSpPr>
        <p:spPr>
          <a:xfrm>
            <a:off x="7686719" y="4329959"/>
            <a:ext cx="1981156" cy="830997"/>
          </a:xfrm>
          <a:prstGeom prst="rect">
            <a:avLst/>
          </a:prstGeom>
          <a:solidFill>
            <a:schemeClr val="bg1"/>
          </a:solidFill>
        </p:spPr>
        <p:txBody>
          <a:bodyPr wrap="square" rtlCol="0">
            <a:spAutoFit/>
          </a:bodyPr>
          <a:lstStyle/>
          <a:p>
            <a:r>
              <a:rPr lang="de-DE" sz="1600" dirty="0"/>
              <a:t>Datenprüfung, </a:t>
            </a:r>
          </a:p>
          <a:p>
            <a:r>
              <a:rPr lang="de-DE" sz="1600" dirty="0"/>
              <a:t>Datenaufbereitung, Berichtserstellung</a:t>
            </a:r>
          </a:p>
        </p:txBody>
      </p:sp>
      <p:grpSp>
        <p:nvGrpSpPr>
          <p:cNvPr id="12" name="Gruppieren 11">
            <a:extLst>
              <a:ext uri="{FF2B5EF4-FFF2-40B4-BE49-F238E27FC236}">
                <a16:creationId xmlns:a16="http://schemas.microsoft.com/office/drawing/2014/main" id="{826F3061-3EAB-4BFE-BF32-3E244AFD882C}"/>
              </a:ext>
            </a:extLst>
          </p:cNvPr>
          <p:cNvGrpSpPr/>
          <p:nvPr/>
        </p:nvGrpSpPr>
        <p:grpSpPr>
          <a:xfrm>
            <a:off x="3891611" y="3371002"/>
            <a:ext cx="2989431" cy="1615116"/>
            <a:chOff x="3139136" y="2884213"/>
            <a:chExt cx="2989431" cy="1615116"/>
          </a:xfrm>
        </p:grpSpPr>
        <p:sp>
          <p:nvSpPr>
            <p:cNvPr id="13" name="Nach oben gekrümmter Pfeil 21">
              <a:extLst>
                <a:ext uri="{FF2B5EF4-FFF2-40B4-BE49-F238E27FC236}">
                  <a16:creationId xmlns:a16="http://schemas.microsoft.com/office/drawing/2014/main" id="{629D62FC-F17B-45A5-8D61-7C800A16A568}"/>
                </a:ext>
              </a:extLst>
            </p:cNvPr>
            <p:cNvSpPr/>
            <p:nvPr/>
          </p:nvSpPr>
          <p:spPr>
            <a:xfrm>
              <a:off x="3248247" y="3788369"/>
              <a:ext cx="2880320" cy="57606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14" name="Nach oben gekrümmter Pfeil 24">
              <a:extLst>
                <a:ext uri="{FF2B5EF4-FFF2-40B4-BE49-F238E27FC236}">
                  <a16:creationId xmlns:a16="http://schemas.microsoft.com/office/drawing/2014/main" id="{A0587B31-2040-4BA0-ACE1-8165B76CF8C6}"/>
                </a:ext>
              </a:extLst>
            </p:cNvPr>
            <p:cNvSpPr/>
            <p:nvPr/>
          </p:nvSpPr>
          <p:spPr>
            <a:xfrm rot="10800000">
              <a:off x="3139136" y="3054924"/>
              <a:ext cx="2880320" cy="57606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15" name="Textfeld 14">
              <a:extLst>
                <a:ext uri="{FF2B5EF4-FFF2-40B4-BE49-F238E27FC236}">
                  <a16:creationId xmlns:a16="http://schemas.microsoft.com/office/drawing/2014/main" id="{A379A0EB-285B-4719-8210-731BE4F30982}"/>
                </a:ext>
              </a:extLst>
            </p:cNvPr>
            <p:cNvSpPr txBox="1"/>
            <p:nvPr/>
          </p:nvSpPr>
          <p:spPr>
            <a:xfrm>
              <a:off x="4035137" y="3491716"/>
              <a:ext cx="1129987" cy="400110"/>
            </a:xfrm>
            <a:prstGeom prst="rect">
              <a:avLst/>
            </a:prstGeom>
            <a:noFill/>
          </p:spPr>
          <p:txBody>
            <a:bodyPr wrap="square" rtlCol="0">
              <a:spAutoFit/>
            </a:bodyPr>
            <a:lstStyle/>
            <a:p>
              <a:r>
                <a:rPr lang="de-DE" sz="1800" dirty="0"/>
                <a:t>Korrektur</a:t>
              </a:r>
              <a:r>
                <a:rPr lang="de-DE" dirty="0"/>
                <a:t> </a:t>
              </a:r>
            </a:p>
          </p:txBody>
        </p:sp>
        <p:pic>
          <p:nvPicPr>
            <p:cNvPr id="16" name="Picture 7">
              <a:extLst>
                <a:ext uri="{FF2B5EF4-FFF2-40B4-BE49-F238E27FC236}">
                  <a16:creationId xmlns:a16="http://schemas.microsoft.com/office/drawing/2014/main" id="{5A6637BB-A990-416B-B1FB-C1B3EBAECF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7714" y="2884213"/>
              <a:ext cx="607503" cy="607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7">
              <a:extLst>
                <a:ext uri="{FF2B5EF4-FFF2-40B4-BE49-F238E27FC236}">
                  <a16:creationId xmlns:a16="http://schemas.microsoft.com/office/drawing/2014/main" id="{CA2F46B2-0D47-415F-BF57-695B55FFBD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2608" y="3891826"/>
              <a:ext cx="607503" cy="607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8" name="Textfeld 17">
            <a:extLst>
              <a:ext uri="{FF2B5EF4-FFF2-40B4-BE49-F238E27FC236}">
                <a16:creationId xmlns:a16="http://schemas.microsoft.com/office/drawing/2014/main" id="{82F1AFA3-7F31-4EF0-B3E7-2C38336074C7}"/>
              </a:ext>
            </a:extLst>
          </p:cNvPr>
          <p:cNvSpPr txBox="1"/>
          <p:nvPr/>
        </p:nvSpPr>
        <p:spPr>
          <a:xfrm>
            <a:off x="7945130" y="3695541"/>
            <a:ext cx="689175" cy="276999"/>
          </a:xfrm>
          <a:prstGeom prst="rect">
            <a:avLst/>
          </a:prstGeom>
          <a:noFill/>
        </p:spPr>
        <p:txBody>
          <a:bodyPr wrap="square" rtlCol="0">
            <a:spAutoFit/>
          </a:bodyPr>
          <a:lstStyle/>
          <a:p>
            <a:pPr algn="ctr"/>
            <a:r>
              <a:rPr lang="de-DE" sz="1200" b="1" dirty="0"/>
              <a:t>BIDAQ</a:t>
            </a:r>
          </a:p>
        </p:txBody>
      </p:sp>
      <p:grpSp>
        <p:nvGrpSpPr>
          <p:cNvPr id="19" name="Gruppieren 18">
            <a:extLst>
              <a:ext uri="{FF2B5EF4-FFF2-40B4-BE49-F238E27FC236}">
                <a16:creationId xmlns:a16="http://schemas.microsoft.com/office/drawing/2014/main" id="{6C309721-347F-4095-A066-C1278594C4D8}"/>
              </a:ext>
            </a:extLst>
          </p:cNvPr>
          <p:cNvGrpSpPr/>
          <p:nvPr/>
        </p:nvGrpSpPr>
        <p:grpSpPr>
          <a:xfrm>
            <a:off x="1571343" y="3592523"/>
            <a:ext cx="1584176" cy="1344292"/>
            <a:chOff x="883469" y="3167476"/>
            <a:chExt cx="1584176" cy="1344292"/>
          </a:xfrm>
        </p:grpSpPr>
        <p:grpSp>
          <p:nvGrpSpPr>
            <p:cNvPr id="20" name="Gruppieren 19">
              <a:extLst>
                <a:ext uri="{FF2B5EF4-FFF2-40B4-BE49-F238E27FC236}">
                  <a16:creationId xmlns:a16="http://schemas.microsoft.com/office/drawing/2014/main" id="{A35BE8F9-AB41-4951-8FD2-C8395C9751E0}"/>
                </a:ext>
              </a:extLst>
            </p:cNvPr>
            <p:cNvGrpSpPr/>
            <p:nvPr/>
          </p:nvGrpSpPr>
          <p:grpSpPr>
            <a:xfrm>
              <a:off x="883469" y="3167476"/>
              <a:ext cx="1584176" cy="1344292"/>
              <a:chOff x="771520" y="3044488"/>
              <a:chExt cx="1584176" cy="1344292"/>
            </a:xfrm>
          </p:grpSpPr>
          <p:sp>
            <p:nvSpPr>
              <p:cNvPr id="22" name="Textfeld 21">
                <a:extLst>
                  <a:ext uri="{FF2B5EF4-FFF2-40B4-BE49-F238E27FC236}">
                    <a16:creationId xmlns:a16="http://schemas.microsoft.com/office/drawing/2014/main" id="{9D45DD47-F6E1-441F-B2D7-C4896123EC36}"/>
                  </a:ext>
                </a:extLst>
              </p:cNvPr>
              <p:cNvSpPr txBox="1"/>
              <p:nvPr/>
            </p:nvSpPr>
            <p:spPr>
              <a:xfrm>
                <a:off x="771520" y="3804005"/>
                <a:ext cx="1584176" cy="584775"/>
              </a:xfrm>
              <a:prstGeom prst="rect">
                <a:avLst/>
              </a:prstGeom>
              <a:solidFill>
                <a:schemeClr val="bg1"/>
              </a:solidFill>
            </p:spPr>
            <p:txBody>
              <a:bodyPr wrap="square" rtlCol="0">
                <a:spAutoFit/>
              </a:bodyPr>
              <a:lstStyle/>
              <a:p>
                <a:r>
                  <a:rPr lang="de-DE" sz="1600" dirty="0"/>
                  <a:t>Dateneingabe/ Erfassung</a:t>
                </a:r>
              </a:p>
            </p:txBody>
          </p:sp>
          <p:sp>
            <p:nvSpPr>
              <p:cNvPr id="23" name="laptop">
                <a:extLst>
                  <a:ext uri="{FF2B5EF4-FFF2-40B4-BE49-F238E27FC236}">
                    <a16:creationId xmlns:a16="http://schemas.microsoft.com/office/drawing/2014/main" id="{DCB6B850-92F7-4512-BD54-16D609CD28D5}"/>
                  </a:ext>
                </a:extLst>
              </p:cNvPr>
              <p:cNvSpPr>
                <a:spLocks noEditPoints="1" noChangeArrowheads="1"/>
              </p:cNvSpPr>
              <p:nvPr/>
            </p:nvSpPr>
            <p:spPr bwMode="auto">
              <a:xfrm>
                <a:off x="862422" y="3044488"/>
                <a:ext cx="1177959" cy="759517"/>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e-DE" dirty="0"/>
              </a:p>
            </p:txBody>
          </p:sp>
        </p:grpSp>
        <p:sp>
          <p:nvSpPr>
            <p:cNvPr id="21" name="Textfeld 20">
              <a:extLst>
                <a:ext uri="{FF2B5EF4-FFF2-40B4-BE49-F238E27FC236}">
                  <a16:creationId xmlns:a16="http://schemas.microsoft.com/office/drawing/2014/main" id="{F5E2D7A9-CD77-4884-A8F3-CC78B6564CBA}"/>
                </a:ext>
              </a:extLst>
            </p:cNvPr>
            <p:cNvSpPr txBox="1"/>
            <p:nvPr/>
          </p:nvSpPr>
          <p:spPr>
            <a:xfrm>
              <a:off x="1275318" y="3264513"/>
              <a:ext cx="576064" cy="276999"/>
            </a:xfrm>
            <a:prstGeom prst="rect">
              <a:avLst/>
            </a:prstGeom>
            <a:noFill/>
          </p:spPr>
          <p:txBody>
            <a:bodyPr wrap="square" rtlCol="0">
              <a:spAutoFit/>
            </a:bodyPr>
            <a:lstStyle/>
            <a:p>
              <a:pPr algn="ctr"/>
              <a:r>
                <a:rPr lang="de-DE" sz="1200" b="1" dirty="0"/>
                <a:t>PIA</a:t>
              </a:r>
              <a:endParaRPr lang="de-DE" sz="1400" b="1" dirty="0"/>
            </a:p>
          </p:txBody>
        </p:sp>
      </p:grpSp>
      <p:sp>
        <p:nvSpPr>
          <p:cNvPr id="24" name="Textfeld 23">
            <a:extLst>
              <a:ext uri="{FF2B5EF4-FFF2-40B4-BE49-F238E27FC236}">
                <a16:creationId xmlns:a16="http://schemas.microsoft.com/office/drawing/2014/main" id="{1EF74FD5-1E15-4E26-BB51-1C885949C0D4}"/>
              </a:ext>
            </a:extLst>
          </p:cNvPr>
          <p:cNvSpPr txBox="1"/>
          <p:nvPr/>
        </p:nvSpPr>
        <p:spPr>
          <a:xfrm>
            <a:off x="4162662" y="6294641"/>
            <a:ext cx="2381014" cy="369332"/>
          </a:xfrm>
          <a:prstGeom prst="rect">
            <a:avLst/>
          </a:prstGeom>
          <a:solidFill>
            <a:schemeClr val="bg1"/>
          </a:solidFill>
        </p:spPr>
        <p:txBody>
          <a:bodyPr wrap="square" rtlCol="0">
            <a:spAutoFit/>
          </a:bodyPr>
          <a:lstStyle/>
          <a:p>
            <a:r>
              <a:rPr lang="de-DE" sz="1800" dirty="0"/>
              <a:t>Versand der Berichte</a:t>
            </a:r>
            <a:endParaRPr lang="de-DE" dirty="0"/>
          </a:p>
        </p:txBody>
      </p:sp>
      <p:cxnSp>
        <p:nvCxnSpPr>
          <p:cNvPr id="25" name="Gerade Verbindung mit Pfeil 24">
            <a:extLst>
              <a:ext uri="{FF2B5EF4-FFF2-40B4-BE49-F238E27FC236}">
                <a16:creationId xmlns:a16="http://schemas.microsoft.com/office/drawing/2014/main" id="{C2815D89-FB4C-4595-872A-0E9E9539E3E3}"/>
              </a:ext>
            </a:extLst>
          </p:cNvPr>
          <p:cNvCxnSpPr>
            <a:cxnSpLocks/>
          </p:cNvCxnSpPr>
          <p:nvPr/>
        </p:nvCxnSpPr>
        <p:spPr>
          <a:xfrm>
            <a:off x="5086919" y="1738867"/>
            <a:ext cx="561439"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26" name="Gerade Verbindung mit Pfeil 25">
            <a:extLst>
              <a:ext uri="{FF2B5EF4-FFF2-40B4-BE49-F238E27FC236}">
                <a16:creationId xmlns:a16="http://schemas.microsoft.com/office/drawing/2014/main" id="{F1CE4368-9DDE-4925-AAF7-2C1CB32565F0}"/>
              </a:ext>
            </a:extLst>
          </p:cNvPr>
          <p:cNvCxnSpPr>
            <a:cxnSpLocks/>
          </p:cNvCxnSpPr>
          <p:nvPr/>
        </p:nvCxnSpPr>
        <p:spPr>
          <a:xfrm flipH="1">
            <a:off x="5063599" y="6821690"/>
            <a:ext cx="561439"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pic>
        <p:nvPicPr>
          <p:cNvPr id="27" name="Grafik 26">
            <a:extLst>
              <a:ext uri="{FF2B5EF4-FFF2-40B4-BE49-F238E27FC236}">
                <a16:creationId xmlns:a16="http://schemas.microsoft.com/office/drawing/2014/main" id="{4F2EE075-9AD1-4907-8AA3-81D477BA54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94284" y="5649098"/>
            <a:ext cx="527658" cy="648000"/>
          </a:xfrm>
          <a:prstGeom prst="rect">
            <a:avLst/>
          </a:prstGeom>
        </p:spPr>
      </p:pic>
      <p:grpSp>
        <p:nvGrpSpPr>
          <p:cNvPr id="36" name="Gruppieren 35">
            <a:extLst>
              <a:ext uri="{FF2B5EF4-FFF2-40B4-BE49-F238E27FC236}">
                <a16:creationId xmlns:a16="http://schemas.microsoft.com/office/drawing/2014/main" id="{32F48640-7F8F-4477-A304-393035540A82}"/>
              </a:ext>
            </a:extLst>
          </p:cNvPr>
          <p:cNvGrpSpPr/>
          <p:nvPr/>
        </p:nvGrpSpPr>
        <p:grpSpPr>
          <a:xfrm>
            <a:off x="2130802" y="2593798"/>
            <a:ext cx="1194621" cy="792088"/>
            <a:chOff x="175192" y="2629954"/>
            <a:chExt cx="1194621" cy="792088"/>
          </a:xfrm>
          <a:solidFill>
            <a:schemeClr val="accent3">
              <a:lumMod val="60000"/>
              <a:lumOff val="40000"/>
            </a:schemeClr>
          </a:solidFill>
        </p:grpSpPr>
        <p:sp>
          <p:nvSpPr>
            <p:cNvPr id="37" name="Gefaltete Ecke 40">
              <a:extLst>
                <a:ext uri="{FF2B5EF4-FFF2-40B4-BE49-F238E27FC236}">
                  <a16:creationId xmlns:a16="http://schemas.microsoft.com/office/drawing/2014/main" id="{773248E3-18ED-46A2-978A-E8E80D8CA16A}"/>
                </a:ext>
              </a:extLst>
            </p:cNvPr>
            <p:cNvSpPr/>
            <p:nvPr/>
          </p:nvSpPr>
          <p:spPr>
            <a:xfrm>
              <a:off x="175192" y="2629954"/>
              <a:ext cx="1194621" cy="792088"/>
            </a:xfrm>
            <a:prstGeom prst="foldedCorner">
              <a:avLst/>
            </a:prstGeom>
            <a:grp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8" name="Textfeld 37">
              <a:extLst>
                <a:ext uri="{FF2B5EF4-FFF2-40B4-BE49-F238E27FC236}">
                  <a16:creationId xmlns:a16="http://schemas.microsoft.com/office/drawing/2014/main" id="{8D0065CB-0E11-47F3-8E2D-6DC42EE844B1}"/>
                </a:ext>
              </a:extLst>
            </p:cNvPr>
            <p:cNvSpPr txBox="1"/>
            <p:nvPr/>
          </p:nvSpPr>
          <p:spPr>
            <a:xfrm>
              <a:off x="218749" y="2696858"/>
              <a:ext cx="1110872" cy="523220"/>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Erhebungs-bogen</a:t>
              </a:r>
            </a:p>
          </p:txBody>
        </p:sp>
      </p:grpSp>
    </p:spTree>
    <p:extLst>
      <p:ext uri="{BB962C8B-B14F-4D97-AF65-F5344CB8AC3E}">
        <p14:creationId xmlns:p14="http://schemas.microsoft.com/office/powerpoint/2010/main" val="4103721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4C09D-6785-44CF-A0B7-84EBC3CF52C1}"/>
              </a:ext>
            </a:extLst>
          </p:cNvPr>
          <p:cNvSpPr>
            <a:spLocks noGrp="1"/>
          </p:cNvSpPr>
          <p:nvPr>
            <p:ph type="title"/>
          </p:nvPr>
        </p:nvSpPr>
        <p:spPr/>
        <p:txBody>
          <a:bodyPr/>
          <a:lstStyle/>
          <a:p>
            <a:r>
              <a:rPr lang="de-DE" dirty="0"/>
              <a:t>Wichtige Dokumente zur AmBADO</a:t>
            </a:r>
          </a:p>
        </p:txBody>
      </p:sp>
      <p:sp>
        <p:nvSpPr>
          <p:cNvPr id="3" name="Inhaltsplatzhalter 2">
            <a:extLst>
              <a:ext uri="{FF2B5EF4-FFF2-40B4-BE49-F238E27FC236}">
                <a16:creationId xmlns:a16="http://schemas.microsoft.com/office/drawing/2014/main" id="{96D68A50-3E92-4805-BE21-5574F781ADBE}"/>
              </a:ext>
            </a:extLst>
          </p:cNvPr>
          <p:cNvSpPr>
            <a:spLocks noGrp="1"/>
          </p:cNvSpPr>
          <p:nvPr>
            <p:ph idx="1"/>
          </p:nvPr>
        </p:nvSpPr>
        <p:spPr>
          <a:xfrm>
            <a:off x="534986" y="1765300"/>
            <a:ext cx="5292000" cy="4991100"/>
          </a:xfrm>
        </p:spPr>
        <p:txBody>
          <a:bodyPr/>
          <a:lstStyle/>
          <a:p>
            <a:pPr indent="0">
              <a:lnSpc>
                <a:spcPct val="100000"/>
              </a:lnSpc>
              <a:buClr>
                <a:srgbClr val="0460B4"/>
              </a:buClr>
            </a:pPr>
            <a:r>
              <a:rPr lang="de-DE" sz="2400" b="1" dirty="0">
                <a:solidFill>
                  <a:srgbClr val="0460B4"/>
                </a:solidFill>
              </a:rPr>
              <a:t>Der Erhebungsbogen</a:t>
            </a:r>
            <a:endParaRPr lang="de-DE" sz="2000" i="1" dirty="0"/>
          </a:p>
          <a:p>
            <a:pPr marL="342900" indent="-342900">
              <a:buClr>
                <a:srgbClr val="0460B4"/>
              </a:buClr>
              <a:buFont typeface="Wingdings" panose="05000000000000000000" pitchFamily="2" charset="2"/>
              <a:buChar char="§"/>
            </a:pPr>
            <a:r>
              <a:rPr lang="de-DE" sz="2000" b="1" dirty="0"/>
              <a:t>Zweck des Dokuments:</a:t>
            </a:r>
            <a:endParaRPr lang="de-DE" sz="2000" dirty="0"/>
          </a:p>
          <a:p>
            <a:pPr marL="701675" lvl="2" indent="-342900">
              <a:buClr>
                <a:srgbClr val="0460B4"/>
              </a:buClr>
              <a:buFont typeface="Wingdings" panose="05000000000000000000" pitchFamily="2" charset="2"/>
              <a:buChar char="§"/>
            </a:pPr>
            <a:r>
              <a:rPr lang="de-DE" sz="1800" dirty="0"/>
              <a:t>Überblick über alle zu erfassenden Fragen mit dem Schwerpunkt auf </a:t>
            </a:r>
            <a:r>
              <a:rPr lang="de-DE" sz="1800" b="1" dirty="0"/>
              <a:t>technischen Anforderungen</a:t>
            </a:r>
            <a:r>
              <a:rPr lang="de-DE" sz="1800" dirty="0"/>
              <a:t>.</a:t>
            </a:r>
          </a:p>
          <a:p>
            <a:pPr marL="701675" lvl="2" indent="-342900">
              <a:buClr>
                <a:srgbClr val="0460B4"/>
              </a:buClr>
              <a:buFont typeface="Wingdings" panose="05000000000000000000" pitchFamily="2" charset="2"/>
              <a:buChar char="§"/>
            </a:pPr>
            <a:r>
              <a:rPr lang="de-DE" sz="1800" dirty="0"/>
              <a:t>Der Erhebungsbogen sollte zur</a:t>
            </a:r>
            <a:r>
              <a:rPr lang="de-DE" sz="1800" b="1" dirty="0"/>
              <a:t> Program-</a:t>
            </a:r>
            <a:r>
              <a:rPr lang="de-DE" sz="1800" b="1" dirty="0" err="1"/>
              <a:t>mierung</a:t>
            </a:r>
            <a:r>
              <a:rPr lang="de-DE" sz="1800" dirty="0"/>
              <a:t> der Erfassungssysteme/ Eingabemasken herangezogen werden.</a:t>
            </a:r>
          </a:p>
          <a:p>
            <a:pPr marL="701675" lvl="2" indent="-342900">
              <a:buClr>
                <a:srgbClr val="0460B4"/>
              </a:buClr>
              <a:buFont typeface="Wingdings" panose="05000000000000000000" pitchFamily="2" charset="2"/>
              <a:buChar char="§"/>
            </a:pPr>
            <a:r>
              <a:rPr lang="de-DE" sz="1800" dirty="0"/>
              <a:t>Zur Unterstützung bei der Eingabe der AmBADO-Daten sollte das </a:t>
            </a:r>
            <a:r>
              <a:rPr lang="de-DE" sz="1800" b="1" dirty="0"/>
              <a:t>Glossar</a:t>
            </a:r>
            <a:r>
              <a:rPr lang="de-DE" sz="1800" dirty="0"/>
              <a:t> herangezogen werden!</a:t>
            </a:r>
            <a:endParaRPr lang="de-DE" sz="2000" dirty="0"/>
          </a:p>
          <a:p>
            <a:pPr marL="342900" indent="-342900">
              <a:lnSpc>
                <a:spcPct val="150000"/>
              </a:lnSpc>
              <a:buClr>
                <a:srgbClr val="0460B4"/>
              </a:buClr>
              <a:buFont typeface="Wingdings" panose="05000000000000000000" pitchFamily="2" charset="2"/>
              <a:buChar char="à"/>
            </a:pPr>
            <a:r>
              <a:rPr lang="de-DE" sz="2000" b="1" dirty="0"/>
              <a:t>Zielgruppe: IT und Software-Anbieter</a:t>
            </a:r>
          </a:p>
          <a:p>
            <a:pPr indent="0">
              <a:buClr>
                <a:srgbClr val="0460B4"/>
              </a:buClr>
            </a:pPr>
            <a:endParaRPr lang="de-DE" sz="2000" dirty="0"/>
          </a:p>
          <a:p>
            <a:endParaRPr lang="de-DE" dirty="0"/>
          </a:p>
        </p:txBody>
      </p:sp>
      <p:sp>
        <p:nvSpPr>
          <p:cNvPr id="4" name="Datumsplatzhalter 3">
            <a:extLst>
              <a:ext uri="{FF2B5EF4-FFF2-40B4-BE49-F238E27FC236}">
                <a16:creationId xmlns:a16="http://schemas.microsoft.com/office/drawing/2014/main" id="{44965B7B-17A8-49C3-9966-3F6FD6A1D65A}"/>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5FB26B0A-3FEA-4424-A3D1-85F1873498DD}"/>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D0D30085-4A04-4613-A22E-325283001C13}"/>
              </a:ext>
            </a:extLst>
          </p:cNvPr>
          <p:cNvSpPr>
            <a:spLocks noGrp="1"/>
          </p:cNvSpPr>
          <p:nvPr>
            <p:ph type="sldNum" sz="quarter" idx="12"/>
          </p:nvPr>
        </p:nvSpPr>
        <p:spPr/>
        <p:txBody>
          <a:bodyPr/>
          <a:lstStyle/>
          <a:p>
            <a:pPr>
              <a:defRPr/>
            </a:pPr>
            <a:fld id="{F9D6104D-E8AE-4D46-824F-6769818204BD}" type="slidenum">
              <a:rPr lang="de-DE" smtClean="0"/>
              <a:pPr>
                <a:defRPr/>
              </a:pPr>
              <a:t>21</a:t>
            </a:fld>
            <a:endParaRPr lang="de-DE" dirty="0"/>
          </a:p>
        </p:txBody>
      </p:sp>
      <p:pic>
        <p:nvPicPr>
          <p:cNvPr id="9" name="Grafik 8">
            <a:extLst>
              <a:ext uri="{FF2B5EF4-FFF2-40B4-BE49-F238E27FC236}">
                <a16:creationId xmlns:a16="http://schemas.microsoft.com/office/drawing/2014/main" id="{FBEB2DBA-5496-40C0-B7AD-D8EA7D76D2F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4128" r="2030" b="2669"/>
          <a:stretch/>
        </p:blipFill>
        <p:spPr>
          <a:xfrm>
            <a:off x="6121942" y="886800"/>
            <a:ext cx="4557171" cy="6120000"/>
          </a:xfrm>
          <a:prstGeom prst="rect">
            <a:avLst/>
          </a:prstGeom>
          <a:ln>
            <a:solidFill>
              <a:schemeClr val="tx1"/>
            </a:solidFill>
          </a:ln>
        </p:spPr>
      </p:pic>
    </p:spTree>
    <p:extLst>
      <p:ext uri="{BB962C8B-B14F-4D97-AF65-F5344CB8AC3E}">
        <p14:creationId xmlns:p14="http://schemas.microsoft.com/office/powerpoint/2010/main" val="2256140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4C09D-6785-44CF-A0B7-84EBC3CF52C1}"/>
              </a:ext>
            </a:extLst>
          </p:cNvPr>
          <p:cNvSpPr>
            <a:spLocks noGrp="1"/>
          </p:cNvSpPr>
          <p:nvPr>
            <p:ph type="title"/>
          </p:nvPr>
        </p:nvSpPr>
        <p:spPr/>
        <p:txBody>
          <a:bodyPr/>
          <a:lstStyle/>
          <a:p>
            <a:r>
              <a:rPr lang="de-DE" dirty="0"/>
              <a:t>Wichtige Dokumente zur AmBADO</a:t>
            </a:r>
          </a:p>
        </p:txBody>
      </p:sp>
      <p:sp>
        <p:nvSpPr>
          <p:cNvPr id="3" name="Inhaltsplatzhalter 2">
            <a:extLst>
              <a:ext uri="{FF2B5EF4-FFF2-40B4-BE49-F238E27FC236}">
                <a16:creationId xmlns:a16="http://schemas.microsoft.com/office/drawing/2014/main" id="{96D68A50-3E92-4805-BE21-5574F781ADBE}"/>
              </a:ext>
            </a:extLst>
          </p:cNvPr>
          <p:cNvSpPr>
            <a:spLocks noGrp="1"/>
          </p:cNvSpPr>
          <p:nvPr>
            <p:ph idx="1"/>
          </p:nvPr>
        </p:nvSpPr>
        <p:spPr>
          <a:xfrm>
            <a:off x="534987" y="1765300"/>
            <a:ext cx="5292000" cy="4991100"/>
          </a:xfrm>
        </p:spPr>
        <p:txBody>
          <a:bodyPr/>
          <a:lstStyle/>
          <a:p>
            <a:pPr indent="0">
              <a:lnSpc>
                <a:spcPct val="100000"/>
              </a:lnSpc>
              <a:buClr>
                <a:srgbClr val="0460B4"/>
              </a:buClr>
            </a:pPr>
            <a:r>
              <a:rPr lang="de-DE" sz="2400" b="1" dirty="0">
                <a:solidFill>
                  <a:srgbClr val="0460B4"/>
                </a:solidFill>
              </a:rPr>
              <a:t>Der Erhebungsbogen </a:t>
            </a:r>
            <a:endParaRPr lang="de-DE" sz="2400" b="1" dirty="0">
              <a:solidFill>
                <a:srgbClr val="FF0000"/>
              </a:solidFill>
            </a:endParaRPr>
          </a:p>
          <a:p>
            <a:pPr marL="342900" lvl="1" indent="-342900">
              <a:spcAft>
                <a:spcPts val="600"/>
              </a:spcAft>
              <a:buClr>
                <a:srgbClr val="0460B4"/>
              </a:buClr>
              <a:buFont typeface="Wingdings" panose="05000000000000000000" pitchFamily="2" charset="2"/>
              <a:buChar char="§"/>
            </a:pPr>
            <a:r>
              <a:rPr lang="de-DE" sz="2000" b="1" dirty="0"/>
              <a:t>Enthaltene Informationen zu den Fragen:</a:t>
            </a:r>
          </a:p>
          <a:p>
            <a:pPr marL="701675" lvl="2" indent="-342900">
              <a:spcAft>
                <a:spcPts val="600"/>
              </a:spcAft>
              <a:buClr>
                <a:srgbClr val="0460B4"/>
              </a:buClr>
              <a:buFont typeface="Wingdings" panose="05000000000000000000" pitchFamily="2" charset="2"/>
              <a:buChar char="§"/>
            </a:pPr>
            <a:r>
              <a:rPr lang="de-DE" sz="1800" i="1" dirty="0"/>
              <a:t>Frage-Nummer und Fragetext</a:t>
            </a:r>
          </a:p>
          <a:p>
            <a:pPr marL="701675" lvl="2" indent="-342900">
              <a:spcAft>
                <a:spcPts val="600"/>
              </a:spcAft>
              <a:buClr>
                <a:srgbClr val="0460B4"/>
              </a:buClr>
              <a:buFont typeface="Wingdings" panose="05000000000000000000" pitchFamily="2" charset="2"/>
              <a:buChar char="§"/>
            </a:pPr>
            <a:r>
              <a:rPr lang="de-DE" sz="1800" i="1" dirty="0"/>
              <a:t>Name der Variable (Var-Name)</a:t>
            </a:r>
          </a:p>
          <a:p>
            <a:pPr marL="701675" lvl="2" indent="-342900">
              <a:spcAft>
                <a:spcPts val="600"/>
              </a:spcAft>
              <a:buClr>
                <a:srgbClr val="0460B4"/>
              </a:buClr>
              <a:buFont typeface="Wingdings" panose="05000000000000000000" pitchFamily="2" charset="2"/>
              <a:buChar char="§"/>
            </a:pPr>
            <a:r>
              <a:rPr lang="de-DE" sz="1800" i="1" dirty="0"/>
              <a:t>Datentyp (Zahl/Text)</a:t>
            </a:r>
          </a:p>
          <a:p>
            <a:pPr marL="701675" lvl="2" indent="-342900">
              <a:spcAft>
                <a:spcPts val="600"/>
              </a:spcAft>
              <a:buClr>
                <a:srgbClr val="0460B4"/>
              </a:buClr>
              <a:buFont typeface="Wingdings" panose="05000000000000000000" pitchFamily="2" charset="2"/>
              <a:buChar char="§"/>
            </a:pPr>
            <a:r>
              <a:rPr lang="de-DE" sz="1800" i="1" dirty="0"/>
              <a:t>Antwortoptionen</a:t>
            </a:r>
          </a:p>
          <a:p>
            <a:pPr marL="701675" lvl="2" indent="-342900">
              <a:spcAft>
                <a:spcPts val="600"/>
              </a:spcAft>
              <a:buClr>
                <a:srgbClr val="0460B4"/>
              </a:buClr>
              <a:buFont typeface="Wingdings" panose="05000000000000000000" pitchFamily="2" charset="2"/>
              <a:buChar char="§"/>
            </a:pPr>
            <a:r>
              <a:rPr lang="de-DE" sz="1800" i="1" dirty="0"/>
              <a:t>Programmierhinweise (z. B. Format der Antwort, gültige Eingabemuster)</a:t>
            </a:r>
          </a:p>
          <a:p>
            <a:pPr marL="701675" lvl="2" indent="-342900">
              <a:spcAft>
                <a:spcPts val="600"/>
              </a:spcAft>
              <a:buClr>
                <a:srgbClr val="0460B4"/>
              </a:buClr>
              <a:buFont typeface="Wingdings" panose="05000000000000000000" pitchFamily="2" charset="2"/>
              <a:buChar char="§"/>
            </a:pPr>
            <a:r>
              <a:rPr lang="de-DE" sz="1800" i="1" dirty="0"/>
              <a:t>Ausfüllhinweise (Auszüge aus dem Glossar)</a:t>
            </a:r>
          </a:p>
          <a:p>
            <a:pPr marL="701675" lvl="2" indent="-342900">
              <a:spcAft>
                <a:spcPts val="600"/>
              </a:spcAft>
              <a:buClr>
                <a:srgbClr val="0460B4"/>
              </a:buClr>
              <a:buFont typeface="Wingdings" panose="05000000000000000000" pitchFamily="2" charset="2"/>
              <a:buChar char="§"/>
            </a:pPr>
            <a:r>
              <a:rPr lang="de-DE" sz="1800" i="1" dirty="0"/>
              <a:t>Hinweis, ob die Frage für Kurzversionen obligatorisch ist (gelbe Markierung)</a:t>
            </a:r>
            <a:endParaRPr lang="de-DE" sz="2000" i="1" dirty="0"/>
          </a:p>
          <a:p>
            <a:pPr indent="0">
              <a:lnSpc>
                <a:spcPct val="100000"/>
              </a:lnSpc>
              <a:buClr>
                <a:srgbClr val="0460B4"/>
              </a:buClr>
            </a:pPr>
            <a:endParaRPr lang="de-DE" sz="2000" b="1" dirty="0"/>
          </a:p>
          <a:p>
            <a:pPr indent="0">
              <a:buClr>
                <a:srgbClr val="0460B4"/>
              </a:buClr>
            </a:pPr>
            <a:endParaRPr lang="de-DE" sz="2000" dirty="0"/>
          </a:p>
          <a:p>
            <a:endParaRPr lang="de-DE" dirty="0"/>
          </a:p>
        </p:txBody>
      </p:sp>
      <p:sp>
        <p:nvSpPr>
          <p:cNvPr id="4" name="Datumsplatzhalter 3">
            <a:extLst>
              <a:ext uri="{FF2B5EF4-FFF2-40B4-BE49-F238E27FC236}">
                <a16:creationId xmlns:a16="http://schemas.microsoft.com/office/drawing/2014/main" id="{44965B7B-17A8-49C3-9966-3F6FD6A1D65A}"/>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5FB26B0A-3FEA-4424-A3D1-85F1873498DD}"/>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D0D30085-4A04-4613-A22E-325283001C13}"/>
              </a:ext>
            </a:extLst>
          </p:cNvPr>
          <p:cNvSpPr>
            <a:spLocks noGrp="1"/>
          </p:cNvSpPr>
          <p:nvPr>
            <p:ph type="sldNum" sz="quarter" idx="12"/>
          </p:nvPr>
        </p:nvSpPr>
        <p:spPr/>
        <p:txBody>
          <a:bodyPr/>
          <a:lstStyle/>
          <a:p>
            <a:pPr>
              <a:defRPr/>
            </a:pPr>
            <a:fld id="{F9D6104D-E8AE-4D46-824F-6769818204BD}" type="slidenum">
              <a:rPr lang="de-DE" smtClean="0"/>
              <a:pPr>
                <a:defRPr/>
              </a:pPr>
              <a:t>22</a:t>
            </a:fld>
            <a:endParaRPr lang="de-DE" dirty="0"/>
          </a:p>
        </p:txBody>
      </p:sp>
      <p:pic>
        <p:nvPicPr>
          <p:cNvPr id="9" name="Grafik 8">
            <a:extLst>
              <a:ext uri="{FF2B5EF4-FFF2-40B4-BE49-F238E27FC236}">
                <a16:creationId xmlns:a16="http://schemas.microsoft.com/office/drawing/2014/main" id="{D6B719D3-F7F2-499C-A8B9-06C3D8300CF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4128" r="2030" b="2669"/>
          <a:stretch/>
        </p:blipFill>
        <p:spPr>
          <a:xfrm>
            <a:off x="6121942" y="886800"/>
            <a:ext cx="4557171" cy="6120000"/>
          </a:xfrm>
          <a:prstGeom prst="rect">
            <a:avLst/>
          </a:prstGeom>
          <a:ln>
            <a:solidFill>
              <a:schemeClr val="tx1"/>
            </a:solidFill>
          </a:ln>
        </p:spPr>
      </p:pic>
    </p:spTree>
    <p:extLst>
      <p:ext uri="{BB962C8B-B14F-4D97-AF65-F5344CB8AC3E}">
        <p14:creationId xmlns:p14="http://schemas.microsoft.com/office/powerpoint/2010/main" val="858785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4C09D-6785-44CF-A0B7-84EBC3CF52C1}"/>
              </a:ext>
            </a:extLst>
          </p:cNvPr>
          <p:cNvSpPr>
            <a:spLocks noGrp="1"/>
          </p:cNvSpPr>
          <p:nvPr>
            <p:ph type="title"/>
          </p:nvPr>
        </p:nvSpPr>
        <p:spPr/>
        <p:txBody>
          <a:bodyPr/>
          <a:lstStyle/>
          <a:p>
            <a:r>
              <a:rPr lang="de-DE"/>
              <a:t>Wichtige Dokumente zur AmBADO</a:t>
            </a:r>
            <a:endParaRPr lang="de-DE" dirty="0"/>
          </a:p>
        </p:txBody>
      </p:sp>
      <p:sp>
        <p:nvSpPr>
          <p:cNvPr id="3" name="Inhaltsplatzhalter 2">
            <a:extLst>
              <a:ext uri="{FF2B5EF4-FFF2-40B4-BE49-F238E27FC236}">
                <a16:creationId xmlns:a16="http://schemas.microsoft.com/office/drawing/2014/main" id="{96D68A50-3E92-4805-BE21-5574F781ADBE}"/>
              </a:ext>
            </a:extLst>
          </p:cNvPr>
          <p:cNvSpPr>
            <a:spLocks noGrp="1"/>
          </p:cNvSpPr>
          <p:nvPr>
            <p:ph idx="1"/>
          </p:nvPr>
        </p:nvSpPr>
        <p:spPr>
          <a:xfrm>
            <a:off x="534988" y="1765300"/>
            <a:ext cx="5292000" cy="4991100"/>
          </a:xfrm>
        </p:spPr>
        <p:txBody>
          <a:bodyPr/>
          <a:lstStyle/>
          <a:p>
            <a:pPr indent="0">
              <a:lnSpc>
                <a:spcPct val="100000"/>
              </a:lnSpc>
              <a:buClr>
                <a:srgbClr val="0460B4"/>
              </a:buClr>
            </a:pPr>
            <a:r>
              <a:rPr lang="de-DE" sz="2400" b="1" dirty="0">
                <a:solidFill>
                  <a:srgbClr val="0460B4"/>
                </a:solidFill>
              </a:rPr>
              <a:t>Der Erhebungsbogen</a:t>
            </a:r>
            <a:endParaRPr lang="de-DE" sz="2000" i="1" dirty="0"/>
          </a:p>
          <a:p>
            <a:pPr marL="342900" indent="-342900">
              <a:buClr>
                <a:srgbClr val="0460B4"/>
              </a:buClr>
              <a:buFont typeface="Wingdings" panose="05000000000000000000" pitchFamily="2" charset="2"/>
              <a:buChar char="§"/>
            </a:pPr>
            <a:r>
              <a:rPr lang="de-DE" sz="2000" b="1" dirty="0"/>
              <a:t>Filterführung:</a:t>
            </a:r>
          </a:p>
          <a:p>
            <a:pPr marL="701675" lvl="2" indent="-342900">
              <a:buClr>
                <a:srgbClr val="0460B4"/>
              </a:buClr>
              <a:buFont typeface="Wingdings" panose="05000000000000000000" pitchFamily="2" charset="2"/>
              <a:buChar char="§"/>
            </a:pPr>
            <a:r>
              <a:rPr lang="de-DE" sz="1800" dirty="0"/>
              <a:t>Ist eine Frage nur unter einer bestimmten Voraussetzung zu befüllen (z. B. Vollversion des AmBADO-Bogens = „ja“), befindet sich eine Filteranweisung über dem Fragekasten.</a:t>
            </a:r>
          </a:p>
          <a:p>
            <a:pPr marL="701675" lvl="2" indent="-342900">
              <a:buClr>
                <a:srgbClr val="0460B4"/>
              </a:buClr>
              <a:buFont typeface="Wingdings" panose="05000000000000000000" pitchFamily="2" charset="2"/>
              <a:buChar char="§"/>
            </a:pPr>
            <a:r>
              <a:rPr lang="de-DE" sz="1800" dirty="0"/>
              <a:t>Ist die Frage neben der Kurz-/Vollversion durch eine weitere vorangehende Frage gefiltert, ist das Fragekästchen zusätzlich eingerückt. </a:t>
            </a:r>
          </a:p>
          <a:p>
            <a:pPr marL="701675" lvl="2" indent="-342900">
              <a:buClr>
                <a:srgbClr val="0460B4"/>
              </a:buClr>
              <a:buFont typeface="Wingdings" panose="05000000000000000000" pitchFamily="2" charset="2"/>
              <a:buChar char="§"/>
            </a:pPr>
            <a:r>
              <a:rPr lang="de-DE" sz="1800" dirty="0"/>
              <a:t>Die Hinweise zur Filterführung sind für die Programmierung der Eingabemaske relevant.</a:t>
            </a:r>
            <a:endParaRPr lang="de-DE" sz="2000" b="1" dirty="0"/>
          </a:p>
          <a:p>
            <a:pPr indent="0">
              <a:buClr>
                <a:srgbClr val="0460B4"/>
              </a:buClr>
            </a:pPr>
            <a:endParaRPr lang="de-DE" sz="2000" dirty="0"/>
          </a:p>
          <a:p>
            <a:endParaRPr lang="de-DE" dirty="0"/>
          </a:p>
        </p:txBody>
      </p:sp>
      <p:sp>
        <p:nvSpPr>
          <p:cNvPr id="4" name="Datumsplatzhalter 3">
            <a:extLst>
              <a:ext uri="{FF2B5EF4-FFF2-40B4-BE49-F238E27FC236}">
                <a16:creationId xmlns:a16="http://schemas.microsoft.com/office/drawing/2014/main" id="{44965B7B-17A8-49C3-9966-3F6FD6A1D65A}"/>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5FB26B0A-3FEA-4424-A3D1-85F1873498DD}"/>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D0D30085-4A04-4613-A22E-325283001C13}"/>
              </a:ext>
            </a:extLst>
          </p:cNvPr>
          <p:cNvSpPr>
            <a:spLocks noGrp="1"/>
          </p:cNvSpPr>
          <p:nvPr>
            <p:ph type="sldNum" sz="quarter" idx="12"/>
          </p:nvPr>
        </p:nvSpPr>
        <p:spPr/>
        <p:txBody>
          <a:bodyPr/>
          <a:lstStyle/>
          <a:p>
            <a:pPr>
              <a:defRPr/>
            </a:pPr>
            <a:fld id="{F9D6104D-E8AE-4D46-824F-6769818204BD}" type="slidenum">
              <a:rPr lang="de-DE" smtClean="0"/>
              <a:pPr>
                <a:defRPr/>
              </a:pPr>
              <a:t>23</a:t>
            </a:fld>
            <a:endParaRPr lang="de-DE" dirty="0"/>
          </a:p>
        </p:txBody>
      </p:sp>
      <p:pic>
        <p:nvPicPr>
          <p:cNvPr id="7" name="Grafik 6">
            <a:extLst>
              <a:ext uri="{FF2B5EF4-FFF2-40B4-BE49-F238E27FC236}">
                <a16:creationId xmlns:a16="http://schemas.microsoft.com/office/drawing/2014/main" id="{8B760097-8D7F-4B40-9849-A89E147788E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4128" r="2030" b="2669"/>
          <a:stretch/>
        </p:blipFill>
        <p:spPr>
          <a:xfrm>
            <a:off x="6121942" y="886800"/>
            <a:ext cx="4557171" cy="6120000"/>
          </a:xfrm>
          <a:prstGeom prst="rect">
            <a:avLst/>
          </a:prstGeom>
          <a:ln>
            <a:solidFill>
              <a:schemeClr val="tx1"/>
            </a:solidFill>
          </a:ln>
        </p:spPr>
      </p:pic>
    </p:spTree>
    <p:extLst>
      <p:ext uri="{BB962C8B-B14F-4D97-AF65-F5344CB8AC3E}">
        <p14:creationId xmlns:p14="http://schemas.microsoft.com/office/powerpoint/2010/main" val="5009065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652B707F-A14A-47C2-B6D6-0232046BE718}"/>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C7174EFD-63DA-451E-B610-6BFFD994DC2A}"/>
              </a:ext>
            </a:extLst>
          </p:cNvPr>
          <p:cNvSpPr>
            <a:spLocks noGrp="1"/>
          </p:cNvSpPr>
          <p:nvPr>
            <p:ph type="ftr" sz="quarter" idx="11"/>
          </p:nvPr>
        </p:nvSpPr>
        <p:spPr/>
        <p:txBody>
          <a:bodyPr/>
          <a:lstStyle/>
          <a:p>
            <a:pPr>
              <a:defRPr/>
            </a:pPr>
            <a:r>
              <a:rPr lang="de-DE"/>
              <a:t>AmBADO KJP - Schulungsunterlagen</a:t>
            </a:r>
            <a:endParaRPr lang="de-DE" dirty="0"/>
          </a:p>
        </p:txBody>
      </p:sp>
      <p:sp>
        <p:nvSpPr>
          <p:cNvPr id="6" name="Foliennummernplatzhalter 5">
            <a:extLst>
              <a:ext uri="{FF2B5EF4-FFF2-40B4-BE49-F238E27FC236}">
                <a16:creationId xmlns:a16="http://schemas.microsoft.com/office/drawing/2014/main" id="{B0E3BA43-3491-463F-97C8-6D5AFA0711CE}"/>
              </a:ext>
            </a:extLst>
          </p:cNvPr>
          <p:cNvSpPr>
            <a:spLocks noGrp="1"/>
          </p:cNvSpPr>
          <p:nvPr>
            <p:ph type="sldNum" sz="quarter" idx="12"/>
          </p:nvPr>
        </p:nvSpPr>
        <p:spPr/>
        <p:txBody>
          <a:bodyPr/>
          <a:lstStyle/>
          <a:p>
            <a:pPr>
              <a:defRPr/>
            </a:pPr>
            <a:fld id="{F9D6104D-E8AE-4D46-824F-6769818204BD}" type="slidenum">
              <a:rPr lang="de-DE" smtClean="0"/>
              <a:pPr>
                <a:defRPr/>
              </a:pPr>
              <a:t>24</a:t>
            </a:fld>
            <a:endParaRPr lang="de-DE" dirty="0"/>
          </a:p>
        </p:txBody>
      </p:sp>
      <p:sp>
        <p:nvSpPr>
          <p:cNvPr id="7" name="Titel 1">
            <a:extLst>
              <a:ext uri="{FF2B5EF4-FFF2-40B4-BE49-F238E27FC236}">
                <a16:creationId xmlns:a16="http://schemas.microsoft.com/office/drawing/2014/main" id="{13AB50AC-BFA5-4C57-AE60-068B25798773}"/>
              </a:ext>
            </a:extLst>
          </p:cNvPr>
          <p:cNvSpPr>
            <a:spLocks noGrp="1"/>
          </p:cNvSpPr>
          <p:nvPr>
            <p:ph type="title"/>
          </p:nvPr>
        </p:nvSpPr>
        <p:spPr>
          <a:xfrm>
            <a:off x="534988" y="303213"/>
            <a:ext cx="9618662" cy="868362"/>
          </a:xfrm>
        </p:spPr>
        <p:txBody>
          <a:bodyPr/>
          <a:lstStyle/>
          <a:p>
            <a:r>
              <a:rPr lang="de-DE"/>
              <a:t>Wichtige Dokumente zur AmBADO</a:t>
            </a:r>
            <a:endParaRPr lang="de-DE" dirty="0"/>
          </a:p>
        </p:txBody>
      </p:sp>
      <p:sp>
        <p:nvSpPr>
          <p:cNvPr id="8" name="Inhaltsplatzhalter 2">
            <a:extLst>
              <a:ext uri="{FF2B5EF4-FFF2-40B4-BE49-F238E27FC236}">
                <a16:creationId xmlns:a16="http://schemas.microsoft.com/office/drawing/2014/main" id="{EF2A4CFF-0A41-4FF8-BA51-FCBF84A03CF6}"/>
              </a:ext>
            </a:extLst>
          </p:cNvPr>
          <p:cNvSpPr txBox="1">
            <a:spLocks/>
          </p:cNvSpPr>
          <p:nvPr/>
        </p:nvSpPr>
        <p:spPr bwMode="auto">
          <a:xfrm>
            <a:off x="534988" y="1765300"/>
            <a:ext cx="5292000" cy="49911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indent="-179388" algn="l" defTabSz="520700" rtl="0" fontAlgn="base">
              <a:lnSpc>
                <a:spcPts val="2200"/>
              </a:lnSpc>
              <a:spcBef>
                <a:spcPct val="0"/>
              </a:spcBef>
              <a:spcAft>
                <a:spcPts val="1200"/>
              </a:spcAft>
              <a:defRPr sz="1700" kern="1200">
                <a:solidFill>
                  <a:schemeClr val="tx1"/>
                </a:solidFill>
                <a:latin typeface="Arial"/>
                <a:ea typeface="+mn-ea"/>
                <a:cs typeface="Arial"/>
              </a:defRPr>
            </a:lvl1pPr>
            <a:lvl2pPr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2pPr>
            <a:lvl3pPr marL="358775"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3pPr>
            <a:lvl4pPr marL="539750"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4pPr>
            <a:lvl5pPr marL="719138"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5pPr>
            <a:lvl6pPr marL="2867750" indent="-260705" algn="l" defTabSz="521409" rtl="0" eaLnBrk="1" latinLnBrk="0" hangingPunct="1">
              <a:spcBef>
                <a:spcPct val="20000"/>
              </a:spcBef>
              <a:buFont typeface="Arial"/>
              <a:buChar char="•"/>
              <a:defRPr sz="2300" kern="1200">
                <a:solidFill>
                  <a:schemeClr val="tx1"/>
                </a:solidFill>
                <a:latin typeface="+mn-lt"/>
                <a:ea typeface="+mn-ea"/>
                <a:cs typeface="+mn-cs"/>
              </a:defRPr>
            </a:lvl6pPr>
            <a:lvl7pPr marL="3389160" indent="-260705" algn="l" defTabSz="521409" rtl="0" eaLnBrk="1" latinLnBrk="0" hangingPunct="1">
              <a:spcBef>
                <a:spcPct val="20000"/>
              </a:spcBef>
              <a:buFont typeface="Arial"/>
              <a:buChar char="•"/>
              <a:defRPr sz="2300" kern="1200">
                <a:solidFill>
                  <a:schemeClr val="tx1"/>
                </a:solidFill>
                <a:latin typeface="+mn-lt"/>
                <a:ea typeface="+mn-ea"/>
                <a:cs typeface="+mn-cs"/>
              </a:defRPr>
            </a:lvl7pPr>
            <a:lvl8pPr marL="3910569" indent="-260705" algn="l" defTabSz="521409" rtl="0" eaLnBrk="1" latinLnBrk="0" hangingPunct="1">
              <a:spcBef>
                <a:spcPct val="20000"/>
              </a:spcBef>
              <a:buFont typeface="Arial"/>
              <a:buChar char="•"/>
              <a:defRPr sz="2300" kern="1200">
                <a:solidFill>
                  <a:schemeClr val="tx1"/>
                </a:solidFill>
                <a:latin typeface="+mn-lt"/>
                <a:ea typeface="+mn-ea"/>
                <a:cs typeface="+mn-cs"/>
              </a:defRPr>
            </a:lvl8pPr>
            <a:lvl9pPr marL="4431978" indent="-260705" algn="l" defTabSz="521409" rtl="0" eaLnBrk="1" latinLnBrk="0" hangingPunct="1">
              <a:spcBef>
                <a:spcPct val="20000"/>
              </a:spcBef>
              <a:buFont typeface="Arial"/>
              <a:buChar char="•"/>
              <a:defRPr sz="2300" kern="1200">
                <a:solidFill>
                  <a:schemeClr val="tx1"/>
                </a:solidFill>
                <a:latin typeface="+mn-lt"/>
                <a:ea typeface="+mn-ea"/>
                <a:cs typeface="+mn-cs"/>
              </a:defRPr>
            </a:lvl9pPr>
          </a:lstStyle>
          <a:p>
            <a:pPr indent="0">
              <a:lnSpc>
                <a:spcPct val="100000"/>
              </a:lnSpc>
              <a:buClr>
                <a:srgbClr val="0460B4"/>
              </a:buClr>
            </a:pPr>
            <a:r>
              <a:rPr lang="de-DE" sz="2400" b="1" dirty="0">
                <a:solidFill>
                  <a:srgbClr val="0460B4"/>
                </a:solidFill>
              </a:rPr>
              <a:t>Die Papierbögen</a:t>
            </a:r>
            <a:endParaRPr lang="de-DE" sz="2000" i="1" dirty="0"/>
          </a:p>
          <a:p>
            <a:pPr marL="342900" indent="-342900">
              <a:buClr>
                <a:srgbClr val="0460B4"/>
              </a:buClr>
              <a:buFont typeface="Wingdings" panose="05000000000000000000" pitchFamily="2" charset="2"/>
              <a:buChar char="§"/>
            </a:pPr>
            <a:r>
              <a:rPr lang="de-DE" sz="2000" b="1" dirty="0"/>
              <a:t>Zweck der Dokumente:</a:t>
            </a:r>
          </a:p>
          <a:p>
            <a:pPr marL="701675" lvl="2" indent="-342900">
              <a:buClr>
                <a:srgbClr val="0460B4"/>
              </a:buClr>
              <a:buFont typeface="Wingdings" panose="05000000000000000000" pitchFamily="2" charset="2"/>
              <a:buChar char="§"/>
            </a:pPr>
            <a:r>
              <a:rPr lang="de-DE" sz="1800" dirty="0"/>
              <a:t>Ermöglichen einen schnellen Überblick über alle Fragen der AmBADO (ohne Ausfüll- und Programmierhinweise).</a:t>
            </a:r>
          </a:p>
          <a:p>
            <a:pPr marL="701675" lvl="2" indent="-342900">
              <a:buClr>
                <a:srgbClr val="0460B4"/>
              </a:buClr>
              <a:buFont typeface="Wingdings" panose="05000000000000000000" pitchFamily="2" charset="2"/>
              <a:buChar char="§"/>
            </a:pPr>
            <a:r>
              <a:rPr lang="de-DE" sz="1800" dirty="0"/>
              <a:t>Stehen in zwei Versionen zur Verfügung: Voll- und Kurzversion</a:t>
            </a:r>
          </a:p>
          <a:p>
            <a:pPr marL="701675" lvl="2" indent="-342900">
              <a:spcAft>
                <a:spcPts val="0"/>
              </a:spcAft>
              <a:buClr>
                <a:srgbClr val="0460B4"/>
              </a:buClr>
              <a:buFont typeface="Wingdings" panose="05000000000000000000" pitchFamily="2" charset="2"/>
              <a:buChar char="§"/>
            </a:pPr>
            <a:r>
              <a:rPr lang="de-DE" sz="1800" dirty="0"/>
              <a:t>Bieten die Möglichkeit die AmBADO bei Bedarf zunächst auf Papier auszufüllen und später ins elektronische System zu übertragen.</a:t>
            </a:r>
          </a:p>
          <a:p>
            <a:pPr lvl="2" indent="0">
              <a:lnSpc>
                <a:spcPct val="100000"/>
              </a:lnSpc>
              <a:buClr>
                <a:srgbClr val="0460B4"/>
              </a:buClr>
              <a:buNone/>
            </a:pPr>
            <a:endParaRPr lang="de-DE" sz="500" b="1" dirty="0"/>
          </a:p>
          <a:p>
            <a:pPr marL="342900" marR="0" lvl="0" indent="-342900" algn="l" defTabSz="520700" rtl="0" eaLnBrk="1" fontAlgn="base" latinLnBrk="0" hangingPunct="1">
              <a:lnSpc>
                <a:spcPct val="100000"/>
              </a:lnSpc>
              <a:spcBef>
                <a:spcPct val="0"/>
              </a:spcBef>
              <a:spcAft>
                <a:spcPts val="1200"/>
              </a:spcAft>
              <a:buClr>
                <a:srgbClr val="0460B4"/>
              </a:buClr>
              <a:buSzTx/>
              <a:buFont typeface="Wingdings" panose="05000000000000000000" pitchFamily="2" charset="2"/>
              <a:buChar char="à"/>
              <a:tabLst/>
              <a:defRPr/>
            </a:pPr>
            <a:r>
              <a:rPr kumimoji="0" lang="de-DE" sz="2000" b="1" i="0" u="none" strike="noStrike" kern="1200" cap="none" spc="0" normalizeH="0" baseline="0" noProof="0" dirty="0">
                <a:ln>
                  <a:noFill/>
                </a:ln>
                <a:solidFill>
                  <a:srgbClr val="000000"/>
                </a:solidFill>
                <a:effectLst/>
                <a:uLnTx/>
                <a:uFillTx/>
                <a:latin typeface="Arial"/>
                <a:ea typeface="+mn-ea"/>
                <a:cs typeface="Arial"/>
              </a:rPr>
              <a:t>Zielgruppe: </a:t>
            </a:r>
            <a:br>
              <a:rPr kumimoji="0" lang="de-DE" sz="2000" b="1" i="0" u="none" strike="noStrike" kern="1200" cap="none" spc="0" normalizeH="0" baseline="0" noProof="0" dirty="0">
                <a:ln>
                  <a:noFill/>
                </a:ln>
                <a:solidFill>
                  <a:srgbClr val="000000"/>
                </a:solidFill>
                <a:effectLst/>
                <a:uLnTx/>
                <a:uFillTx/>
                <a:latin typeface="Arial"/>
                <a:ea typeface="+mn-ea"/>
                <a:cs typeface="Arial"/>
              </a:rPr>
            </a:br>
            <a:r>
              <a:rPr kumimoji="0" lang="de-DE" sz="2000" b="1" i="0" u="none" strike="noStrike" kern="1200" cap="none" spc="0" normalizeH="0" baseline="0" noProof="0" dirty="0">
                <a:ln>
                  <a:noFill/>
                </a:ln>
                <a:solidFill>
                  <a:srgbClr val="000000"/>
                </a:solidFill>
                <a:effectLst/>
                <a:uLnTx/>
                <a:uFillTx/>
                <a:latin typeface="Arial"/>
                <a:ea typeface="+mn-ea"/>
                <a:cs typeface="Arial"/>
              </a:rPr>
              <a:t>Behandler/in bzw. Ausfüllende/r</a:t>
            </a:r>
          </a:p>
          <a:p>
            <a:endParaRPr lang="de-DE" sz="1800" b="1" dirty="0"/>
          </a:p>
          <a:p>
            <a:endParaRPr lang="de-DE" dirty="0"/>
          </a:p>
        </p:txBody>
      </p:sp>
      <p:pic>
        <p:nvPicPr>
          <p:cNvPr id="12" name="Grafik 11">
            <a:extLst>
              <a:ext uri="{FF2B5EF4-FFF2-40B4-BE49-F238E27FC236}">
                <a16:creationId xmlns:a16="http://schemas.microsoft.com/office/drawing/2014/main" id="{5AB6B8B5-68EA-4BF0-A9AB-CC687A22591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b="652"/>
          <a:stretch/>
        </p:blipFill>
        <p:spPr>
          <a:xfrm>
            <a:off x="6514977" y="884227"/>
            <a:ext cx="4173661" cy="6120000"/>
          </a:xfrm>
          <a:prstGeom prst="rect">
            <a:avLst/>
          </a:prstGeom>
          <a:ln>
            <a:solidFill>
              <a:schemeClr val="tx1"/>
            </a:solidFill>
          </a:ln>
        </p:spPr>
      </p:pic>
    </p:spTree>
    <p:extLst>
      <p:ext uri="{BB962C8B-B14F-4D97-AF65-F5344CB8AC3E}">
        <p14:creationId xmlns:p14="http://schemas.microsoft.com/office/powerpoint/2010/main" val="29949153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lipse 6">
            <a:extLst>
              <a:ext uri="{FF2B5EF4-FFF2-40B4-BE49-F238E27FC236}">
                <a16:creationId xmlns:a16="http://schemas.microsoft.com/office/drawing/2014/main" id="{53208D9A-A06C-47D1-9A69-86215A4322D4}"/>
              </a:ext>
            </a:extLst>
          </p:cNvPr>
          <p:cNvSpPr/>
          <p:nvPr/>
        </p:nvSpPr>
        <p:spPr>
          <a:xfrm>
            <a:off x="2298453" y="2396281"/>
            <a:ext cx="6104736" cy="3532477"/>
          </a:xfrm>
          <a:prstGeom prst="ellipse">
            <a:avLst/>
          </a:prstGeom>
          <a:no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304F49F4-A939-4C2F-AB79-69CE67F23D09}"/>
              </a:ext>
            </a:extLst>
          </p:cNvPr>
          <p:cNvSpPr>
            <a:spLocks noGrp="1"/>
          </p:cNvSpPr>
          <p:nvPr>
            <p:ph type="title"/>
          </p:nvPr>
        </p:nvSpPr>
        <p:spPr/>
        <p:txBody>
          <a:bodyPr/>
          <a:lstStyle/>
          <a:p>
            <a:r>
              <a:rPr lang="de-DE" dirty="0"/>
              <a:t>Wichtige Dokumente zur AmBADO</a:t>
            </a:r>
          </a:p>
        </p:txBody>
      </p:sp>
      <p:sp>
        <p:nvSpPr>
          <p:cNvPr id="4" name="Datumsplatzhalter 3">
            <a:extLst>
              <a:ext uri="{FF2B5EF4-FFF2-40B4-BE49-F238E27FC236}">
                <a16:creationId xmlns:a16="http://schemas.microsoft.com/office/drawing/2014/main" id="{548C6FCC-503E-40D6-8FBE-120F4A6D4ED0}"/>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6EEEF63E-B6F2-482C-83F9-1B79F2C2AC52}"/>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48095340-87CF-4D3B-8B71-7536B1A17913}"/>
              </a:ext>
            </a:extLst>
          </p:cNvPr>
          <p:cNvSpPr>
            <a:spLocks noGrp="1"/>
          </p:cNvSpPr>
          <p:nvPr>
            <p:ph type="sldNum" sz="quarter" idx="12"/>
          </p:nvPr>
        </p:nvSpPr>
        <p:spPr/>
        <p:txBody>
          <a:bodyPr/>
          <a:lstStyle/>
          <a:p>
            <a:pPr>
              <a:defRPr/>
            </a:pPr>
            <a:fld id="{F9D6104D-E8AE-4D46-824F-6769818204BD}" type="slidenum">
              <a:rPr lang="de-DE" smtClean="0"/>
              <a:pPr>
                <a:defRPr/>
              </a:pPr>
              <a:t>25</a:t>
            </a:fld>
            <a:endParaRPr lang="de-DE" dirty="0"/>
          </a:p>
        </p:txBody>
      </p:sp>
      <p:pic>
        <p:nvPicPr>
          <p:cNvPr id="8" name="Picture 3">
            <a:extLst>
              <a:ext uri="{FF2B5EF4-FFF2-40B4-BE49-F238E27FC236}">
                <a16:creationId xmlns:a16="http://schemas.microsoft.com/office/drawing/2014/main" id="{94F5E52A-DA98-4B82-9546-6F5A1C48075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5060" y="2203449"/>
            <a:ext cx="711521" cy="711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8">
            <a:extLst>
              <a:ext uri="{FF2B5EF4-FFF2-40B4-BE49-F238E27FC236}">
                <a16:creationId xmlns:a16="http://schemas.microsoft.com/office/drawing/2014/main" id="{2F01D9F1-3562-42F3-9DDC-2D53F74EBA8B}"/>
              </a:ext>
            </a:extLst>
          </p:cNvPr>
          <p:cNvSpPr txBox="1"/>
          <p:nvPr/>
        </p:nvSpPr>
        <p:spPr>
          <a:xfrm>
            <a:off x="4411502" y="1834117"/>
            <a:ext cx="1878635" cy="369332"/>
          </a:xfrm>
          <a:prstGeom prst="rect">
            <a:avLst/>
          </a:prstGeom>
          <a:solidFill>
            <a:schemeClr val="bg1"/>
          </a:solidFill>
        </p:spPr>
        <p:txBody>
          <a:bodyPr wrap="square" rtlCol="0">
            <a:spAutoFit/>
          </a:bodyPr>
          <a:lstStyle/>
          <a:p>
            <a:r>
              <a:rPr lang="de-DE" sz="1800" dirty="0"/>
              <a:t>Datenausleitung</a:t>
            </a:r>
            <a:endParaRPr lang="de-DE" dirty="0"/>
          </a:p>
        </p:txBody>
      </p:sp>
      <p:sp>
        <p:nvSpPr>
          <p:cNvPr id="10" name="laptop">
            <a:extLst>
              <a:ext uri="{FF2B5EF4-FFF2-40B4-BE49-F238E27FC236}">
                <a16:creationId xmlns:a16="http://schemas.microsoft.com/office/drawing/2014/main" id="{6FF47B5D-D6CF-4594-A82A-856E2CF29CA6}"/>
              </a:ext>
            </a:extLst>
          </p:cNvPr>
          <p:cNvSpPr>
            <a:spLocks noEditPoints="1" noChangeArrowheads="1"/>
          </p:cNvSpPr>
          <p:nvPr/>
        </p:nvSpPr>
        <p:spPr bwMode="auto">
          <a:xfrm>
            <a:off x="7700739" y="3587413"/>
            <a:ext cx="1177959" cy="759517"/>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e-DE" dirty="0"/>
          </a:p>
        </p:txBody>
      </p:sp>
      <p:sp>
        <p:nvSpPr>
          <p:cNvPr id="11" name="Textfeld 10">
            <a:extLst>
              <a:ext uri="{FF2B5EF4-FFF2-40B4-BE49-F238E27FC236}">
                <a16:creationId xmlns:a16="http://schemas.microsoft.com/office/drawing/2014/main" id="{B373E6C0-BAAD-4B42-87D4-39F450B1F5B5}"/>
              </a:ext>
            </a:extLst>
          </p:cNvPr>
          <p:cNvSpPr txBox="1"/>
          <p:nvPr/>
        </p:nvSpPr>
        <p:spPr>
          <a:xfrm>
            <a:off x="7686719" y="4329959"/>
            <a:ext cx="1981156" cy="830997"/>
          </a:xfrm>
          <a:prstGeom prst="rect">
            <a:avLst/>
          </a:prstGeom>
          <a:solidFill>
            <a:schemeClr val="bg1"/>
          </a:solidFill>
        </p:spPr>
        <p:txBody>
          <a:bodyPr wrap="square" rtlCol="0">
            <a:spAutoFit/>
          </a:bodyPr>
          <a:lstStyle/>
          <a:p>
            <a:r>
              <a:rPr lang="de-DE" sz="1600" dirty="0"/>
              <a:t>Datenprüfung, </a:t>
            </a:r>
          </a:p>
          <a:p>
            <a:r>
              <a:rPr lang="de-DE" sz="1600" dirty="0"/>
              <a:t>Datenaufbereitung, Berichtserstellung</a:t>
            </a:r>
          </a:p>
        </p:txBody>
      </p:sp>
      <p:grpSp>
        <p:nvGrpSpPr>
          <p:cNvPr id="12" name="Gruppieren 11">
            <a:extLst>
              <a:ext uri="{FF2B5EF4-FFF2-40B4-BE49-F238E27FC236}">
                <a16:creationId xmlns:a16="http://schemas.microsoft.com/office/drawing/2014/main" id="{826F3061-3EAB-4BFE-BF32-3E244AFD882C}"/>
              </a:ext>
            </a:extLst>
          </p:cNvPr>
          <p:cNvGrpSpPr/>
          <p:nvPr/>
        </p:nvGrpSpPr>
        <p:grpSpPr>
          <a:xfrm>
            <a:off x="3891611" y="3371002"/>
            <a:ext cx="2989431" cy="1615116"/>
            <a:chOff x="3139136" y="2884213"/>
            <a:chExt cx="2989431" cy="1615116"/>
          </a:xfrm>
        </p:grpSpPr>
        <p:sp>
          <p:nvSpPr>
            <p:cNvPr id="13" name="Nach oben gekrümmter Pfeil 21">
              <a:extLst>
                <a:ext uri="{FF2B5EF4-FFF2-40B4-BE49-F238E27FC236}">
                  <a16:creationId xmlns:a16="http://schemas.microsoft.com/office/drawing/2014/main" id="{629D62FC-F17B-45A5-8D61-7C800A16A568}"/>
                </a:ext>
              </a:extLst>
            </p:cNvPr>
            <p:cNvSpPr/>
            <p:nvPr/>
          </p:nvSpPr>
          <p:spPr>
            <a:xfrm>
              <a:off x="3248247" y="3788369"/>
              <a:ext cx="2880320" cy="57606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14" name="Nach oben gekrümmter Pfeil 24">
              <a:extLst>
                <a:ext uri="{FF2B5EF4-FFF2-40B4-BE49-F238E27FC236}">
                  <a16:creationId xmlns:a16="http://schemas.microsoft.com/office/drawing/2014/main" id="{A0587B31-2040-4BA0-ACE1-8165B76CF8C6}"/>
                </a:ext>
              </a:extLst>
            </p:cNvPr>
            <p:cNvSpPr/>
            <p:nvPr/>
          </p:nvSpPr>
          <p:spPr>
            <a:xfrm rot="10800000">
              <a:off x="3139136" y="3054924"/>
              <a:ext cx="2880320" cy="57606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15" name="Textfeld 14">
              <a:extLst>
                <a:ext uri="{FF2B5EF4-FFF2-40B4-BE49-F238E27FC236}">
                  <a16:creationId xmlns:a16="http://schemas.microsoft.com/office/drawing/2014/main" id="{A379A0EB-285B-4719-8210-731BE4F30982}"/>
                </a:ext>
              </a:extLst>
            </p:cNvPr>
            <p:cNvSpPr txBox="1"/>
            <p:nvPr/>
          </p:nvSpPr>
          <p:spPr>
            <a:xfrm>
              <a:off x="4035137" y="3491716"/>
              <a:ext cx="1129987" cy="400110"/>
            </a:xfrm>
            <a:prstGeom prst="rect">
              <a:avLst/>
            </a:prstGeom>
            <a:noFill/>
          </p:spPr>
          <p:txBody>
            <a:bodyPr wrap="square" rtlCol="0">
              <a:spAutoFit/>
            </a:bodyPr>
            <a:lstStyle/>
            <a:p>
              <a:r>
                <a:rPr lang="de-DE" sz="1800" dirty="0"/>
                <a:t>Korrektur</a:t>
              </a:r>
              <a:r>
                <a:rPr lang="de-DE" dirty="0"/>
                <a:t> </a:t>
              </a:r>
            </a:p>
          </p:txBody>
        </p:sp>
        <p:pic>
          <p:nvPicPr>
            <p:cNvPr id="16" name="Picture 7">
              <a:extLst>
                <a:ext uri="{FF2B5EF4-FFF2-40B4-BE49-F238E27FC236}">
                  <a16:creationId xmlns:a16="http://schemas.microsoft.com/office/drawing/2014/main" id="{5A6637BB-A990-416B-B1FB-C1B3EBAECF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7714" y="2884213"/>
              <a:ext cx="607503" cy="607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7">
              <a:extLst>
                <a:ext uri="{FF2B5EF4-FFF2-40B4-BE49-F238E27FC236}">
                  <a16:creationId xmlns:a16="http://schemas.microsoft.com/office/drawing/2014/main" id="{CA2F46B2-0D47-415F-BF57-695B55FFBD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2608" y="3891826"/>
              <a:ext cx="607503" cy="607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8" name="Textfeld 17">
            <a:extLst>
              <a:ext uri="{FF2B5EF4-FFF2-40B4-BE49-F238E27FC236}">
                <a16:creationId xmlns:a16="http://schemas.microsoft.com/office/drawing/2014/main" id="{82F1AFA3-7F31-4EF0-B3E7-2C38336074C7}"/>
              </a:ext>
            </a:extLst>
          </p:cNvPr>
          <p:cNvSpPr txBox="1"/>
          <p:nvPr/>
        </p:nvSpPr>
        <p:spPr>
          <a:xfrm>
            <a:off x="7945130" y="3695541"/>
            <a:ext cx="689175" cy="276999"/>
          </a:xfrm>
          <a:prstGeom prst="rect">
            <a:avLst/>
          </a:prstGeom>
          <a:noFill/>
        </p:spPr>
        <p:txBody>
          <a:bodyPr wrap="square" rtlCol="0">
            <a:spAutoFit/>
          </a:bodyPr>
          <a:lstStyle/>
          <a:p>
            <a:pPr algn="ctr"/>
            <a:r>
              <a:rPr lang="de-DE" sz="1200" b="1" dirty="0"/>
              <a:t>BIDAQ</a:t>
            </a:r>
          </a:p>
        </p:txBody>
      </p:sp>
      <p:grpSp>
        <p:nvGrpSpPr>
          <p:cNvPr id="19" name="Gruppieren 18">
            <a:extLst>
              <a:ext uri="{FF2B5EF4-FFF2-40B4-BE49-F238E27FC236}">
                <a16:creationId xmlns:a16="http://schemas.microsoft.com/office/drawing/2014/main" id="{6C309721-347F-4095-A066-C1278594C4D8}"/>
              </a:ext>
            </a:extLst>
          </p:cNvPr>
          <p:cNvGrpSpPr/>
          <p:nvPr/>
        </p:nvGrpSpPr>
        <p:grpSpPr>
          <a:xfrm>
            <a:off x="1571343" y="3592523"/>
            <a:ext cx="1584176" cy="1344292"/>
            <a:chOff x="883469" y="3167476"/>
            <a:chExt cx="1584176" cy="1344292"/>
          </a:xfrm>
        </p:grpSpPr>
        <p:grpSp>
          <p:nvGrpSpPr>
            <p:cNvPr id="20" name="Gruppieren 19">
              <a:extLst>
                <a:ext uri="{FF2B5EF4-FFF2-40B4-BE49-F238E27FC236}">
                  <a16:creationId xmlns:a16="http://schemas.microsoft.com/office/drawing/2014/main" id="{A35BE8F9-AB41-4951-8FD2-C8395C9751E0}"/>
                </a:ext>
              </a:extLst>
            </p:cNvPr>
            <p:cNvGrpSpPr/>
            <p:nvPr/>
          </p:nvGrpSpPr>
          <p:grpSpPr>
            <a:xfrm>
              <a:off x="883469" y="3167476"/>
              <a:ext cx="1584176" cy="1344292"/>
              <a:chOff x="771520" y="3044488"/>
              <a:chExt cx="1584176" cy="1344292"/>
            </a:xfrm>
          </p:grpSpPr>
          <p:sp>
            <p:nvSpPr>
              <p:cNvPr id="22" name="Textfeld 21">
                <a:extLst>
                  <a:ext uri="{FF2B5EF4-FFF2-40B4-BE49-F238E27FC236}">
                    <a16:creationId xmlns:a16="http://schemas.microsoft.com/office/drawing/2014/main" id="{9D45DD47-F6E1-441F-B2D7-C4896123EC36}"/>
                  </a:ext>
                </a:extLst>
              </p:cNvPr>
              <p:cNvSpPr txBox="1"/>
              <p:nvPr/>
            </p:nvSpPr>
            <p:spPr>
              <a:xfrm>
                <a:off x="771520" y="3804005"/>
                <a:ext cx="1584176" cy="584775"/>
              </a:xfrm>
              <a:prstGeom prst="rect">
                <a:avLst/>
              </a:prstGeom>
              <a:solidFill>
                <a:schemeClr val="bg1"/>
              </a:solidFill>
            </p:spPr>
            <p:txBody>
              <a:bodyPr wrap="square" rtlCol="0">
                <a:spAutoFit/>
              </a:bodyPr>
              <a:lstStyle/>
              <a:p>
                <a:r>
                  <a:rPr lang="de-DE" sz="1600" dirty="0"/>
                  <a:t>Dateneingabe/ Erfassung</a:t>
                </a:r>
              </a:p>
            </p:txBody>
          </p:sp>
          <p:sp>
            <p:nvSpPr>
              <p:cNvPr id="23" name="laptop">
                <a:extLst>
                  <a:ext uri="{FF2B5EF4-FFF2-40B4-BE49-F238E27FC236}">
                    <a16:creationId xmlns:a16="http://schemas.microsoft.com/office/drawing/2014/main" id="{DCB6B850-92F7-4512-BD54-16D609CD28D5}"/>
                  </a:ext>
                </a:extLst>
              </p:cNvPr>
              <p:cNvSpPr>
                <a:spLocks noEditPoints="1" noChangeArrowheads="1"/>
              </p:cNvSpPr>
              <p:nvPr/>
            </p:nvSpPr>
            <p:spPr bwMode="auto">
              <a:xfrm>
                <a:off x="862422" y="3044488"/>
                <a:ext cx="1177959" cy="759517"/>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e-DE" dirty="0"/>
              </a:p>
            </p:txBody>
          </p:sp>
        </p:grpSp>
        <p:sp>
          <p:nvSpPr>
            <p:cNvPr id="21" name="Textfeld 20">
              <a:extLst>
                <a:ext uri="{FF2B5EF4-FFF2-40B4-BE49-F238E27FC236}">
                  <a16:creationId xmlns:a16="http://schemas.microsoft.com/office/drawing/2014/main" id="{F5E2D7A9-CD77-4884-A8F3-CC78B6564CBA}"/>
                </a:ext>
              </a:extLst>
            </p:cNvPr>
            <p:cNvSpPr txBox="1"/>
            <p:nvPr/>
          </p:nvSpPr>
          <p:spPr>
            <a:xfrm>
              <a:off x="1275318" y="3264513"/>
              <a:ext cx="576064" cy="276999"/>
            </a:xfrm>
            <a:prstGeom prst="rect">
              <a:avLst/>
            </a:prstGeom>
            <a:noFill/>
          </p:spPr>
          <p:txBody>
            <a:bodyPr wrap="square" rtlCol="0">
              <a:spAutoFit/>
            </a:bodyPr>
            <a:lstStyle/>
            <a:p>
              <a:pPr algn="ctr"/>
              <a:r>
                <a:rPr lang="de-DE" sz="1200" b="1" dirty="0"/>
                <a:t>PIA</a:t>
              </a:r>
              <a:endParaRPr lang="de-DE" sz="1400" b="1" dirty="0"/>
            </a:p>
          </p:txBody>
        </p:sp>
      </p:grpSp>
      <p:sp>
        <p:nvSpPr>
          <p:cNvPr id="24" name="Textfeld 23">
            <a:extLst>
              <a:ext uri="{FF2B5EF4-FFF2-40B4-BE49-F238E27FC236}">
                <a16:creationId xmlns:a16="http://schemas.microsoft.com/office/drawing/2014/main" id="{1EF74FD5-1E15-4E26-BB51-1C885949C0D4}"/>
              </a:ext>
            </a:extLst>
          </p:cNvPr>
          <p:cNvSpPr txBox="1"/>
          <p:nvPr/>
        </p:nvSpPr>
        <p:spPr>
          <a:xfrm>
            <a:off x="4162662" y="6294641"/>
            <a:ext cx="2381014" cy="369332"/>
          </a:xfrm>
          <a:prstGeom prst="rect">
            <a:avLst/>
          </a:prstGeom>
          <a:solidFill>
            <a:schemeClr val="bg1"/>
          </a:solidFill>
        </p:spPr>
        <p:txBody>
          <a:bodyPr wrap="square" rtlCol="0">
            <a:spAutoFit/>
          </a:bodyPr>
          <a:lstStyle/>
          <a:p>
            <a:r>
              <a:rPr lang="de-DE" sz="1800" dirty="0"/>
              <a:t>Versand der Berichte</a:t>
            </a:r>
            <a:endParaRPr lang="de-DE" dirty="0"/>
          </a:p>
        </p:txBody>
      </p:sp>
      <p:cxnSp>
        <p:nvCxnSpPr>
          <p:cNvPr id="25" name="Gerade Verbindung mit Pfeil 24">
            <a:extLst>
              <a:ext uri="{FF2B5EF4-FFF2-40B4-BE49-F238E27FC236}">
                <a16:creationId xmlns:a16="http://schemas.microsoft.com/office/drawing/2014/main" id="{C2815D89-FB4C-4595-872A-0E9E9539E3E3}"/>
              </a:ext>
            </a:extLst>
          </p:cNvPr>
          <p:cNvCxnSpPr>
            <a:cxnSpLocks/>
          </p:cNvCxnSpPr>
          <p:nvPr/>
        </p:nvCxnSpPr>
        <p:spPr>
          <a:xfrm>
            <a:off x="5086919" y="1738867"/>
            <a:ext cx="561439"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26" name="Gerade Verbindung mit Pfeil 25">
            <a:extLst>
              <a:ext uri="{FF2B5EF4-FFF2-40B4-BE49-F238E27FC236}">
                <a16:creationId xmlns:a16="http://schemas.microsoft.com/office/drawing/2014/main" id="{F1CE4368-9DDE-4925-AAF7-2C1CB32565F0}"/>
              </a:ext>
            </a:extLst>
          </p:cNvPr>
          <p:cNvCxnSpPr>
            <a:cxnSpLocks/>
          </p:cNvCxnSpPr>
          <p:nvPr/>
        </p:nvCxnSpPr>
        <p:spPr>
          <a:xfrm flipH="1">
            <a:off x="5063599" y="6821690"/>
            <a:ext cx="561439"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pic>
        <p:nvPicPr>
          <p:cNvPr id="27" name="Grafik 26">
            <a:extLst>
              <a:ext uri="{FF2B5EF4-FFF2-40B4-BE49-F238E27FC236}">
                <a16:creationId xmlns:a16="http://schemas.microsoft.com/office/drawing/2014/main" id="{4F2EE075-9AD1-4907-8AA3-81D477BA54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94284" y="5649098"/>
            <a:ext cx="527658" cy="648000"/>
          </a:xfrm>
          <a:prstGeom prst="rect">
            <a:avLst/>
          </a:prstGeom>
        </p:spPr>
      </p:pic>
      <p:grpSp>
        <p:nvGrpSpPr>
          <p:cNvPr id="36" name="Gruppieren 35">
            <a:extLst>
              <a:ext uri="{FF2B5EF4-FFF2-40B4-BE49-F238E27FC236}">
                <a16:creationId xmlns:a16="http://schemas.microsoft.com/office/drawing/2014/main" id="{EEA348EE-D41B-4D9E-93D0-3380BA252F67}"/>
              </a:ext>
            </a:extLst>
          </p:cNvPr>
          <p:cNvGrpSpPr/>
          <p:nvPr/>
        </p:nvGrpSpPr>
        <p:grpSpPr>
          <a:xfrm>
            <a:off x="2857813" y="2079791"/>
            <a:ext cx="1218872" cy="792088"/>
            <a:chOff x="1889437" y="1576379"/>
            <a:chExt cx="1218872" cy="792088"/>
          </a:xfrm>
          <a:solidFill>
            <a:schemeClr val="accent3">
              <a:lumMod val="60000"/>
              <a:lumOff val="40000"/>
            </a:schemeClr>
          </a:solidFill>
        </p:grpSpPr>
        <p:sp>
          <p:nvSpPr>
            <p:cNvPr id="37" name="Gefaltete Ecke 5">
              <a:extLst>
                <a:ext uri="{FF2B5EF4-FFF2-40B4-BE49-F238E27FC236}">
                  <a16:creationId xmlns:a16="http://schemas.microsoft.com/office/drawing/2014/main" id="{5830C218-D0C4-4A57-B02D-8659497D3040}"/>
                </a:ext>
              </a:extLst>
            </p:cNvPr>
            <p:cNvSpPr/>
            <p:nvPr/>
          </p:nvSpPr>
          <p:spPr>
            <a:xfrm>
              <a:off x="1889437" y="1576379"/>
              <a:ext cx="1218872" cy="792088"/>
            </a:xfrm>
            <a:prstGeom prst="foldedCorner">
              <a:avLst/>
            </a:prstGeom>
            <a:grp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8" name="Textfeld 37">
              <a:extLst>
                <a:ext uri="{FF2B5EF4-FFF2-40B4-BE49-F238E27FC236}">
                  <a16:creationId xmlns:a16="http://schemas.microsoft.com/office/drawing/2014/main" id="{9AA0B91A-F38F-4968-963D-C2D858BF0F7E}"/>
                </a:ext>
              </a:extLst>
            </p:cNvPr>
            <p:cNvSpPr txBox="1"/>
            <p:nvPr/>
          </p:nvSpPr>
          <p:spPr>
            <a:xfrm>
              <a:off x="2018228" y="1733715"/>
              <a:ext cx="970737" cy="338554"/>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Glossar</a:t>
              </a:r>
            </a:p>
          </p:txBody>
        </p:sp>
      </p:grpSp>
      <p:grpSp>
        <p:nvGrpSpPr>
          <p:cNvPr id="39" name="Gruppieren 38">
            <a:extLst>
              <a:ext uri="{FF2B5EF4-FFF2-40B4-BE49-F238E27FC236}">
                <a16:creationId xmlns:a16="http://schemas.microsoft.com/office/drawing/2014/main" id="{9BEF8302-184D-43EA-9223-B4FCC3751E7F}"/>
              </a:ext>
            </a:extLst>
          </p:cNvPr>
          <p:cNvGrpSpPr/>
          <p:nvPr/>
        </p:nvGrpSpPr>
        <p:grpSpPr>
          <a:xfrm>
            <a:off x="2130802" y="2593798"/>
            <a:ext cx="1194621" cy="792088"/>
            <a:chOff x="175192" y="2629954"/>
            <a:chExt cx="1194621" cy="792088"/>
          </a:xfrm>
        </p:grpSpPr>
        <p:sp>
          <p:nvSpPr>
            <p:cNvPr id="40" name="Gefaltete Ecke 40">
              <a:extLst>
                <a:ext uri="{FF2B5EF4-FFF2-40B4-BE49-F238E27FC236}">
                  <a16:creationId xmlns:a16="http://schemas.microsoft.com/office/drawing/2014/main" id="{6EFB4D10-9D5B-4652-9DE3-5F7183383639}"/>
                </a:ext>
              </a:extLst>
            </p:cNvPr>
            <p:cNvSpPr/>
            <p:nvPr/>
          </p:nvSpPr>
          <p:spPr>
            <a:xfrm>
              <a:off x="175192" y="2629954"/>
              <a:ext cx="1194621" cy="792088"/>
            </a:xfrm>
            <a:prstGeom prst="foldedCorner">
              <a:avLst/>
            </a:prstGeom>
            <a:solidFill>
              <a:srgbClr val="4F81BD">
                <a:lumMod val="40000"/>
                <a:lumOff val="6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1" name="Textfeld 40">
              <a:extLst>
                <a:ext uri="{FF2B5EF4-FFF2-40B4-BE49-F238E27FC236}">
                  <a16:creationId xmlns:a16="http://schemas.microsoft.com/office/drawing/2014/main" id="{F426202B-4639-48D3-A1B1-CB5C5DD53BB8}"/>
                </a:ext>
              </a:extLst>
            </p:cNvPr>
            <p:cNvSpPr txBox="1"/>
            <p:nvPr/>
          </p:nvSpPr>
          <p:spPr>
            <a:xfrm>
              <a:off x="218749" y="2696858"/>
              <a:ext cx="1110872" cy="523220"/>
            </a:xfrm>
            <a:prstGeom prst="rect">
              <a:avLst/>
            </a:prstGeom>
            <a:solidFill>
              <a:srgbClr val="4F81BD">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Erhebungs-bogen</a:t>
              </a:r>
            </a:p>
          </p:txBody>
        </p:sp>
      </p:grpSp>
    </p:spTree>
    <p:extLst>
      <p:ext uri="{BB962C8B-B14F-4D97-AF65-F5344CB8AC3E}">
        <p14:creationId xmlns:p14="http://schemas.microsoft.com/office/powerpoint/2010/main" val="14224639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4C09D-6785-44CF-A0B7-84EBC3CF52C1}"/>
              </a:ext>
            </a:extLst>
          </p:cNvPr>
          <p:cNvSpPr>
            <a:spLocks noGrp="1"/>
          </p:cNvSpPr>
          <p:nvPr>
            <p:ph type="title"/>
          </p:nvPr>
        </p:nvSpPr>
        <p:spPr/>
        <p:txBody>
          <a:bodyPr/>
          <a:lstStyle/>
          <a:p>
            <a:r>
              <a:rPr lang="de-DE" dirty="0"/>
              <a:t>Wichtige Dokumente zur AmBADO</a:t>
            </a:r>
          </a:p>
        </p:txBody>
      </p:sp>
      <p:sp>
        <p:nvSpPr>
          <p:cNvPr id="3" name="Inhaltsplatzhalter 2">
            <a:extLst>
              <a:ext uri="{FF2B5EF4-FFF2-40B4-BE49-F238E27FC236}">
                <a16:creationId xmlns:a16="http://schemas.microsoft.com/office/drawing/2014/main" id="{96D68A50-3E92-4805-BE21-5574F781ADBE}"/>
              </a:ext>
            </a:extLst>
          </p:cNvPr>
          <p:cNvSpPr>
            <a:spLocks noGrp="1"/>
          </p:cNvSpPr>
          <p:nvPr>
            <p:ph idx="1"/>
          </p:nvPr>
        </p:nvSpPr>
        <p:spPr>
          <a:xfrm>
            <a:off x="534988" y="1765300"/>
            <a:ext cx="5580000" cy="4991100"/>
          </a:xfrm>
        </p:spPr>
        <p:txBody>
          <a:bodyPr/>
          <a:lstStyle/>
          <a:p>
            <a:pPr indent="0">
              <a:lnSpc>
                <a:spcPct val="100000"/>
              </a:lnSpc>
              <a:buClr>
                <a:srgbClr val="0460B4"/>
              </a:buClr>
            </a:pPr>
            <a:r>
              <a:rPr lang="de-DE" sz="2400" b="1" dirty="0">
                <a:solidFill>
                  <a:srgbClr val="0460B4"/>
                </a:solidFill>
              </a:rPr>
              <a:t>Das Glossar</a:t>
            </a:r>
            <a:endParaRPr lang="de-DE" sz="2400" b="1" dirty="0">
              <a:solidFill>
                <a:srgbClr val="FF0000"/>
              </a:solidFill>
            </a:endParaRPr>
          </a:p>
          <a:p>
            <a:pPr marL="342900" indent="-342900">
              <a:buClr>
                <a:srgbClr val="0460B4"/>
              </a:buClr>
              <a:buFont typeface="Wingdings" panose="05000000000000000000" pitchFamily="2" charset="2"/>
              <a:buChar char="§"/>
            </a:pPr>
            <a:r>
              <a:rPr lang="de-DE" sz="2000" b="1" dirty="0"/>
              <a:t>Zweck des Dokuments:</a:t>
            </a:r>
            <a:endParaRPr lang="de-DE" sz="2000" i="1" dirty="0"/>
          </a:p>
          <a:p>
            <a:pPr marL="644525" lvl="2" indent="-285750">
              <a:buClr>
                <a:srgbClr val="0460B4"/>
              </a:buClr>
              <a:buFont typeface="Wingdings" panose="05000000000000000000" pitchFamily="2" charset="2"/>
              <a:buChar char="§"/>
            </a:pPr>
            <a:r>
              <a:rPr lang="de-DE" sz="1800" dirty="0"/>
              <a:t>Erläuterung der Grundregeln zur AmBADO</a:t>
            </a:r>
          </a:p>
          <a:p>
            <a:pPr marL="644525" lvl="2" indent="-285750">
              <a:buClr>
                <a:srgbClr val="0460B4"/>
              </a:buClr>
              <a:buFont typeface="Wingdings" panose="05000000000000000000" pitchFamily="2" charset="2"/>
              <a:buChar char="§"/>
            </a:pPr>
            <a:r>
              <a:rPr lang="de-DE" sz="1800" dirty="0"/>
              <a:t>Hilfestellung beim Ausfüllen der AmBADO</a:t>
            </a:r>
            <a:endParaRPr lang="de-DE" sz="1800" dirty="0">
              <a:sym typeface="Wingdings" panose="05000000000000000000" pitchFamily="2" charset="2"/>
            </a:endParaRPr>
          </a:p>
          <a:p>
            <a:pPr marL="644525" lvl="2" indent="-285750">
              <a:buClr>
                <a:srgbClr val="0460B4"/>
              </a:buClr>
              <a:buFont typeface="Wingdings" panose="05000000000000000000" pitchFamily="2" charset="2"/>
              <a:buChar char="§"/>
            </a:pPr>
            <a:r>
              <a:rPr lang="de-DE" sz="1800" dirty="0"/>
              <a:t>Einheitliche Kodierung der einzelnen Fragen über alle PIA hinweg</a:t>
            </a:r>
          </a:p>
          <a:p>
            <a:pPr indent="0">
              <a:lnSpc>
                <a:spcPct val="100000"/>
              </a:lnSpc>
              <a:spcAft>
                <a:spcPts val="0"/>
              </a:spcAft>
              <a:buClr>
                <a:srgbClr val="0460B4"/>
              </a:buClr>
            </a:pPr>
            <a:endParaRPr lang="de-DE" sz="2000" dirty="0"/>
          </a:p>
          <a:p>
            <a:pPr marL="342900" indent="-342900">
              <a:lnSpc>
                <a:spcPct val="100000"/>
              </a:lnSpc>
              <a:buClr>
                <a:srgbClr val="0460B4"/>
              </a:buClr>
              <a:buFont typeface="Wingdings" panose="05000000000000000000" pitchFamily="2" charset="2"/>
              <a:buChar char="à"/>
            </a:pPr>
            <a:r>
              <a:rPr lang="de-DE" sz="2000" b="1" dirty="0"/>
              <a:t>Zielgruppe: </a:t>
            </a:r>
            <a:br>
              <a:rPr lang="de-DE" sz="2000" b="1" dirty="0"/>
            </a:br>
            <a:r>
              <a:rPr lang="de-DE" sz="2000" b="1" dirty="0"/>
              <a:t>Behandler/in bzw. Ausfüllende/r</a:t>
            </a:r>
          </a:p>
          <a:p>
            <a:pPr marL="342900" indent="-342900">
              <a:lnSpc>
                <a:spcPct val="100000"/>
              </a:lnSpc>
              <a:buClr>
                <a:srgbClr val="0460B4"/>
              </a:buClr>
              <a:buFont typeface="Wingdings" panose="05000000000000000000" pitchFamily="2" charset="2"/>
              <a:buChar char="à"/>
            </a:pPr>
            <a:r>
              <a:rPr lang="de-DE" sz="1800" dirty="0"/>
              <a:t>In Bezug auf die Umsetzung inhaltlicher Regelungen ist das Glossar auch für die IT/ Software-Anbieter relevant.</a:t>
            </a:r>
          </a:p>
          <a:p>
            <a:pPr indent="0">
              <a:buClr>
                <a:srgbClr val="0460B4"/>
              </a:buClr>
            </a:pPr>
            <a:endParaRPr lang="de-DE" sz="2000" dirty="0"/>
          </a:p>
          <a:p>
            <a:endParaRPr lang="de-DE" dirty="0"/>
          </a:p>
        </p:txBody>
      </p:sp>
      <p:sp>
        <p:nvSpPr>
          <p:cNvPr id="4" name="Datumsplatzhalter 3">
            <a:extLst>
              <a:ext uri="{FF2B5EF4-FFF2-40B4-BE49-F238E27FC236}">
                <a16:creationId xmlns:a16="http://schemas.microsoft.com/office/drawing/2014/main" id="{44965B7B-17A8-49C3-9966-3F6FD6A1D65A}"/>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5FB26B0A-3FEA-4424-A3D1-85F1873498DD}"/>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D0D30085-4A04-4613-A22E-325283001C13}"/>
              </a:ext>
            </a:extLst>
          </p:cNvPr>
          <p:cNvSpPr>
            <a:spLocks noGrp="1"/>
          </p:cNvSpPr>
          <p:nvPr>
            <p:ph type="sldNum" sz="quarter" idx="12"/>
          </p:nvPr>
        </p:nvSpPr>
        <p:spPr/>
        <p:txBody>
          <a:bodyPr/>
          <a:lstStyle/>
          <a:p>
            <a:pPr>
              <a:defRPr/>
            </a:pPr>
            <a:fld id="{F9D6104D-E8AE-4D46-824F-6769818204BD}" type="slidenum">
              <a:rPr lang="de-DE" smtClean="0"/>
              <a:pPr>
                <a:defRPr/>
              </a:pPr>
              <a:t>26</a:t>
            </a:fld>
            <a:endParaRPr lang="de-DE" dirty="0"/>
          </a:p>
        </p:txBody>
      </p:sp>
      <p:pic>
        <p:nvPicPr>
          <p:cNvPr id="9" name="Grafik 8">
            <a:extLst>
              <a:ext uri="{FF2B5EF4-FFF2-40B4-BE49-F238E27FC236}">
                <a16:creationId xmlns:a16="http://schemas.microsoft.com/office/drawing/2014/main" id="{C886848A-4E67-4518-BFED-E4B74B7FC84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983" t="866" r="1234" b="1113"/>
          <a:stretch/>
        </p:blipFill>
        <p:spPr>
          <a:xfrm>
            <a:off x="6188022" y="592853"/>
            <a:ext cx="4481566" cy="6408000"/>
          </a:xfrm>
          <a:prstGeom prst="rect">
            <a:avLst/>
          </a:prstGeom>
        </p:spPr>
      </p:pic>
    </p:spTree>
    <p:extLst>
      <p:ext uri="{BB962C8B-B14F-4D97-AF65-F5344CB8AC3E}">
        <p14:creationId xmlns:p14="http://schemas.microsoft.com/office/powerpoint/2010/main" val="21297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4C09D-6785-44CF-A0B7-84EBC3CF52C1}"/>
              </a:ext>
            </a:extLst>
          </p:cNvPr>
          <p:cNvSpPr>
            <a:spLocks noGrp="1"/>
          </p:cNvSpPr>
          <p:nvPr>
            <p:ph type="title"/>
          </p:nvPr>
        </p:nvSpPr>
        <p:spPr/>
        <p:txBody>
          <a:bodyPr/>
          <a:lstStyle/>
          <a:p>
            <a:r>
              <a:rPr lang="de-DE" dirty="0"/>
              <a:t>Wichtige Dokumente zur AmBADO</a:t>
            </a:r>
          </a:p>
        </p:txBody>
      </p:sp>
      <p:sp>
        <p:nvSpPr>
          <p:cNvPr id="3" name="Inhaltsplatzhalter 2">
            <a:extLst>
              <a:ext uri="{FF2B5EF4-FFF2-40B4-BE49-F238E27FC236}">
                <a16:creationId xmlns:a16="http://schemas.microsoft.com/office/drawing/2014/main" id="{96D68A50-3E92-4805-BE21-5574F781ADBE}"/>
              </a:ext>
            </a:extLst>
          </p:cNvPr>
          <p:cNvSpPr>
            <a:spLocks noGrp="1"/>
          </p:cNvSpPr>
          <p:nvPr>
            <p:ph idx="1"/>
          </p:nvPr>
        </p:nvSpPr>
        <p:spPr>
          <a:xfrm>
            <a:off x="534988" y="1765300"/>
            <a:ext cx="5580000" cy="4991100"/>
          </a:xfrm>
        </p:spPr>
        <p:txBody>
          <a:bodyPr/>
          <a:lstStyle/>
          <a:p>
            <a:pPr indent="0">
              <a:lnSpc>
                <a:spcPct val="100000"/>
              </a:lnSpc>
              <a:buClr>
                <a:srgbClr val="0460B4"/>
              </a:buClr>
            </a:pPr>
            <a:r>
              <a:rPr lang="de-DE" sz="2400" b="1" dirty="0">
                <a:solidFill>
                  <a:srgbClr val="0460B4"/>
                </a:solidFill>
              </a:rPr>
              <a:t>Das Glossar - Kapitelübersicht</a:t>
            </a:r>
            <a:endParaRPr lang="de-DE" sz="2400" b="1" dirty="0">
              <a:solidFill>
                <a:srgbClr val="FF0000"/>
              </a:solidFill>
            </a:endParaRPr>
          </a:p>
          <a:p>
            <a:pPr marL="342900" indent="-342900">
              <a:spcAft>
                <a:spcPts val="600"/>
              </a:spcAft>
              <a:buClr>
                <a:srgbClr val="0460B4"/>
              </a:buClr>
              <a:buFont typeface="Wingdings" panose="05000000000000000000" pitchFamily="2" charset="2"/>
              <a:buChar char="§"/>
            </a:pPr>
            <a:r>
              <a:rPr lang="de-DE" sz="2000" b="1" dirty="0"/>
              <a:t>A. Einführung:</a:t>
            </a:r>
          </a:p>
          <a:p>
            <a:pPr marL="701675" lvl="2" indent="-342900">
              <a:lnSpc>
                <a:spcPct val="100000"/>
              </a:lnSpc>
              <a:spcAft>
                <a:spcPts val="600"/>
              </a:spcAft>
              <a:buClr>
                <a:srgbClr val="0460B4"/>
              </a:buClr>
              <a:buFont typeface="Wingdings" panose="05000000000000000000" pitchFamily="2" charset="2"/>
              <a:buChar char="§"/>
            </a:pPr>
            <a:r>
              <a:rPr lang="de-DE" sz="1800" dirty="0"/>
              <a:t>Entwicklung und Ursprung der AmBADO</a:t>
            </a:r>
          </a:p>
          <a:p>
            <a:pPr marL="701675" lvl="2" indent="-342900">
              <a:lnSpc>
                <a:spcPct val="100000"/>
              </a:lnSpc>
              <a:spcAft>
                <a:spcPts val="600"/>
              </a:spcAft>
              <a:buClr>
                <a:srgbClr val="0460B4"/>
              </a:buClr>
              <a:buFont typeface="Wingdings" panose="05000000000000000000" pitchFamily="2" charset="2"/>
              <a:buChar char="§"/>
            </a:pPr>
            <a:r>
              <a:rPr lang="de-DE" sz="1800" dirty="0"/>
              <a:t>Zweck der AmBADO</a:t>
            </a:r>
          </a:p>
          <a:p>
            <a:pPr marL="701675" lvl="2" indent="-342900">
              <a:lnSpc>
                <a:spcPct val="100000"/>
              </a:lnSpc>
              <a:spcAft>
                <a:spcPts val="600"/>
              </a:spcAft>
              <a:buClr>
                <a:srgbClr val="0460B4"/>
              </a:buClr>
              <a:buFont typeface="Wingdings" panose="05000000000000000000" pitchFamily="2" charset="2"/>
              <a:buChar char="§"/>
            </a:pPr>
            <a:r>
              <a:rPr lang="de-DE" sz="1800" dirty="0"/>
              <a:t>Hinweise zum Datenschutz</a:t>
            </a:r>
          </a:p>
          <a:p>
            <a:pPr marL="701675" lvl="2" indent="-342900">
              <a:lnSpc>
                <a:spcPct val="100000"/>
              </a:lnSpc>
              <a:spcAft>
                <a:spcPts val="600"/>
              </a:spcAft>
              <a:buClr>
                <a:srgbClr val="0460B4"/>
              </a:buClr>
              <a:buFont typeface="Wingdings" panose="05000000000000000000" pitchFamily="2" charset="2"/>
              <a:buChar char="§"/>
            </a:pPr>
            <a:r>
              <a:rPr lang="de-DE" sz="1800" dirty="0"/>
              <a:t>Aufbau der AmBADO</a:t>
            </a:r>
          </a:p>
          <a:p>
            <a:pPr marL="342900" lvl="1" indent="-342900">
              <a:spcBef>
                <a:spcPts val="600"/>
              </a:spcBef>
              <a:spcAft>
                <a:spcPts val="600"/>
              </a:spcAft>
              <a:buClr>
                <a:srgbClr val="0460B4"/>
              </a:buClr>
              <a:buFont typeface="Wingdings" panose="05000000000000000000" pitchFamily="2" charset="2"/>
              <a:buChar char="§"/>
            </a:pPr>
            <a:r>
              <a:rPr lang="de-DE" sz="2000" b="1" dirty="0"/>
              <a:t>B. Wann wird dokumentiert?</a:t>
            </a:r>
          </a:p>
          <a:p>
            <a:pPr marL="701675" lvl="2" indent="-342900">
              <a:spcAft>
                <a:spcPts val="600"/>
              </a:spcAft>
              <a:buClr>
                <a:srgbClr val="0460B4"/>
              </a:buClr>
              <a:buFont typeface="Wingdings" panose="05000000000000000000" pitchFamily="2" charset="2"/>
              <a:buChar char="§"/>
            </a:pPr>
            <a:r>
              <a:rPr lang="de-DE" sz="1800" dirty="0"/>
              <a:t>Erläuterung „AmBADO-Fall“ &amp; Grundregeln</a:t>
            </a:r>
          </a:p>
          <a:p>
            <a:pPr marL="342900" lvl="1" indent="-342900">
              <a:spcBef>
                <a:spcPts val="600"/>
              </a:spcBef>
              <a:spcAft>
                <a:spcPts val="600"/>
              </a:spcAft>
              <a:buClr>
                <a:srgbClr val="0460B4"/>
              </a:buClr>
              <a:buFont typeface="Wingdings" panose="05000000000000000000" pitchFamily="2" charset="2"/>
              <a:buChar char="§"/>
            </a:pPr>
            <a:r>
              <a:rPr lang="de-DE" sz="2000" b="1" dirty="0"/>
              <a:t>C. Was wird i. d. </a:t>
            </a:r>
            <a:r>
              <a:rPr lang="de-DE" sz="2000" b="1" dirty="0" err="1"/>
              <a:t>einz</a:t>
            </a:r>
            <a:r>
              <a:rPr lang="de-DE" sz="2000" b="1" dirty="0"/>
              <a:t>. Teilen dokumentiert?</a:t>
            </a:r>
          </a:p>
          <a:p>
            <a:pPr marL="701675" lvl="2" indent="-342900">
              <a:spcAft>
                <a:spcPts val="600"/>
              </a:spcAft>
              <a:buClr>
                <a:srgbClr val="0460B4"/>
              </a:buClr>
              <a:buFont typeface="Wingdings" panose="05000000000000000000" pitchFamily="2" charset="2"/>
              <a:buChar char="§"/>
            </a:pPr>
            <a:r>
              <a:rPr lang="de-DE" sz="1800" dirty="0"/>
              <a:t>Ausführungsbestimmungen zu allen Fragen</a:t>
            </a:r>
          </a:p>
          <a:p>
            <a:pPr marL="342900" lvl="1" indent="-342900">
              <a:spcBef>
                <a:spcPts val="600"/>
              </a:spcBef>
              <a:spcAft>
                <a:spcPts val="600"/>
              </a:spcAft>
              <a:buClr>
                <a:srgbClr val="0460B4"/>
              </a:buClr>
              <a:buFont typeface="Wingdings" panose="05000000000000000000" pitchFamily="2" charset="2"/>
              <a:buChar char="§"/>
            </a:pPr>
            <a:r>
              <a:rPr lang="de-DE" sz="2000" b="1" dirty="0"/>
              <a:t>D. Datenübermittlung</a:t>
            </a:r>
          </a:p>
          <a:p>
            <a:pPr marL="701675" lvl="2" indent="-342900">
              <a:spcAft>
                <a:spcPts val="600"/>
              </a:spcAft>
              <a:buClr>
                <a:srgbClr val="0460B4"/>
              </a:buClr>
              <a:buFont typeface="Wingdings" panose="05000000000000000000" pitchFamily="2" charset="2"/>
              <a:buChar char="§"/>
            </a:pPr>
            <a:r>
              <a:rPr lang="de-DE" sz="1800" dirty="0"/>
              <a:t>Hinweise zur Übermittlung der Daten</a:t>
            </a:r>
          </a:p>
          <a:p>
            <a:pPr indent="0">
              <a:buClr>
                <a:srgbClr val="0460B4"/>
              </a:buClr>
            </a:pPr>
            <a:endParaRPr lang="de-DE" sz="2000" dirty="0"/>
          </a:p>
          <a:p>
            <a:endParaRPr lang="de-DE" dirty="0"/>
          </a:p>
        </p:txBody>
      </p:sp>
      <p:sp>
        <p:nvSpPr>
          <p:cNvPr id="4" name="Datumsplatzhalter 3">
            <a:extLst>
              <a:ext uri="{FF2B5EF4-FFF2-40B4-BE49-F238E27FC236}">
                <a16:creationId xmlns:a16="http://schemas.microsoft.com/office/drawing/2014/main" id="{44965B7B-17A8-49C3-9966-3F6FD6A1D65A}"/>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5FB26B0A-3FEA-4424-A3D1-85F1873498DD}"/>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D0D30085-4A04-4613-A22E-325283001C13}"/>
              </a:ext>
            </a:extLst>
          </p:cNvPr>
          <p:cNvSpPr>
            <a:spLocks noGrp="1"/>
          </p:cNvSpPr>
          <p:nvPr>
            <p:ph type="sldNum" sz="quarter" idx="12"/>
          </p:nvPr>
        </p:nvSpPr>
        <p:spPr/>
        <p:txBody>
          <a:bodyPr/>
          <a:lstStyle/>
          <a:p>
            <a:pPr>
              <a:defRPr/>
            </a:pPr>
            <a:fld id="{F9D6104D-E8AE-4D46-824F-6769818204BD}" type="slidenum">
              <a:rPr lang="de-DE" smtClean="0"/>
              <a:pPr>
                <a:defRPr/>
              </a:pPr>
              <a:t>27</a:t>
            </a:fld>
            <a:endParaRPr lang="de-DE" dirty="0"/>
          </a:p>
        </p:txBody>
      </p:sp>
      <p:pic>
        <p:nvPicPr>
          <p:cNvPr id="11" name="Grafik 10">
            <a:extLst>
              <a:ext uri="{FF2B5EF4-FFF2-40B4-BE49-F238E27FC236}">
                <a16:creationId xmlns:a16="http://schemas.microsoft.com/office/drawing/2014/main" id="{2415AA44-E650-47C5-8DA2-833B1804FC6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983" t="866" r="1234" b="1113"/>
          <a:stretch/>
        </p:blipFill>
        <p:spPr>
          <a:xfrm>
            <a:off x="6188022" y="592853"/>
            <a:ext cx="4481566" cy="6408000"/>
          </a:xfrm>
          <a:prstGeom prst="rect">
            <a:avLst/>
          </a:prstGeom>
        </p:spPr>
      </p:pic>
    </p:spTree>
    <p:extLst>
      <p:ext uri="{BB962C8B-B14F-4D97-AF65-F5344CB8AC3E}">
        <p14:creationId xmlns:p14="http://schemas.microsoft.com/office/powerpoint/2010/main" val="37891277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4C09D-6785-44CF-A0B7-84EBC3CF52C1}"/>
              </a:ext>
            </a:extLst>
          </p:cNvPr>
          <p:cNvSpPr>
            <a:spLocks noGrp="1"/>
          </p:cNvSpPr>
          <p:nvPr>
            <p:ph type="title"/>
          </p:nvPr>
        </p:nvSpPr>
        <p:spPr/>
        <p:txBody>
          <a:bodyPr/>
          <a:lstStyle/>
          <a:p>
            <a:r>
              <a:rPr lang="de-DE" dirty="0"/>
              <a:t>Wichtige Dokumente zur AmBADO</a:t>
            </a:r>
          </a:p>
        </p:txBody>
      </p:sp>
      <p:sp>
        <p:nvSpPr>
          <p:cNvPr id="3" name="Inhaltsplatzhalter 2">
            <a:extLst>
              <a:ext uri="{FF2B5EF4-FFF2-40B4-BE49-F238E27FC236}">
                <a16:creationId xmlns:a16="http://schemas.microsoft.com/office/drawing/2014/main" id="{96D68A50-3E92-4805-BE21-5574F781ADBE}"/>
              </a:ext>
            </a:extLst>
          </p:cNvPr>
          <p:cNvSpPr>
            <a:spLocks noGrp="1"/>
          </p:cNvSpPr>
          <p:nvPr>
            <p:ph idx="1"/>
          </p:nvPr>
        </p:nvSpPr>
        <p:spPr>
          <a:xfrm>
            <a:off x="534988" y="1765300"/>
            <a:ext cx="5580000" cy="4991100"/>
          </a:xfrm>
        </p:spPr>
        <p:txBody>
          <a:bodyPr/>
          <a:lstStyle/>
          <a:p>
            <a:pPr indent="0">
              <a:lnSpc>
                <a:spcPct val="100000"/>
              </a:lnSpc>
              <a:buClr>
                <a:srgbClr val="0460B4"/>
              </a:buClr>
            </a:pPr>
            <a:r>
              <a:rPr lang="de-DE" sz="2400" b="1" dirty="0">
                <a:solidFill>
                  <a:srgbClr val="0460B4"/>
                </a:solidFill>
              </a:rPr>
              <a:t>Das Glossar - Inhalte</a:t>
            </a:r>
            <a:endParaRPr lang="de-DE" sz="2400" b="1" dirty="0">
              <a:solidFill>
                <a:srgbClr val="FF0000"/>
              </a:solidFill>
            </a:endParaRPr>
          </a:p>
          <a:p>
            <a:pPr marL="342900" indent="-342900">
              <a:buClr>
                <a:srgbClr val="0460B4"/>
              </a:buClr>
              <a:buFont typeface="Wingdings" panose="05000000000000000000" pitchFamily="2" charset="2"/>
              <a:buChar char="§"/>
            </a:pPr>
            <a:r>
              <a:rPr lang="de-DE" sz="2000" b="1" dirty="0"/>
              <a:t>Kapitel C - Enthaltene Informationen zu den Fragen:</a:t>
            </a:r>
          </a:p>
          <a:p>
            <a:pPr marL="701675" lvl="2" indent="-342900">
              <a:spcAft>
                <a:spcPts val="600"/>
              </a:spcAft>
              <a:buClr>
                <a:srgbClr val="0460B4"/>
              </a:buClr>
              <a:buFont typeface="Wingdings" panose="05000000000000000000" pitchFamily="2" charset="2"/>
              <a:buChar char="§"/>
            </a:pPr>
            <a:r>
              <a:rPr lang="de-DE" sz="1800" i="1" dirty="0"/>
              <a:t>Name der Variable zur jeweiligen Frage</a:t>
            </a:r>
          </a:p>
          <a:p>
            <a:pPr marL="701675" lvl="2" indent="-342900">
              <a:spcAft>
                <a:spcPts val="600"/>
              </a:spcAft>
              <a:buClr>
                <a:srgbClr val="0460B4"/>
              </a:buClr>
              <a:buFont typeface="Wingdings" panose="05000000000000000000" pitchFamily="2" charset="2"/>
              <a:buChar char="§"/>
            </a:pPr>
            <a:r>
              <a:rPr lang="de-DE" sz="1800" i="1" dirty="0"/>
              <a:t>Fragetext und Antwortoptionen</a:t>
            </a:r>
          </a:p>
          <a:p>
            <a:pPr marL="701675" lvl="2" indent="-342900">
              <a:spcAft>
                <a:spcPts val="600"/>
              </a:spcAft>
              <a:buClr>
                <a:srgbClr val="0460B4"/>
              </a:buClr>
              <a:buFont typeface="Wingdings" panose="05000000000000000000" pitchFamily="2" charset="2"/>
              <a:buChar char="§"/>
            </a:pPr>
            <a:r>
              <a:rPr lang="de-DE" sz="1800" i="1" dirty="0"/>
              <a:t>Ausführliche Ausfüllhinweise</a:t>
            </a:r>
          </a:p>
          <a:p>
            <a:pPr marL="701675" lvl="2" indent="-342900">
              <a:spcAft>
                <a:spcPts val="600"/>
              </a:spcAft>
              <a:buClr>
                <a:srgbClr val="0460B4"/>
              </a:buClr>
              <a:buFont typeface="Wingdings" panose="05000000000000000000" pitchFamily="2" charset="2"/>
              <a:buChar char="§"/>
            </a:pPr>
            <a:r>
              <a:rPr lang="de-DE" sz="1800" i="1" dirty="0"/>
              <a:t>Kennzeichnung der für die Kurzversion relevanten Fragen </a:t>
            </a:r>
          </a:p>
          <a:p>
            <a:pPr marL="701675" lvl="2" indent="-342900">
              <a:spcAft>
                <a:spcPts val="600"/>
              </a:spcAft>
              <a:buClr>
                <a:srgbClr val="0460B4"/>
              </a:buClr>
              <a:buFont typeface="Wingdings" panose="05000000000000000000" pitchFamily="2" charset="2"/>
              <a:buChar char="§"/>
            </a:pPr>
            <a:r>
              <a:rPr lang="de-DE" sz="1800" i="1" dirty="0"/>
              <a:t>Hinweise, ob sich die Kodierung der Frage auf den Behandlungsbeginn oder das Behand-lungsende bezieht</a:t>
            </a:r>
          </a:p>
          <a:p>
            <a:pPr marL="701675" lvl="2" indent="-342900">
              <a:spcAft>
                <a:spcPts val="600"/>
              </a:spcAft>
              <a:buClr>
                <a:srgbClr val="0460B4"/>
              </a:buClr>
              <a:buFont typeface="Wingdings" panose="05000000000000000000" pitchFamily="2" charset="2"/>
              <a:buChar char="§"/>
            </a:pPr>
            <a:r>
              <a:rPr lang="de-DE" sz="1800" i="1" dirty="0"/>
              <a:t>Hinweise zu Filterfragen (Anweisung, welche nachfolgenden Fragen nicht kodiert werden müssen)</a:t>
            </a:r>
            <a:endParaRPr lang="de-DE" sz="2000" b="1" dirty="0"/>
          </a:p>
          <a:p>
            <a:pPr indent="0">
              <a:buClr>
                <a:srgbClr val="0460B4"/>
              </a:buClr>
            </a:pPr>
            <a:endParaRPr lang="de-DE" sz="2000" dirty="0"/>
          </a:p>
          <a:p>
            <a:endParaRPr lang="de-DE" dirty="0"/>
          </a:p>
        </p:txBody>
      </p:sp>
      <p:sp>
        <p:nvSpPr>
          <p:cNvPr id="4" name="Datumsplatzhalter 3">
            <a:extLst>
              <a:ext uri="{FF2B5EF4-FFF2-40B4-BE49-F238E27FC236}">
                <a16:creationId xmlns:a16="http://schemas.microsoft.com/office/drawing/2014/main" id="{44965B7B-17A8-49C3-9966-3F6FD6A1D65A}"/>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5FB26B0A-3FEA-4424-A3D1-85F1873498DD}"/>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D0D30085-4A04-4613-A22E-325283001C13}"/>
              </a:ext>
            </a:extLst>
          </p:cNvPr>
          <p:cNvSpPr>
            <a:spLocks noGrp="1"/>
          </p:cNvSpPr>
          <p:nvPr>
            <p:ph type="sldNum" sz="quarter" idx="12"/>
          </p:nvPr>
        </p:nvSpPr>
        <p:spPr/>
        <p:txBody>
          <a:bodyPr/>
          <a:lstStyle/>
          <a:p>
            <a:pPr>
              <a:defRPr/>
            </a:pPr>
            <a:fld id="{F9D6104D-E8AE-4D46-824F-6769818204BD}" type="slidenum">
              <a:rPr lang="de-DE" smtClean="0"/>
              <a:pPr>
                <a:defRPr/>
              </a:pPr>
              <a:t>28</a:t>
            </a:fld>
            <a:endParaRPr lang="de-DE" dirty="0"/>
          </a:p>
        </p:txBody>
      </p:sp>
      <p:pic>
        <p:nvPicPr>
          <p:cNvPr id="9" name="Grafik 8">
            <a:extLst>
              <a:ext uri="{FF2B5EF4-FFF2-40B4-BE49-F238E27FC236}">
                <a16:creationId xmlns:a16="http://schemas.microsoft.com/office/drawing/2014/main" id="{A0603999-AE02-4E6E-98F2-952F938A449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983" t="866" r="1234" b="1113"/>
          <a:stretch/>
        </p:blipFill>
        <p:spPr>
          <a:xfrm>
            <a:off x="6188022" y="592853"/>
            <a:ext cx="4481566" cy="6408000"/>
          </a:xfrm>
          <a:prstGeom prst="rect">
            <a:avLst/>
          </a:prstGeom>
        </p:spPr>
      </p:pic>
    </p:spTree>
    <p:extLst>
      <p:ext uri="{BB962C8B-B14F-4D97-AF65-F5344CB8AC3E}">
        <p14:creationId xmlns:p14="http://schemas.microsoft.com/office/powerpoint/2010/main" val="3080133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4C09D-6785-44CF-A0B7-84EBC3CF52C1}"/>
              </a:ext>
            </a:extLst>
          </p:cNvPr>
          <p:cNvSpPr>
            <a:spLocks noGrp="1"/>
          </p:cNvSpPr>
          <p:nvPr>
            <p:ph type="title"/>
          </p:nvPr>
        </p:nvSpPr>
        <p:spPr/>
        <p:txBody>
          <a:bodyPr/>
          <a:lstStyle/>
          <a:p>
            <a:r>
              <a:rPr lang="de-DE" dirty="0"/>
              <a:t>Wichtige Dokumente zur AmBADO</a:t>
            </a:r>
          </a:p>
        </p:txBody>
      </p:sp>
      <p:sp>
        <p:nvSpPr>
          <p:cNvPr id="3" name="Inhaltsplatzhalter 2">
            <a:extLst>
              <a:ext uri="{FF2B5EF4-FFF2-40B4-BE49-F238E27FC236}">
                <a16:creationId xmlns:a16="http://schemas.microsoft.com/office/drawing/2014/main" id="{96D68A50-3E92-4805-BE21-5574F781ADBE}"/>
              </a:ext>
            </a:extLst>
          </p:cNvPr>
          <p:cNvSpPr>
            <a:spLocks noGrp="1"/>
          </p:cNvSpPr>
          <p:nvPr>
            <p:ph idx="1"/>
          </p:nvPr>
        </p:nvSpPr>
        <p:spPr>
          <a:xfrm>
            <a:off x="534988" y="1765299"/>
            <a:ext cx="5664842" cy="5204697"/>
          </a:xfrm>
        </p:spPr>
        <p:txBody>
          <a:bodyPr/>
          <a:lstStyle/>
          <a:p>
            <a:pPr indent="0">
              <a:lnSpc>
                <a:spcPct val="100000"/>
              </a:lnSpc>
              <a:buClr>
                <a:srgbClr val="0460B4"/>
              </a:buClr>
            </a:pPr>
            <a:r>
              <a:rPr lang="de-DE" sz="2400" b="1" dirty="0">
                <a:solidFill>
                  <a:srgbClr val="0460B4"/>
                </a:solidFill>
              </a:rPr>
              <a:t>Das Glossar - Aufbau</a:t>
            </a:r>
            <a:endParaRPr lang="de-DE" sz="2400" b="1" dirty="0">
              <a:solidFill>
                <a:srgbClr val="FF0000"/>
              </a:solidFill>
            </a:endParaRPr>
          </a:p>
          <a:p>
            <a:pPr marL="285750" indent="-285750">
              <a:lnSpc>
                <a:spcPts val="2000"/>
              </a:lnSpc>
              <a:spcAft>
                <a:spcPts val="600"/>
              </a:spcAft>
              <a:buClr>
                <a:srgbClr val="0460B4"/>
              </a:buClr>
              <a:buFont typeface="Wingdings" panose="05000000000000000000" pitchFamily="2" charset="2"/>
              <a:buChar char="§"/>
            </a:pPr>
            <a:r>
              <a:rPr lang="de-DE" sz="2000" b="1" dirty="0"/>
              <a:t>Zwei-spaltiger Aufbau:</a:t>
            </a:r>
          </a:p>
          <a:p>
            <a:pPr marL="644525" lvl="2" indent="-285750">
              <a:lnSpc>
                <a:spcPct val="100000"/>
              </a:lnSpc>
              <a:spcAft>
                <a:spcPts val="600"/>
              </a:spcAft>
              <a:buClr>
                <a:srgbClr val="0460B4"/>
              </a:buClr>
              <a:buFont typeface="Wingdings" panose="05000000000000000000" pitchFamily="2" charset="2"/>
              <a:buChar char="§"/>
            </a:pPr>
            <a:r>
              <a:rPr lang="de-DE" sz="1800" dirty="0"/>
              <a:t>Rechte Spalte: Ausführungsbestimmungen</a:t>
            </a:r>
          </a:p>
          <a:p>
            <a:pPr marL="644525" lvl="2" indent="-285750">
              <a:lnSpc>
                <a:spcPct val="100000"/>
              </a:lnSpc>
              <a:spcAft>
                <a:spcPts val="600"/>
              </a:spcAft>
              <a:buClr>
                <a:srgbClr val="0460B4"/>
              </a:buClr>
              <a:buFont typeface="Wingdings" panose="05000000000000000000" pitchFamily="2" charset="2"/>
              <a:buChar char="§"/>
            </a:pPr>
            <a:r>
              <a:rPr lang="de-DE" sz="1800" dirty="0"/>
              <a:t>Linke Spalte: Schlagworte zur AmBADO, Namen der Variablen</a:t>
            </a:r>
            <a:endParaRPr lang="de-DE" sz="1600" dirty="0">
              <a:sym typeface="Wingdings" panose="05000000000000000000" pitchFamily="2" charset="2"/>
            </a:endParaRPr>
          </a:p>
          <a:p>
            <a:pPr marL="285750" lvl="1" indent="-285750">
              <a:lnSpc>
                <a:spcPts val="2000"/>
              </a:lnSpc>
              <a:spcBef>
                <a:spcPts val="1200"/>
              </a:spcBef>
              <a:spcAft>
                <a:spcPts val="600"/>
              </a:spcAft>
              <a:buClr>
                <a:srgbClr val="0460B4"/>
              </a:buClr>
              <a:buFont typeface="Wingdings" panose="05000000000000000000" pitchFamily="2" charset="2"/>
              <a:buChar char="§"/>
            </a:pPr>
            <a:r>
              <a:rPr lang="de-DE" sz="1800" b="1" dirty="0">
                <a:sym typeface="Wingdings" panose="05000000000000000000" pitchFamily="2" charset="2"/>
              </a:rPr>
              <a:t> </a:t>
            </a:r>
            <a:r>
              <a:rPr lang="de-DE" sz="2000" b="1" dirty="0">
                <a:sym typeface="Wingdings" panose="05000000000000000000" pitchFamily="2" charset="2"/>
              </a:rPr>
              <a:t>Einfärbung der Item-Namen:</a:t>
            </a:r>
            <a:endParaRPr lang="de-DE" sz="2000" dirty="0">
              <a:sym typeface="Wingdings" panose="05000000000000000000" pitchFamily="2" charset="2"/>
            </a:endParaRPr>
          </a:p>
          <a:p>
            <a:pPr marL="644525" lvl="2" indent="-285750">
              <a:lnSpc>
                <a:spcPct val="100000"/>
              </a:lnSpc>
              <a:spcAft>
                <a:spcPts val="600"/>
              </a:spcAft>
              <a:buClr>
                <a:srgbClr val="0460B4"/>
              </a:buClr>
              <a:buFont typeface="Wingdings" panose="05000000000000000000" pitchFamily="2" charset="2"/>
              <a:buChar char="§"/>
            </a:pPr>
            <a:r>
              <a:rPr lang="de-DE" sz="1800" dirty="0">
                <a:solidFill>
                  <a:schemeClr val="accent3"/>
                </a:solidFill>
                <a:sym typeface="Wingdings" panose="05000000000000000000" pitchFamily="2" charset="2"/>
              </a:rPr>
              <a:t>grün: </a:t>
            </a:r>
            <a:r>
              <a:rPr lang="de-DE" sz="1800" dirty="0">
                <a:sym typeface="Wingdings" panose="05000000000000000000" pitchFamily="2" charset="2"/>
              </a:rPr>
              <a:t>Kodierung der Frage bezieht sich auf den Behandlungsbeginn</a:t>
            </a:r>
          </a:p>
          <a:p>
            <a:pPr marL="644525" lvl="2" indent="-285750">
              <a:lnSpc>
                <a:spcPct val="100000"/>
              </a:lnSpc>
              <a:spcAft>
                <a:spcPts val="600"/>
              </a:spcAft>
              <a:buClr>
                <a:srgbClr val="0460B4"/>
              </a:buClr>
              <a:buFont typeface="Wingdings" panose="05000000000000000000" pitchFamily="2" charset="2"/>
              <a:buChar char="§"/>
            </a:pPr>
            <a:r>
              <a:rPr lang="de-DE" sz="1800" dirty="0">
                <a:solidFill>
                  <a:srgbClr val="FF9900"/>
                </a:solidFill>
                <a:sym typeface="Wingdings" panose="05000000000000000000" pitchFamily="2" charset="2"/>
              </a:rPr>
              <a:t>orange:</a:t>
            </a:r>
            <a:r>
              <a:rPr lang="de-DE" sz="1800" b="1" dirty="0">
                <a:solidFill>
                  <a:srgbClr val="FF9900"/>
                </a:solidFill>
                <a:sym typeface="Wingdings" panose="05000000000000000000" pitchFamily="2" charset="2"/>
              </a:rPr>
              <a:t> </a:t>
            </a:r>
            <a:r>
              <a:rPr lang="de-DE" sz="1800" dirty="0">
                <a:sym typeface="Wingdings" panose="05000000000000000000" pitchFamily="2" charset="2"/>
              </a:rPr>
              <a:t>Kodierung der Frage bezieht sich auf den Verlauf und die Ergebnisse der Behandlung</a:t>
            </a:r>
            <a:endParaRPr lang="de-DE" sz="1800" dirty="0"/>
          </a:p>
          <a:p>
            <a:pPr marL="285750" indent="-285750">
              <a:lnSpc>
                <a:spcPts val="2000"/>
              </a:lnSpc>
              <a:spcBef>
                <a:spcPts val="1200"/>
              </a:spcBef>
              <a:spcAft>
                <a:spcPts val="600"/>
              </a:spcAft>
              <a:buClr>
                <a:srgbClr val="0460B4"/>
              </a:buClr>
              <a:buFont typeface="Wingdings" panose="05000000000000000000" pitchFamily="2" charset="2"/>
              <a:buChar char="§"/>
            </a:pPr>
            <a:r>
              <a:rPr lang="de-DE" sz="2000" b="1" dirty="0"/>
              <a:t>Registerzeile am Ende jeder Seite</a:t>
            </a:r>
          </a:p>
          <a:p>
            <a:pPr marL="644525" lvl="2" indent="-285750">
              <a:lnSpc>
                <a:spcPts val="2000"/>
              </a:lnSpc>
              <a:spcAft>
                <a:spcPts val="1800"/>
              </a:spcAft>
              <a:buClr>
                <a:srgbClr val="0460B4"/>
              </a:buClr>
              <a:buFont typeface="Wingdings" panose="05000000000000000000" pitchFamily="2" charset="2"/>
              <a:buChar char="§"/>
            </a:pPr>
            <a:r>
              <a:rPr lang="de-DE" sz="1800" dirty="0"/>
              <a:t>Inhaltlicher Aufbau des Glossars abgebildet</a:t>
            </a:r>
            <a:endParaRPr lang="de-DE" sz="1600" b="1" dirty="0"/>
          </a:p>
          <a:p>
            <a:pPr marL="342900" lvl="0" indent="-342900">
              <a:lnSpc>
                <a:spcPct val="100000"/>
              </a:lnSpc>
              <a:buClr>
                <a:srgbClr val="0460B4"/>
              </a:buClr>
              <a:buFont typeface="Wingdings" panose="05000000000000000000" pitchFamily="2" charset="2"/>
              <a:buChar char="à"/>
            </a:pPr>
            <a:r>
              <a:rPr lang="de-DE" sz="1800" b="1" dirty="0">
                <a:solidFill>
                  <a:srgbClr val="000000"/>
                </a:solidFill>
              </a:rPr>
              <a:t>Schnellere Orientierung, gezieltes Suchen von  Fragen bzw. Abschnitten!</a:t>
            </a:r>
          </a:p>
          <a:p>
            <a:pPr indent="0">
              <a:buClr>
                <a:srgbClr val="0460B4"/>
              </a:buClr>
            </a:pPr>
            <a:endParaRPr lang="de-DE" sz="2000" dirty="0"/>
          </a:p>
          <a:p>
            <a:endParaRPr lang="de-DE" dirty="0"/>
          </a:p>
        </p:txBody>
      </p:sp>
      <p:sp>
        <p:nvSpPr>
          <p:cNvPr id="4" name="Datumsplatzhalter 3">
            <a:extLst>
              <a:ext uri="{FF2B5EF4-FFF2-40B4-BE49-F238E27FC236}">
                <a16:creationId xmlns:a16="http://schemas.microsoft.com/office/drawing/2014/main" id="{44965B7B-17A8-49C3-9966-3F6FD6A1D65A}"/>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5FB26B0A-3FEA-4424-A3D1-85F1873498DD}"/>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D0D30085-4A04-4613-A22E-325283001C13}"/>
              </a:ext>
            </a:extLst>
          </p:cNvPr>
          <p:cNvSpPr>
            <a:spLocks noGrp="1"/>
          </p:cNvSpPr>
          <p:nvPr>
            <p:ph type="sldNum" sz="quarter" idx="12"/>
          </p:nvPr>
        </p:nvSpPr>
        <p:spPr/>
        <p:txBody>
          <a:bodyPr/>
          <a:lstStyle/>
          <a:p>
            <a:pPr>
              <a:defRPr/>
            </a:pPr>
            <a:fld id="{F9D6104D-E8AE-4D46-824F-6769818204BD}" type="slidenum">
              <a:rPr lang="de-DE" smtClean="0"/>
              <a:pPr>
                <a:defRPr/>
              </a:pPr>
              <a:t>29</a:t>
            </a:fld>
            <a:endParaRPr lang="de-DE" dirty="0"/>
          </a:p>
        </p:txBody>
      </p:sp>
      <p:pic>
        <p:nvPicPr>
          <p:cNvPr id="7" name="Grafik 6">
            <a:extLst>
              <a:ext uri="{FF2B5EF4-FFF2-40B4-BE49-F238E27FC236}">
                <a16:creationId xmlns:a16="http://schemas.microsoft.com/office/drawing/2014/main" id="{F1185BD5-0D87-413D-B2E1-67DC094B5A5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998" t="3456" r="1782" b="1188"/>
          <a:stretch/>
        </p:blipFill>
        <p:spPr>
          <a:xfrm>
            <a:off x="6199830" y="592853"/>
            <a:ext cx="4481566" cy="6408000"/>
          </a:xfrm>
          <a:prstGeom prst="rect">
            <a:avLst/>
          </a:prstGeom>
          <a:ln>
            <a:noFill/>
          </a:ln>
        </p:spPr>
      </p:pic>
    </p:spTree>
    <p:extLst>
      <p:ext uri="{BB962C8B-B14F-4D97-AF65-F5344CB8AC3E}">
        <p14:creationId xmlns:p14="http://schemas.microsoft.com/office/powerpoint/2010/main" val="3012002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134381-3BBB-4AD5-9636-65A7A57E252B}"/>
              </a:ext>
            </a:extLst>
          </p:cNvPr>
          <p:cNvSpPr>
            <a:spLocks noGrp="1"/>
          </p:cNvSpPr>
          <p:nvPr>
            <p:ph type="ctrTitle"/>
          </p:nvPr>
        </p:nvSpPr>
        <p:spPr>
          <a:xfrm>
            <a:off x="801648" y="3010950"/>
            <a:ext cx="9085342" cy="1150463"/>
          </a:xfrm>
        </p:spPr>
        <p:txBody>
          <a:bodyPr/>
          <a:lstStyle/>
          <a:p>
            <a:pPr algn="ctr"/>
            <a:r>
              <a:rPr lang="de-DE" sz="6000" b="1" dirty="0">
                <a:solidFill>
                  <a:srgbClr val="78ABE8"/>
                </a:solidFill>
              </a:rPr>
              <a:t>Was ist die AmBADO?</a:t>
            </a:r>
          </a:p>
        </p:txBody>
      </p:sp>
      <p:pic>
        <p:nvPicPr>
          <p:cNvPr id="5" name="Grafik 4">
            <a:extLst>
              <a:ext uri="{FF2B5EF4-FFF2-40B4-BE49-F238E27FC236}">
                <a16:creationId xmlns:a16="http://schemas.microsoft.com/office/drawing/2014/main" id="{47A69B28-1FFE-4A03-8C24-034599B98BF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375" b="96250" l="4688" r="92969">
                        <a14:foregroundMark x1="8281" y1="65729" x2="8281" y2="65729"/>
                        <a14:foregroundMark x1="6094" y1="64531" x2="6094" y2="64531"/>
                        <a14:foregroundMark x1="4688" y1="64219" x2="4688" y2="64219"/>
                        <a14:foregroundMark x1="62031" y1="9583" x2="62031" y2="9583"/>
                        <a14:foregroundMark x1="60521" y1="9583" x2="60521" y2="9583"/>
                        <a14:foregroundMark x1="60677" y1="27604" x2="60677" y2="27604"/>
                        <a14:foregroundMark x1="69948" y1="22135" x2="69948" y2="22135"/>
                        <a14:foregroundMark x1="65469" y1="33802" x2="65469" y2="33802"/>
                        <a14:foregroundMark x1="52240" y1="33802" x2="52240" y2="33802"/>
                        <a14:foregroundMark x1="48646" y1="34167" x2="48646" y2="34167"/>
                        <a14:foregroundMark x1="68750" y1="34844" x2="68750" y2="34844"/>
                        <a14:foregroundMark x1="71510" y1="27292" x2="71510" y2="27292"/>
                        <a14:foregroundMark x1="72500" y1="23490" x2="72500" y2="23490"/>
                        <a14:foregroundMark x1="56875" y1="19375" x2="56875" y2="19375"/>
                        <a14:foregroundMark x1="56563" y1="17500" x2="56563" y2="17500"/>
                        <a14:foregroundMark x1="57083" y1="19063" x2="57083" y2="19063"/>
                        <a14:foregroundMark x1="49323" y1="33802" x2="49323" y2="33802"/>
                        <a14:foregroundMark x1="48281" y1="36719" x2="48281" y2="36719"/>
                        <a14:foregroundMark x1="82656" y1="80313" x2="82656" y2="80313"/>
                        <a14:foregroundMark x1="87135" y1="77240" x2="87135" y2="77240"/>
                        <a14:foregroundMark x1="76302" y1="76719" x2="76302" y2="76719"/>
                        <a14:foregroundMark x1="69948" y1="77396" x2="69948" y2="77396"/>
                        <a14:foregroundMark x1="77135" y1="85990" x2="77135" y2="85990"/>
                        <a14:foregroundMark x1="85885" y1="87396" x2="85885" y2="87396"/>
                        <a14:foregroundMark x1="90208" y1="90990" x2="90208" y2="90990"/>
                        <a14:foregroundMark x1="81979" y1="94063" x2="81979" y2="94063"/>
                        <a14:foregroundMark x1="79375" y1="96302" x2="79375" y2="96302"/>
                        <a14:foregroundMark x1="92969" y1="94740" x2="92969" y2="94740"/>
                        <a14:foregroundMark x1="92969" y1="71771" x2="92969" y2="71771"/>
                        <a14:foregroundMark x1="78542" y1="87917" x2="78542" y2="87917"/>
                        <a14:foregroundMark x1="75104" y1="88906" x2="75104" y2="88906"/>
                        <a14:foregroundMark x1="70990" y1="88229" x2="70990" y2="88229"/>
                        <a14:foregroundMark x1="78333" y1="90625" x2="78333" y2="90625"/>
                        <a14:foregroundMark x1="68385" y1="87552" x2="68385" y2="87552"/>
                        <a14:foregroundMark x1="68073" y1="84635" x2="68073" y2="84635"/>
                      </a14:backgroundRemoval>
                    </a14:imgEffect>
                  </a14:imgLayer>
                </a14:imgProps>
              </a:ext>
            </a:extLst>
          </a:blip>
          <a:stretch>
            <a:fillRect/>
          </a:stretch>
        </p:blipFill>
        <p:spPr>
          <a:xfrm>
            <a:off x="-3408" y="4411227"/>
            <a:ext cx="2597729" cy="2597729"/>
          </a:xfrm>
          <a:prstGeom prst="rect">
            <a:avLst/>
          </a:prstGeom>
        </p:spPr>
      </p:pic>
    </p:spTree>
    <p:extLst>
      <p:ext uri="{BB962C8B-B14F-4D97-AF65-F5344CB8AC3E}">
        <p14:creationId xmlns:p14="http://schemas.microsoft.com/office/powerpoint/2010/main" val="32838951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lipse 6">
            <a:extLst>
              <a:ext uri="{FF2B5EF4-FFF2-40B4-BE49-F238E27FC236}">
                <a16:creationId xmlns:a16="http://schemas.microsoft.com/office/drawing/2014/main" id="{53208D9A-A06C-47D1-9A69-86215A4322D4}"/>
              </a:ext>
            </a:extLst>
          </p:cNvPr>
          <p:cNvSpPr/>
          <p:nvPr/>
        </p:nvSpPr>
        <p:spPr>
          <a:xfrm>
            <a:off x="2298453" y="2396281"/>
            <a:ext cx="6104736" cy="3532477"/>
          </a:xfrm>
          <a:prstGeom prst="ellipse">
            <a:avLst/>
          </a:prstGeom>
          <a:no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304F49F4-A939-4C2F-AB79-69CE67F23D09}"/>
              </a:ext>
            </a:extLst>
          </p:cNvPr>
          <p:cNvSpPr>
            <a:spLocks noGrp="1"/>
          </p:cNvSpPr>
          <p:nvPr>
            <p:ph type="title"/>
          </p:nvPr>
        </p:nvSpPr>
        <p:spPr/>
        <p:txBody>
          <a:bodyPr/>
          <a:lstStyle/>
          <a:p>
            <a:r>
              <a:rPr lang="de-DE" dirty="0"/>
              <a:t>Wichtige Dokumente zur AmBADO</a:t>
            </a:r>
          </a:p>
        </p:txBody>
      </p:sp>
      <p:sp>
        <p:nvSpPr>
          <p:cNvPr id="4" name="Datumsplatzhalter 3">
            <a:extLst>
              <a:ext uri="{FF2B5EF4-FFF2-40B4-BE49-F238E27FC236}">
                <a16:creationId xmlns:a16="http://schemas.microsoft.com/office/drawing/2014/main" id="{548C6FCC-503E-40D6-8FBE-120F4A6D4ED0}"/>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6EEEF63E-B6F2-482C-83F9-1B79F2C2AC52}"/>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48095340-87CF-4D3B-8B71-7536B1A17913}"/>
              </a:ext>
            </a:extLst>
          </p:cNvPr>
          <p:cNvSpPr>
            <a:spLocks noGrp="1"/>
          </p:cNvSpPr>
          <p:nvPr>
            <p:ph type="sldNum" sz="quarter" idx="12"/>
          </p:nvPr>
        </p:nvSpPr>
        <p:spPr/>
        <p:txBody>
          <a:bodyPr/>
          <a:lstStyle/>
          <a:p>
            <a:pPr>
              <a:defRPr/>
            </a:pPr>
            <a:fld id="{F9D6104D-E8AE-4D46-824F-6769818204BD}" type="slidenum">
              <a:rPr lang="de-DE" smtClean="0"/>
              <a:pPr>
                <a:defRPr/>
              </a:pPr>
              <a:t>30</a:t>
            </a:fld>
            <a:endParaRPr lang="de-DE" dirty="0"/>
          </a:p>
        </p:txBody>
      </p:sp>
      <p:pic>
        <p:nvPicPr>
          <p:cNvPr id="8" name="Picture 3">
            <a:extLst>
              <a:ext uri="{FF2B5EF4-FFF2-40B4-BE49-F238E27FC236}">
                <a16:creationId xmlns:a16="http://schemas.microsoft.com/office/drawing/2014/main" id="{94F5E52A-DA98-4B82-9546-6F5A1C48075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5060" y="2203449"/>
            <a:ext cx="711521" cy="711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8">
            <a:extLst>
              <a:ext uri="{FF2B5EF4-FFF2-40B4-BE49-F238E27FC236}">
                <a16:creationId xmlns:a16="http://schemas.microsoft.com/office/drawing/2014/main" id="{2F01D9F1-3562-42F3-9DDC-2D53F74EBA8B}"/>
              </a:ext>
            </a:extLst>
          </p:cNvPr>
          <p:cNvSpPr txBox="1"/>
          <p:nvPr/>
        </p:nvSpPr>
        <p:spPr>
          <a:xfrm>
            <a:off x="4411502" y="1834117"/>
            <a:ext cx="1878635" cy="369332"/>
          </a:xfrm>
          <a:prstGeom prst="rect">
            <a:avLst/>
          </a:prstGeom>
          <a:solidFill>
            <a:schemeClr val="bg1"/>
          </a:solidFill>
        </p:spPr>
        <p:txBody>
          <a:bodyPr wrap="square" rtlCol="0">
            <a:spAutoFit/>
          </a:bodyPr>
          <a:lstStyle/>
          <a:p>
            <a:r>
              <a:rPr lang="de-DE" sz="1800" dirty="0"/>
              <a:t>Datenausleitung</a:t>
            </a:r>
            <a:endParaRPr lang="de-DE" dirty="0"/>
          </a:p>
        </p:txBody>
      </p:sp>
      <p:sp>
        <p:nvSpPr>
          <p:cNvPr id="10" name="laptop">
            <a:extLst>
              <a:ext uri="{FF2B5EF4-FFF2-40B4-BE49-F238E27FC236}">
                <a16:creationId xmlns:a16="http://schemas.microsoft.com/office/drawing/2014/main" id="{6FF47B5D-D6CF-4594-A82A-856E2CF29CA6}"/>
              </a:ext>
            </a:extLst>
          </p:cNvPr>
          <p:cNvSpPr>
            <a:spLocks noEditPoints="1" noChangeArrowheads="1"/>
          </p:cNvSpPr>
          <p:nvPr/>
        </p:nvSpPr>
        <p:spPr bwMode="auto">
          <a:xfrm>
            <a:off x="7700739" y="3587413"/>
            <a:ext cx="1177959" cy="759517"/>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e-DE" dirty="0"/>
          </a:p>
        </p:txBody>
      </p:sp>
      <p:sp>
        <p:nvSpPr>
          <p:cNvPr id="11" name="Textfeld 10">
            <a:extLst>
              <a:ext uri="{FF2B5EF4-FFF2-40B4-BE49-F238E27FC236}">
                <a16:creationId xmlns:a16="http://schemas.microsoft.com/office/drawing/2014/main" id="{B373E6C0-BAAD-4B42-87D4-39F450B1F5B5}"/>
              </a:ext>
            </a:extLst>
          </p:cNvPr>
          <p:cNvSpPr txBox="1"/>
          <p:nvPr/>
        </p:nvSpPr>
        <p:spPr>
          <a:xfrm>
            <a:off x="7686719" y="4329959"/>
            <a:ext cx="1981156" cy="830997"/>
          </a:xfrm>
          <a:prstGeom prst="rect">
            <a:avLst/>
          </a:prstGeom>
          <a:solidFill>
            <a:schemeClr val="bg1"/>
          </a:solidFill>
        </p:spPr>
        <p:txBody>
          <a:bodyPr wrap="square" rtlCol="0">
            <a:spAutoFit/>
          </a:bodyPr>
          <a:lstStyle/>
          <a:p>
            <a:r>
              <a:rPr lang="de-DE" sz="1600" dirty="0"/>
              <a:t>Datenprüfung, </a:t>
            </a:r>
          </a:p>
          <a:p>
            <a:r>
              <a:rPr lang="de-DE" sz="1600" dirty="0"/>
              <a:t>Datenaufbereitung, Berichtserstellung</a:t>
            </a:r>
          </a:p>
        </p:txBody>
      </p:sp>
      <p:grpSp>
        <p:nvGrpSpPr>
          <p:cNvPr id="12" name="Gruppieren 11">
            <a:extLst>
              <a:ext uri="{FF2B5EF4-FFF2-40B4-BE49-F238E27FC236}">
                <a16:creationId xmlns:a16="http://schemas.microsoft.com/office/drawing/2014/main" id="{826F3061-3EAB-4BFE-BF32-3E244AFD882C}"/>
              </a:ext>
            </a:extLst>
          </p:cNvPr>
          <p:cNvGrpSpPr/>
          <p:nvPr/>
        </p:nvGrpSpPr>
        <p:grpSpPr>
          <a:xfrm>
            <a:off x="3891611" y="3371002"/>
            <a:ext cx="2989431" cy="1615116"/>
            <a:chOff x="3139136" y="2884213"/>
            <a:chExt cx="2989431" cy="1615116"/>
          </a:xfrm>
        </p:grpSpPr>
        <p:sp>
          <p:nvSpPr>
            <p:cNvPr id="13" name="Nach oben gekrümmter Pfeil 21">
              <a:extLst>
                <a:ext uri="{FF2B5EF4-FFF2-40B4-BE49-F238E27FC236}">
                  <a16:creationId xmlns:a16="http://schemas.microsoft.com/office/drawing/2014/main" id="{629D62FC-F17B-45A5-8D61-7C800A16A568}"/>
                </a:ext>
              </a:extLst>
            </p:cNvPr>
            <p:cNvSpPr/>
            <p:nvPr/>
          </p:nvSpPr>
          <p:spPr>
            <a:xfrm>
              <a:off x="3248247" y="3788369"/>
              <a:ext cx="2880320" cy="57606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14" name="Nach oben gekrümmter Pfeil 24">
              <a:extLst>
                <a:ext uri="{FF2B5EF4-FFF2-40B4-BE49-F238E27FC236}">
                  <a16:creationId xmlns:a16="http://schemas.microsoft.com/office/drawing/2014/main" id="{A0587B31-2040-4BA0-ACE1-8165B76CF8C6}"/>
                </a:ext>
              </a:extLst>
            </p:cNvPr>
            <p:cNvSpPr/>
            <p:nvPr/>
          </p:nvSpPr>
          <p:spPr>
            <a:xfrm rot="10800000">
              <a:off x="3139136" y="3054924"/>
              <a:ext cx="2880320" cy="57606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15" name="Textfeld 14">
              <a:extLst>
                <a:ext uri="{FF2B5EF4-FFF2-40B4-BE49-F238E27FC236}">
                  <a16:creationId xmlns:a16="http://schemas.microsoft.com/office/drawing/2014/main" id="{A379A0EB-285B-4719-8210-731BE4F30982}"/>
                </a:ext>
              </a:extLst>
            </p:cNvPr>
            <p:cNvSpPr txBox="1"/>
            <p:nvPr/>
          </p:nvSpPr>
          <p:spPr>
            <a:xfrm>
              <a:off x="4035137" y="3491716"/>
              <a:ext cx="1129987" cy="400110"/>
            </a:xfrm>
            <a:prstGeom prst="rect">
              <a:avLst/>
            </a:prstGeom>
            <a:noFill/>
          </p:spPr>
          <p:txBody>
            <a:bodyPr wrap="square" rtlCol="0">
              <a:spAutoFit/>
            </a:bodyPr>
            <a:lstStyle/>
            <a:p>
              <a:r>
                <a:rPr lang="de-DE" sz="1800" dirty="0"/>
                <a:t>Korrektur</a:t>
              </a:r>
              <a:r>
                <a:rPr lang="de-DE" dirty="0"/>
                <a:t> </a:t>
              </a:r>
            </a:p>
          </p:txBody>
        </p:sp>
        <p:pic>
          <p:nvPicPr>
            <p:cNvPr id="16" name="Picture 7">
              <a:extLst>
                <a:ext uri="{FF2B5EF4-FFF2-40B4-BE49-F238E27FC236}">
                  <a16:creationId xmlns:a16="http://schemas.microsoft.com/office/drawing/2014/main" id="{5A6637BB-A990-416B-B1FB-C1B3EBAECF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7714" y="2884213"/>
              <a:ext cx="607503" cy="607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7">
              <a:extLst>
                <a:ext uri="{FF2B5EF4-FFF2-40B4-BE49-F238E27FC236}">
                  <a16:creationId xmlns:a16="http://schemas.microsoft.com/office/drawing/2014/main" id="{CA2F46B2-0D47-415F-BF57-695B55FFBD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2608" y="3891826"/>
              <a:ext cx="607503" cy="607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8" name="Textfeld 17">
            <a:extLst>
              <a:ext uri="{FF2B5EF4-FFF2-40B4-BE49-F238E27FC236}">
                <a16:creationId xmlns:a16="http://schemas.microsoft.com/office/drawing/2014/main" id="{82F1AFA3-7F31-4EF0-B3E7-2C38336074C7}"/>
              </a:ext>
            </a:extLst>
          </p:cNvPr>
          <p:cNvSpPr txBox="1"/>
          <p:nvPr/>
        </p:nvSpPr>
        <p:spPr>
          <a:xfrm>
            <a:off x="7945130" y="3695541"/>
            <a:ext cx="689175" cy="276999"/>
          </a:xfrm>
          <a:prstGeom prst="rect">
            <a:avLst/>
          </a:prstGeom>
          <a:noFill/>
        </p:spPr>
        <p:txBody>
          <a:bodyPr wrap="square" rtlCol="0">
            <a:spAutoFit/>
          </a:bodyPr>
          <a:lstStyle/>
          <a:p>
            <a:pPr algn="ctr"/>
            <a:r>
              <a:rPr lang="de-DE" sz="1200" b="1" dirty="0"/>
              <a:t>BIDAQ</a:t>
            </a:r>
          </a:p>
        </p:txBody>
      </p:sp>
      <p:grpSp>
        <p:nvGrpSpPr>
          <p:cNvPr id="19" name="Gruppieren 18">
            <a:extLst>
              <a:ext uri="{FF2B5EF4-FFF2-40B4-BE49-F238E27FC236}">
                <a16:creationId xmlns:a16="http://schemas.microsoft.com/office/drawing/2014/main" id="{6C309721-347F-4095-A066-C1278594C4D8}"/>
              </a:ext>
            </a:extLst>
          </p:cNvPr>
          <p:cNvGrpSpPr/>
          <p:nvPr/>
        </p:nvGrpSpPr>
        <p:grpSpPr>
          <a:xfrm>
            <a:off x="1571343" y="3592523"/>
            <a:ext cx="1584176" cy="1344292"/>
            <a:chOff x="883469" y="3167476"/>
            <a:chExt cx="1584176" cy="1344292"/>
          </a:xfrm>
        </p:grpSpPr>
        <p:grpSp>
          <p:nvGrpSpPr>
            <p:cNvPr id="20" name="Gruppieren 19">
              <a:extLst>
                <a:ext uri="{FF2B5EF4-FFF2-40B4-BE49-F238E27FC236}">
                  <a16:creationId xmlns:a16="http://schemas.microsoft.com/office/drawing/2014/main" id="{A35BE8F9-AB41-4951-8FD2-C8395C9751E0}"/>
                </a:ext>
              </a:extLst>
            </p:cNvPr>
            <p:cNvGrpSpPr/>
            <p:nvPr/>
          </p:nvGrpSpPr>
          <p:grpSpPr>
            <a:xfrm>
              <a:off x="883469" y="3167476"/>
              <a:ext cx="1584176" cy="1344292"/>
              <a:chOff x="771520" y="3044488"/>
              <a:chExt cx="1584176" cy="1344292"/>
            </a:xfrm>
          </p:grpSpPr>
          <p:sp>
            <p:nvSpPr>
              <p:cNvPr id="22" name="Textfeld 21">
                <a:extLst>
                  <a:ext uri="{FF2B5EF4-FFF2-40B4-BE49-F238E27FC236}">
                    <a16:creationId xmlns:a16="http://schemas.microsoft.com/office/drawing/2014/main" id="{9D45DD47-F6E1-441F-B2D7-C4896123EC36}"/>
                  </a:ext>
                </a:extLst>
              </p:cNvPr>
              <p:cNvSpPr txBox="1"/>
              <p:nvPr/>
            </p:nvSpPr>
            <p:spPr>
              <a:xfrm>
                <a:off x="771520" y="3804005"/>
                <a:ext cx="1584176" cy="584775"/>
              </a:xfrm>
              <a:prstGeom prst="rect">
                <a:avLst/>
              </a:prstGeom>
              <a:solidFill>
                <a:schemeClr val="bg1"/>
              </a:solidFill>
            </p:spPr>
            <p:txBody>
              <a:bodyPr wrap="square" rtlCol="0">
                <a:spAutoFit/>
              </a:bodyPr>
              <a:lstStyle/>
              <a:p>
                <a:r>
                  <a:rPr lang="de-DE" sz="1600" dirty="0"/>
                  <a:t>Dateneingabe/ Erfassung</a:t>
                </a:r>
              </a:p>
            </p:txBody>
          </p:sp>
          <p:sp>
            <p:nvSpPr>
              <p:cNvPr id="23" name="laptop">
                <a:extLst>
                  <a:ext uri="{FF2B5EF4-FFF2-40B4-BE49-F238E27FC236}">
                    <a16:creationId xmlns:a16="http://schemas.microsoft.com/office/drawing/2014/main" id="{DCB6B850-92F7-4512-BD54-16D609CD28D5}"/>
                  </a:ext>
                </a:extLst>
              </p:cNvPr>
              <p:cNvSpPr>
                <a:spLocks noEditPoints="1" noChangeArrowheads="1"/>
              </p:cNvSpPr>
              <p:nvPr/>
            </p:nvSpPr>
            <p:spPr bwMode="auto">
              <a:xfrm>
                <a:off x="862422" y="3044488"/>
                <a:ext cx="1177959" cy="759517"/>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e-DE" dirty="0"/>
              </a:p>
            </p:txBody>
          </p:sp>
        </p:grpSp>
        <p:sp>
          <p:nvSpPr>
            <p:cNvPr id="21" name="Textfeld 20">
              <a:extLst>
                <a:ext uri="{FF2B5EF4-FFF2-40B4-BE49-F238E27FC236}">
                  <a16:creationId xmlns:a16="http://schemas.microsoft.com/office/drawing/2014/main" id="{F5E2D7A9-CD77-4884-A8F3-CC78B6564CBA}"/>
                </a:ext>
              </a:extLst>
            </p:cNvPr>
            <p:cNvSpPr txBox="1"/>
            <p:nvPr/>
          </p:nvSpPr>
          <p:spPr>
            <a:xfrm>
              <a:off x="1275318" y="3264513"/>
              <a:ext cx="576064" cy="276999"/>
            </a:xfrm>
            <a:prstGeom prst="rect">
              <a:avLst/>
            </a:prstGeom>
            <a:noFill/>
          </p:spPr>
          <p:txBody>
            <a:bodyPr wrap="square" rtlCol="0">
              <a:spAutoFit/>
            </a:bodyPr>
            <a:lstStyle/>
            <a:p>
              <a:pPr algn="ctr"/>
              <a:r>
                <a:rPr lang="de-DE" sz="1200" b="1" dirty="0"/>
                <a:t>PIA</a:t>
              </a:r>
              <a:endParaRPr lang="de-DE" sz="1400" b="1" dirty="0"/>
            </a:p>
          </p:txBody>
        </p:sp>
      </p:grpSp>
      <p:sp>
        <p:nvSpPr>
          <p:cNvPr id="24" name="Textfeld 23">
            <a:extLst>
              <a:ext uri="{FF2B5EF4-FFF2-40B4-BE49-F238E27FC236}">
                <a16:creationId xmlns:a16="http://schemas.microsoft.com/office/drawing/2014/main" id="{1EF74FD5-1E15-4E26-BB51-1C885949C0D4}"/>
              </a:ext>
            </a:extLst>
          </p:cNvPr>
          <p:cNvSpPr txBox="1"/>
          <p:nvPr/>
        </p:nvSpPr>
        <p:spPr>
          <a:xfrm>
            <a:off x="4162662" y="6294641"/>
            <a:ext cx="2381014" cy="369332"/>
          </a:xfrm>
          <a:prstGeom prst="rect">
            <a:avLst/>
          </a:prstGeom>
          <a:solidFill>
            <a:schemeClr val="bg1"/>
          </a:solidFill>
        </p:spPr>
        <p:txBody>
          <a:bodyPr wrap="square" rtlCol="0">
            <a:spAutoFit/>
          </a:bodyPr>
          <a:lstStyle/>
          <a:p>
            <a:r>
              <a:rPr lang="de-DE" sz="1800" dirty="0"/>
              <a:t>Versand der Berichte</a:t>
            </a:r>
            <a:endParaRPr lang="de-DE" dirty="0"/>
          </a:p>
        </p:txBody>
      </p:sp>
      <p:cxnSp>
        <p:nvCxnSpPr>
          <p:cNvPr id="25" name="Gerade Verbindung mit Pfeil 24">
            <a:extLst>
              <a:ext uri="{FF2B5EF4-FFF2-40B4-BE49-F238E27FC236}">
                <a16:creationId xmlns:a16="http://schemas.microsoft.com/office/drawing/2014/main" id="{C2815D89-FB4C-4595-872A-0E9E9539E3E3}"/>
              </a:ext>
            </a:extLst>
          </p:cNvPr>
          <p:cNvCxnSpPr>
            <a:cxnSpLocks/>
          </p:cNvCxnSpPr>
          <p:nvPr/>
        </p:nvCxnSpPr>
        <p:spPr>
          <a:xfrm>
            <a:off x="5086919" y="1738867"/>
            <a:ext cx="561439"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26" name="Gerade Verbindung mit Pfeil 25">
            <a:extLst>
              <a:ext uri="{FF2B5EF4-FFF2-40B4-BE49-F238E27FC236}">
                <a16:creationId xmlns:a16="http://schemas.microsoft.com/office/drawing/2014/main" id="{F1CE4368-9DDE-4925-AAF7-2C1CB32565F0}"/>
              </a:ext>
            </a:extLst>
          </p:cNvPr>
          <p:cNvCxnSpPr>
            <a:cxnSpLocks/>
          </p:cNvCxnSpPr>
          <p:nvPr/>
        </p:nvCxnSpPr>
        <p:spPr>
          <a:xfrm flipH="1">
            <a:off x="5063599" y="6821690"/>
            <a:ext cx="561439"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pic>
        <p:nvPicPr>
          <p:cNvPr id="27" name="Grafik 26">
            <a:extLst>
              <a:ext uri="{FF2B5EF4-FFF2-40B4-BE49-F238E27FC236}">
                <a16:creationId xmlns:a16="http://schemas.microsoft.com/office/drawing/2014/main" id="{4F2EE075-9AD1-4907-8AA3-81D477BA54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94284" y="5649098"/>
            <a:ext cx="527658" cy="648000"/>
          </a:xfrm>
          <a:prstGeom prst="rect">
            <a:avLst/>
          </a:prstGeom>
        </p:spPr>
      </p:pic>
      <p:grpSp>
        <p:nvGrpSpPr>
          <p:cNvPr id="29" name="Gruppieren 28">
            <a:extLst>
              <a:ext uri="{FF2B5EF4-FFF2-40B4-BE49-F238E27FC236}">
                <a16:creationId xmlns:a16="http://schemas.microsoft.com/office/drawing/2014/main" id="{A64373C7-1D84-4A1B-8F9E-5BD294F99548}"/>
              </a:ext>
            </a:extLst>
          </p:cNvPr>
          <p:cNvGrpSpPr/>
          <p:nvPr/>
        </p:nvGrpSpPr>
        <p:grpSpPr>
          <a:xfrm>
            <a:off x="6650834" y="2362707"/>
            <a:ext cx="1194621" cy="792088"/>
            <a:chOff x="5919296" y="1606795"/>
            <a:chExt cx="1194621" cy="792088"/>
          </a:xfrm>
          <a:solidFill>
            <a:schemeClr val="accent3">
              <a:lumMod val="60000"/>
              <a:lumOff val="40000"/>
            </a:schemeClr>
          </a:solidFill>
        </p:grpSpPr>
        <p:sp>
          <p:nvSpPr>
            <p:cNvPr id="41" name="Gefaltete Ecke 17">
              <a:extLst>
                <a:ext uri="{FF2B5EF4-FFF2-40B4-BE49-F238E27FC236}">
                  <a16:creationId xmlns:a16="http://schemas.microsoft.com/office/drawing/2014/main" id="{978D54EB-C0DB-47C0-B3D4-9638F5A62FCC}"/>
                </a:ext>
              </a:extLst>
            </p:cNvPr>
            <p:cNvSpPr/>
            <p:nvPr/>
          </p:nvSpPr>
          <p:spPr>
            <a:xfrm>
              <a:off x="5919296" y="1606795"/>
              <a:ext cx="1194621" cy="792088"/>
            </a:xfrm>
            <a:prstGeom prst="foldedCorner">
              <a:avLst/>
            </a:prstGeom>
            <a:grp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2" name="Textfeld 41">
              <a:extLst>
                <a:ext uri="{FF2B5EF4-FFF2-40B4-BE49-F238E27FC236}">
                  <a16:creationId xmlns:a16="http://schemas.microsoft.com/office/drawing/2014/main" id="{A0AFDEC8-6254-46B5-AF04-9F506B27CD25}"/>
                </a:ext>
              </a:extLst>
            </p:cNvPr>
            <p:cNvSpPr txBox="1"/>
            <p:nvPr/>
          </p:nvSpPr>
          <p:spPr>
            <a:xfrm>
              <a:off x="6013093" y="1703843"/>
              <a:ext cx="1027123" cy="523220"/>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Übergabe-formular</a:t>
              </a:r>
            </a:p>
          </p:txBody>
        </p:sp>
      </p:grpSp>
      <p:grpSp>
        <p:nvGrpSpPr>
          <p:cNvPr id="43" name="Gruppieren 42">
            <a:extLst>
              <a:ext uri="{FF2B5EF4-FFF2-40B4-BE49-F238E27FC236}">
                <a16:creationId xmlns:a16="http://schemas.microsoft.com/office/drawing/2014/main" id="{6D1DC4B4-F038-43D7-BCA1-AB9448524E50}"/>
              </a:ext>
            </a:extLst>
          </p:cNvPr>
          <p:cNvGrpSpPr/>
          <p:nvPr/>
        </p:nvGrpSpPr>
        <p:grpSpPr>
          <a:xfrm>
            <a:off x="2857813" y="2079791"/>
            <a:ext cx="1218872" cy="792088"/>
            <a:chOff x="1889437" y="1576379"/>
            <a:chExt cx="1218872" cy="792088"/>
          </a:xfrm>
        </p:grpSpPr>
        <p:sp>
          <p:nvSpPr>
            <p:cNvPr id="44" name="Gefaltete Ecke 5">
              <a:extLst>
                <a:ext uri="{FF2B5EF4-FFF2-40B4-BE49-F238E27FC236}">
                  <a16:creationId xmlns:a16="http://schemas.microsoft.com/office/drawing/2014/main" id="{D5BA7D17-8DA2-48C3-ACBF-71B96376712B}"/>
                </a:ext>
              </a:extLst>
            </p:cNvPr>
            <p:cNvSpPr/>
            <p:nvPr/>
          </p:nvSpPr>
          <p:spPr>
            <a:xfrm>
              <a:off x="1889437" y="1576379"/>
              <a:ext cx="1218872" cy="792088"/>
            </a:xfrm>
            <a:prstGeom prst="foldedCorner">
              <a:avLst/>
            </a:prstGeom>
            <a:solidFill>
              <a:srgbClr val="4F81BD">
                <a:lumMod val="40000"/>
                <a:lumOff val="6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5" name="Textfeld 44">
              <a:extLst>
                <a:ext uri="{FF2B5EF4-FFF2-40B4-BE49-F238E27FC236}">
                  <a16:creationId xmlns:a16="http://schemas.microsoft.com/office/drawing/2014/main" id="{F8BDF7B0-15D9-4E36-9796-747F6BB0DA1E}"/>
                </a:ext>
              </a:extLst>
            </p:cNvPr>
            <p:cNvSpPr txBox="1"/>
            <p:nvPr/>
          </p:nvSpPr>
          <p:spPr>
            <a:xfrm>
              <a:off x="2018228" y="1733715"/>
              <a:ext cx="970737" cy="338554"/>
            </a:xfrm>
            <a:prstGeom prst="rect">
              <a:avLst/>
            </a:prstGeom>
            <a:solidFill>
              <a:srgbClr val="4F81BD">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Glossar</a:t>
              </a:r>
            </a:p>
          </p:txBody>
        </p:sp>
      </p:grpSp>
      <p:grpSp>
        <p:nvGrpSpPr>
          <p:cNvPr id="46" name="Gruppieren 45">
            <a:extLst>
              <a:ext uri="{FF2B5EF4-FFF2-40B4-BE49-F238E27FC236}">
                <a16:creationId xmlns:a16="http://schemas.microsoft.com/office/drawing/2014/main" id="{7386FC37-6D48-42BE-82A4-A07BD8BF42FB}"/>
              </a:ext>
            </a:extLst>
          </p:cNvPr>
          <p:cNvGrpSpPr/>
          <p:nvPr/>
        </p:nvGrpSpPr>
        <p:grpSpPr>
          <a:xfrm>
            <a:off x="2130802" y="2593798"/>
            <a:ext cx="1194621" cy="792088"/>
            <a:chOff x="175192" y="2629954"/>
            <a:chExt cx="1194621" cy="792088"/>
          </a:xfrm>
        </p:grpSpPr>
        <p:sp>
          <p:nvSpPr>
            <p:cNvPr id="47" name="Gefaltete Ecke 40">
              <a:extLst>
                <a:ext uri="{FF2B5EF4-FFF2-40B4-BE49-F238E27FC236}">
                  <a16:creationId xmlns:a16="http://schemas.microsoft.com/office/drawing/2014/main" id="{02DB69B6-8988-473E-919F-FF9BCCE4CF5B}"/>
                </a:ext>
              </a:extLst>
            </p:cNvPr>
            <p:cNvSpPr/>
            <p:nvPr/>
          </p:nvSpPr>
          <p:spPr>
            <a:xfrm>
              <a:off x="175192" y="2629954"/>
              <a:ext cx="1194621" cy="792088"/>
            </a:xfrm>
            <a:prstGeom prst="foldedCorner">
              <a:avLst/>
            </a:prstGeom>
            <a:solidFill>
              <a:srgbClr val="4F81BD">
                <a:lumMod val="40000"/>
                <a:lumOff val="6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8" name="Textfeld 47">
              <a:extLst>
                <a:ext uri="{FF2B5EF4-FFF2-40B4-BE49-F238E27FC236}">
                  <a16:creationId xmlns:a16="http://schemas.microsoft.com/office/drawing/2014/main" id="{9BBA9EA2-A2D1-4B6D-BAD2-8FD245757A34}"/>
                </a:ext>
              </a:extLst>
            </p:cNvPr>
            <p:cNvSpPr txBox="1"/>
            <p:nvPr/>
          </p:nvSpPr>
          <p:spPr>
            <a:xfrm>
              <a:off x="218749" y="2696858"/>
              <a:ext cx="1110872" cy="523220"/>
            </a:xfrm>
            <a:prstGeom prst="rect">
              <a:avLst/>
            </a:prstGeom>
            <a:solidFill>
              <a:srgbClr val="4F81BD">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Erhebungs-bogen</a:t>
              </a:r>
            </a:p>
          </p:txBody>
        </p:sp>
      </p:grpSp>
    </p:spTree>
    <p:extLst>
      <p:ext uri="{BB962C8B-B14F-4D97-AF65-F5344CB8AC3E}">
        <p14:creationId xmlns:p14="http://schemas.microsoft.com/office/powerpoint/2010/main" val="36513804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4C09D-6785-44CF-A0B7-84EBC3CF52C1}"/>
              </a:ext>
            </a:extLst>
          </p:cNvPr>
          <p:cNvSpPr>
            <a:spLocks noGrp="1"/>
          </p:cNvSpPr>
          <p:nvPr>
            <p:ph type="title"/>
          </p:nvPr>
        </p:nvSpPr>
        <p:spPr/>
        <p:txBody>
          <a:bodyPr/>
          <a:lstStyle/>
          <a:p>
            <a:r>
              <a:rPr lang="de-DE" dirty="0"/>
              <a:t>Wichtige Dokumente zur AmBADO</a:t>
            </a:r>
          </a:p>
        </p:txBody>
      </p:sp>
      <p:sp>
        <p:nvSpPr>
          <p:cNvPr id="3" name="Inhaltsplatzhalter 2">
            <a:extLst>
              <a:ext uri="{FF2B5EF4-FFF2-40B4-BE49-F238E27FC236}">
                <a16:creationId xmlns:a16="http://schemas.microsoft.com/office/drawing/2014/main" id="{96D68A50-3E92-4805-BE21-5574F781ADBE}"/>
              </a:ext>
            </a:extLst>
          </p:cNvPr>
          <p:cNvSpPr>
            <a:spLocks noGrp="1"/>
          </p:cNvSpPr>
          <p:nvPr>
            <p:ph idx="1"/>
          </p:nvPr>
        </p:nvSpPr>
        <p:spPr>
          <a:xfrm>
            <a:off x="534988" y="1765300"/>
            <a:ext cx="5580000" cy="4991100"/>
          </a:xfrm>
        </p:spPr>
        <p:txBody>
          <a:bodyPr/>
          <a:lstStyle/>
          <a:p>
            <a:pPr indent="0">
              <a:lnSpc>
                <a:spcPct val="100000"/>
              </a:lnSpc>
              <a:buClr>
                <a:srgbClr val="0460B4"/>
              </a:buClr>
            </a:pPr>
            <a:r>
              <a:rPr lang="de-DE" sz="2400" b="1" dirty="0">
                <a:solidFill>
                  <a:srgbClr val="0460B4"/>
                </a:solidFill>
              </a:rPr>
              <a:t>Das Übergabeformular</a:t>
            </a:r>
            <a:endParaRPr lang="de-DE" sz="2400" b="1" dirty="0">
              <a:solidFill>
                <a:srgbClr val="FF0000"/>
              </a:solidFill>
            </a:endParaRPr>
          </a:p>
          <a:p>
            <a:pPr marL="342900" indent="-342900">
              <a:buClr>
                <a:srgbClr val="0460B4"/>
              </a:buClr>
              <a:buFont typeface="Wingdings" panose="05000000000000000000" pitchFamily="2" charset="2"/>
              <a:buChar char="§"/>
            </a:pPr>
            <a:r>
              <a:rPr lang="de-DE" sz="2000" dirty="0"/>
              <a:t>Ist bei der Übermittlung der ausgeleiteten PIA-Daten mitzuschicken.</a:t>
            </a:r>
            <a:endParaRPr lang="de-DE" sz="2000" i="1" dirty="0"/>
          </a:p>
          <a:p>
            <a:pPr marL="342900" indent="-342900">
              <a:buClr>
                <a:srgbClr val="0460B4"/>
              </a:buClr>
              <a:buFont typeface="Wingdings" panose="05000000000000000000" pitchFamily="2" charset="2"/>
              <a:buChar char="§"/>
            </a:pPr>
            <a:r>
              <a:rPr lang="de-DE" sz="2000" dirty="0"/>
              <a:t>Beinhaltet wichtige Informationen zur PIA und den übermittelten Daten:</a:t>
            </a:r>
          </a:p>
          <a:p>
            <a:pPr marL="701675" lvl="2" indent="-342900">
              <a:buClr>
                <a:srgbClr val="0460B4"/>
              </a:buClr>
              <a:buFont typeface="Wingdings" panose="05000000000000000000" pitchFamily="2" charset="2"/>
              <a:buChar char="§"/>
            </a:pPr>
            <a:r>
              <a:rPr lang="de-DE" sz="2000" dirty="0"/>
              <a:t>Ansprechpartner der PIA </a:t>
            </a:r>
          </a:p>
          <a:p>
            <a:pPr marL="701675" lvl="2" indent="-342900">
              <a:buClr>
                <a:srgbClr val="0460B4"/>
              </a:buClr>
              <a:buFont typeface="Wingdings" panose="05000000000000000000" pitchFamily="2" charset="2"/>
              <a:buChar char="§"/>
            </a:pPr>
            <a:r>
              <a:rPr lang="de-DE" sz="2000" dirty="0"/>
              <a:t>Infos zur verwendeten Software</a:t>
            </a:r>
          </a:p>
          <a:p>
            <a:pPr marL="701675" lvl="2" indent="-342900">
              <a:buClr>
                <a:srgbClr val="0460B4"/>
              </a:buClr>
              <a:buFont typeface="Wingdings" panose="05000000000000000000" pitchFamily="2" charset="2"/>
              <a:buChar char="§"/>
            </a:pPr>
            <a:r>
              <a:rPr lang="de-DE" sz="2000" dirty="0"/>
              <a:t>Umfang der Daten</a:t>
            </a:r>
          </a:p>
          <a:p>
            <a:pPr marL="701675" lvl="2" indent="-342900">
              <a:buClr>
                <a:srgbClr val="0460B4"/>
              </a:buClr>
              <a:buFont typeface="Wingdings" panose="05000000000000000000" pitchFamily="2" charset="2"/>
              <a:buChar char="§"/>
            </a:pPr>
            <a:r>
              <a:rPr lang="de-DE" sz="2000" dirty="0"/>
              <a:t>Handhabung der Notfälle</a:t>
            </a:r>
          </a:p>
          <a:p>
            <a:pPr indent="0">
              <a:lnSpc>
                <a:spcPct val="100000"/>
              </a:lnSpc>
              <a:spcAft>
                <a:spcPts val="0"/>
              </a:spcAft>
              <a:buClr>
                <a:srgbClr val="0460B4"/>
              </a:buClr>
            </a:pPr>
            <a:endParaRPr lang="de-DE" sz="2000" dirty="0"/>
          </a:p>
          <a:p>
            <a:pPr marL="342900" indent="-342900">
              <a:lnSpc>
                <a:spcPct val="100000"/>
              </a:lnSpc>
              <a:buClr>
                <a:srgbClr val="0460B4"/>
              </a:buClr>
              <a:buFont typeface="Wingdings" panose="05000000000000000000" pitchFamily="2" charset="2"/>
              <a:buChar char="à"/>
            </a:pPr>
            <a:r>
              <a:rPr lang="de-DE" sz="2000" b="1" dirty="0"/>
              <a:t>Zielgruppe: AmBADO-Beauftragte/r der PIA und Auswertungsstelle „BIDAQ“</a:t>
            </a:r>
          </a:p>
          <a:p>
            <a:pPr indent="0">
              <a:buClr>
                <a:srgbClr val="0460B4"/>
              </a:buClr>
            </a:pPr>
            <a:endParaRPr lang="de-DE" sz="2000" dirty="0"/>
          </a:p>
          <a:p>
            <a:endParaRPr lang="de-DE" dirty="0"/>
          </a:p>
        </p:txBody>
      </p:sp>
      <p:sp>
        <p:nvSpPr>
          <p:cNvPr id="4" name="Datumsplatzhalter 3">
            <a:extLst>
              <a:ext uri="{FF2B5EF4-FFF2-40B4-BE49-F238E27FC236}">
                <a16:creationId xmlns:a16="http://schemas.microsoft.com/office/drawing/2014/main" id="{44965B7B-17A8-49C3-9966-3F6FD6A1D65A}"/>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5FB26B0A-3FEA-4424-A3D1-85F1873498DD}"/>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D0D30085-4A04-4613-A22E-325283001C13}"/>
              </a:ext>
            </a:extLst>
          </p:cNvPr>
          <p:cNvSpPr>
            <a:spLocks noGrp="1"/>
          </p:cNvSpPr>
          <p:nvPr>
            <p:ph type="sldNum" sz="quarter" idx="12"/>
          </p:nvPr>
        </p:nvSpPr>
        <p:spPr/>
        <p:txBody>
          <a:bodyPr/>
          <a:lstStyle/>
          <a:p>
            <a:pPr>
              <a:defRPr/>
            </a:pPr>
            <a:fld id="{F9D6104D-E8AE-4D46-824F-6769818204BD}" type="slidenum">
              <a:rPr lang="de-DE" smtClean="0"/>
              <a:pPr>
                <a:defRPr/>
              </a:pPr>
              <a:t>31</a:t>
            </a:fld>
            <a:endParaRPr lang="de-DE" dirty="0"/>
          </a:p>
        </p:txBody>
      </p:sp>
      <p:pic>
        <p:nvPicPr>
          <p:cNvPr id="9" name="Grafik 8">
            <a:extLst>
              <a:ext uri="{FF2B5EF4-FFF2-40B4-BE49-F238E27FC236}">
                <a16:creationId xmlns:a16="http://schemas.microsoft.com/office/drawing/2014/main" id="{DE3CC7C6-57ED-47EA-B903-132E530DBE6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48" t="492" r="2576" b="1996"/>
          <a:stretch/>
        </p:blipFill>
        <p:spPr>
          <a:xfrm>
            <a:off x="6253035" y="768350"/>
            <a:ext cx="4421184" cy="6239111"/>
          </a:xfrm>
          <a:prstGeom prst="rect">
            <a:avLst/>
          </a:prstGeom>
          <a:ln>
            <a:solidFill>
              <a:schemeClr val="tx1"/>
            </a:solidFill>
          </a:ln>
        </p:spPr>
      </p:pic>
    </p:spTree>
    <p:extLst>
      <p:ext uri="{BB962C8B-B14F-4D97-AF65-F5344CB8AC3E}">
        <p14:creationId xmlns:p14="http://schemas.microsoft.com/office/powerpoint/2010/main" val="26014498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lipse 6">
            <a:extLst>
              <a:ext uri="{FF2B5EF4-FFF2-40B4-BE49-F238E27FC236}">
                <a16:creationId xmlns:a16="http://schemas.microsoft.com/office/drawing/2014/main" id="{53208D9A-A06C-47D1-9A69-86215A4322D4}"/>
              </a:ext>
            </a:extLst>
          </p:cNvPr>
          <p:cNvSpPr/>
          <p:nvPr/>
        </p:nvSpPr>
        <p:spPr>
          <a:xfrm>
            <a:off x="2298453" y="2396281"/>
            <a:ext cx="6104736" cy="3532477"/>
          </a:xfrm>
          <a:prstGeom prst="ellipse">
            <a:avLst/>
          </a:prstGeom>
          <a:no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28" name="Gruppieren 27">
            <a:extLst>
              <a:ext uri="{FF2B5EF4-FFF2-40B4-BE49-F238E27FC236}">
                <a16:creationId xmlns:a16="http://schemas.microsoft.com/office/drawing/2014/main" id="{412CCCA5-BAB6-45E5-80FF-5D8D3D11C28E}"/>
              </a:ext>
            </a:extLst>
          </p:cNvPr>
          <p:cNvGrpSpPr/>
          <p:nvPr/>
        </p:nvGrpSpPr>
        <p:grpSpPr>
          <a:xfrm>
            <a:off x="2857813" y="2079791"/>
            <a:ext cx="1218872" cy="792088"/>
            <a:chOff x="1889437" y="1576379"/>
            <a:chExt cx="1218872" cy="792088"/>
          </a:xfrm>
        </p:grpSpPr>
        <p:sp>
          <p:nvSpPr>
            <p:cNvPr id="39" name="Gefaltete Ecke 5">
              <a:extLst>
                <a:ext uri="{FF2B5EF4-FFF2-40B4-BE49-F238E27FC236}">
                  <a16:creationId xmlns:a16="http://schemas.microsoft.com/office/drawing/2014/main" id="{DA4C8CDB-E666-4336-9666-D2B03C998325}"/>
                </a:ext>
              </a:extLst>
            </p:cNvPr>
            <p:cNvSpPr/>
            <p:nvPr/>
          </p:nvSpPr>
          <p:spPr>
            <a:xfrm>
              <a:off x="1889437" y="1576379"/>
              <a:ext cx="1218872" cy="792088"/>
            </a:xfrm>
            <a:prstGeom prst="foldedCorner">
              <a:avLst/>
            </a:prstGeom>
            <a:solidFill>
              <a:srgbClr val="4F81BD">
                <a:lumMod val="40000"/>
                <a:lumOff val="6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0" name="Textfeld 39">
              <a:extLst>
                <a:ext uri="{FF2B5EF4-FFF2-40B4-BE49-F238E27FC236}">
                  <a16:creationId xmlns:a16="http://schemas.microsoft.com/office/drawing/2014/main" id="{F182CE34-D1ED-40AB-AC0F-7A08D9B91B0F}"/>
                </a:ext>
              </a:extLst>
            </p:cNvPr>
            <p:cNvSpPr txBox="1"/>
            <p:nvPr/>
          </p:nvSpPr>
          <p:spPr>
            <a:xfrm>
              <a:off x="2018228" y="1733715"/>
              <a:ext cx="970737" cy="338554"/>
            </a:xfrm>
            <a:prstGeom prst="rect">
              <a:avLst/>
            </a:prstGeom>
            <a:solidFill>
              <a:srgbClr val="4F81BD">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Glossar</a:t>
              </a:r>
            </a:p>
          </p:txBody>
        </p:sp>
      </p:grpSp>
      <p:grpSp>
        <p:nvGrpSpPr>
          <p:cNvPr id="33" name="Gruppieren 32">
            <a:extLst>
              <a:ext uri="{FF2B5EF4-FFF2-40B4-BE49-F238E27FC236}">
                <a16:creationId xmlns:a16="http://schemas.microsoft.com/office/drawing/2014/main" id="{948D7D67-4A39-4B12-B169-3C215CA4A80C}"/>
              </a:ext>
            </a:extLst>
          </p:cNvPr>
          <p:cNvGrpSpPr/>
          <p:nvPr/>
        </p:nvGrpSpPr>
        <p:grpSpPr>
          <a:xfrm>
            <a:off x="2130802" y="2593798"/>
            <a:ext cx="1194621" cy="792088"/>
            <a:chOff x="175192" y="2629954"/>
            <a:chExt cx="1194621" cy="792088"/>
          </a:xfrm>
        </p:grpSpPr>
        <p:sp>
          <p:nvSpPr>
            <p:cNvPr id="31" name="Gefaltete Ecke 40">
              <a:extLst>
                <a:ext uri="{FF2B5EF4-FFF2-40B4-BE49-F238E27FC236}">
                  <a16:creationId xmlns:a16="http://schemas.microsoft.com/office/drawing/2014/main" id="{A03798D5-05A2-4411-A0EF-84F796FD60D1}"/>
                </a:ext>
              </a:extLst>
            </p:cNvPr>
            <p:cNvSpPr/>
            <p:nvPr/>
          </p:nvSpPr>
          <p:spPr>
            <a:xfrm>
              <a:off x="175192" y="2629954"/>
              <a:ext cx="1194621" cy="792088"/>
            </a:xfrm>
            <a:prstGeom prst="foldedCorner">
              <a:avLst/>
            </a:prstGeom>
            <a:solidFill>
              <a:srgbClr val="4F81BD">
                <a:lumMod val="40000"/>
                <a:lumOff val="6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2" name="Textfeld 31">
              <a:extLst>
                <a:ext uri="{FF2B5EF4-FFF2-40B4-BE49-F238E27FC236}">
                  <a16:creationId xmlns:a16="http://schemas.microsoft.com/office/drawing/2014/main" id="{8EE78C2E-9F2E-4864-BD73-68C741A4245D}"/>
                </a:ext>
              </a:extLst>
            </p:cNvPr>
            <p:cNvSpPr txBox="1"/>
            <p:nvPr/>
          </p:nvSpPr>
          <p:spPr>
            <a:xfrm>
              <a:off x="218749" y="2696858"/>
              <a:ext cx="1110872" cy="523220"/>
            </a:xfrm>
            <a:prstGeom prst="rect">
              <a:avLst/>
            </a:prstGeom>
            <a:solidFill>
              <a:srgbClr val="4F81BD">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Erhebungs-bogen</a:t>
              </a:r>
            </a:p>
          </p:txBody>
        </p:sp>
      </p:grpSp>
      <p:sp>
        <p:nvSpPr>
          <p:cNvPr id="2" name="Titel 1">
            <a:extLst>
              <a:ext uri="{FF2B5EF4-FFF2-40B4-BE49-F238E27FC236}">
                <a16:creationId xmlns:a16="http://schemas.microsoft.com/office/drawing/2014/main" id="{304F49F4-A939-4C2F-AB79-69CE67F23D09}"/>
              </a:ext>
            </a:extLst>
          </p:cNvPr>
          <p:cNvSpPr>
            <a:spLocks noGrp="1"/>
          </p:cNvSpPr>
          <p:nvPr>
            <p:ph type="title"/>
          </p:nvPr>
        </p:nvSpPr>
        <p:spPr/>
        <p:txBody>
          <a:bodyPr/>
          <a:lstStyle/>
          <a:p>
            <a:r>
              <a:rPr lang="de-DE" dirty="0"/>
              <a:t>Wichtige Dokumente zur AmBADO</a:t>
            </a:r>
          </a:p>
        </p:txBody>
      </p:sp>
      <p:sp>
        <p:nvSpPr>
          <p:cNvPr id="4" name="Datumsplatzhalter 3">
            <a:extLst>
              <a:ext uri="{FF2B5EF4-FFF2-40B4-BE49-F238E27FC236}">
                <a16:creationId xmlns:a16="http://schemas.microsoft.com/office/drawing/2014/main" id="{548C6FCC-503E-40D6-8FBE-120F4A6D4ED0}"/>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6EEEF63E-B6F2-482C-83F9-1B79F2C2AC52}"/>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48095340-87CF-4D3B-8B71-7536B1A17913}"/>
              </a:ext>
            </a:extLst>
          </p:cNvPr>
          <p:cNvSpPr>
            <a:spLocks noGrp="1"/>
          </p:cNvSpPr>
          <p:nvPr>
            <p:ph type="sldNum" sz="quarter" idx="12"/>
          </p:nvPr>
        </p:nvSpPr>
        <p:spPr/>
        <p:txBody>
          <a:bodyPr/>
          <a:lstStyle/>
          <a:p>
            <a:pPr>
              <a:defRPr/>
            </a:pPr>
            <a:fld id="{F9D6104D-E8AE-4D46-824F-6769818204BD}" type="slidenum">
              <a:rPr lang="de-DE" smtClean="0"/>
              <a:pPr>
                <a:defRPr/>
              </a:pPr>
              <a:t>32</a:t>
            </a:fld>
            <a:endParaRPr lang="de-DE" dirty="0"/>
          </a:p>
        </p:txBody>
      </p:sp>
      <p:pic>
        <p:nvPicPr>
          <p:cNvPr id="8" name="Picture 3">
            <a:extLst>
              <a:ext uri="{FF2B5EF4-FFF2-40B4-BE49-F238E27FC236}">
                <a16:creationId xmlns:a16="http://schemas.microsoft.com/office/drawing/2014/main" id="{94F5E52A-DA98-4B82-9546-6F5A1C48075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5060" y="2203449"/>
            <a:ext cx="711521" cy="711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8">
            <a:extLst>
              <a:ext uri="{FF2B5EF4-FFF2-40B4-BE49-F238E27FC236}">
                <a16:creationId xmlns:a16="http://schemas.microsoft.com/office/drawing/2014/main" id="{2F01D9F1-3562-42F3-9DDC-2D53F74EBA8B}"/>
              </a:ext>
            </a:extLst>
          </p:cNvPr>
          <p:cNvSpPr txBox="1"/>
          <p:nvPr/>
        </p:nvSpPr>
        <p:spPr>
          <a:xfrm>
            <a:off x="4411502" y="1834117"/>
            <a:ext cx="1878635" cy="369332"/>
          </a:xfrm>
          <a:prstGeom prst="rect">
            <a:avLst/>
          </a:prstGeom>
          <a:solidFill>
            <a:schemeClr val="bg1"/>
          </a:solidFill>
        </p:spPr>
        <p:txBody>
          <a:bodyPr wrap="square" rtlCol="0">
            <a:spAutoFit/>
          </a:bodyPr>
          <a:lstStyle/>
          <a:p>
            <a:r>
              <a:rPr lang="de-DE" sz="1800" dirty="0"/>
              <a:t>Datenausleitung</a:t>
            </a:r>
            <a:endParaRPr lang="de-DE" dirty="0"/>
          </a:p>
        </p:txBody>
      </p:sp>
      <p:sp>
        <p:nvSpPr>
          <p:cNvPr id="10" name="laptop">
            <a:extLst>
              <a:ext uri="{FF2B5EF4-FFF2-40B4-BE49-F238E27FC236}">
                <a16:creationId xmlns:a16="http://schemas.microsoft.com/office/drawing/2014/main" id="{6FF47B5D-D6CF-4594-A82A-856E2CF29CA6}"/>
              </a:ext>
            </a:extLst>
          </p:cNvPr>
          <p:cNvSpPr>
            <a:spLocks noEditPoints="1" noChangeArrowheads="1"/>
          </p:cNvSpPr>
          <p:nvPr/>
        </p:nvSpPr>
        <p:spPr bwMode="auto">
          <a:xfrm>
            <a:off x="7700739" y="3587413"/>
            <a:ext cx="1177959" cy="759517"/>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e-DE" dirty="0"/>
          </a:p>
        </p:txBody>
      </p:sp>
      <p:sp>
        <p:nvSpPr>
          <p:cNvPr id="11" name="Textfeld 10">
            <a:extLst>
              <a:ext uri="{FF2B5EF4-FFF2-40B4-BE49-F238E27FC236}">
                <a16:creationId xmlns:a16="http://schemas.microsoft.com/office/drawing/2014/main" id="{B373E6C0-BAAD-4B42-87D4-39F450B1F5B5}"/>
              </a:ext>
            </a:extLst>
          </p:cNvPr>
          <p:cNvSpPr txBox="1"/>
          <p:nvPr/>
        </p:nvSpPr>
        <p:spPr>
          <a:xfrm>
            <a:off x="7686719" y="4329959"/>
            <a:ext cx="1981156" cy="830997"/>
          </a:xfrm>
          <a:prstGeom prst="rect">
            <a:avLst/>
          </a:prstGeom>
          <a:solidFill>
            <a:schemeClr val="bg1"/>
          </a:solidFill>
        </p:spPr>
        <p:txBody>
          <a:bodyPr wrap="square" rtlCol="0">
            <a:spAutoFit/>
          </a:bodyPr>
          <a:lstStyle/>
          <a:p>
            <a:r>
              <a:rPr lang="de-DE" sz="1600" dirty="0"/>
              <a:t>Datenprüfung, </a:t>
            </a:r>
          </a:p>
          <a:p>
            <a:r>
              <a:rPr lang="de-DE" sz="1600" dirty="0"/>
              <a:t>Datenaufbereitung, Berichtserstellung</a:t>
            </a:r>
          </a:p>
        </p:txBody>
      </p:sp>
      <p:grpSp>
        <p:nvGrpSpPr>
          <p:cNvPr id="12" name="Gruppieren 11">
            <a:extLst>
              <a:ext uri="{FF2B5EF4-FFF2-40B4-BE49-F238E27FC236}">
                <a16:creationId xmlns:a16="http://schemas.microsoft.com/office/drawing/2014/main" id="{826F3061-3EAB-4BFE-BF32-3E244AFD882C}"/>
              </a:ext>
            </a:extLst>
          </p:cNvPr>
          <p:cNvGrpSpPr/>
          <p:nvPr/>
        </p:nvGrpSpPr>
        <p:grpSpPr>
          <a:xfrm>
            <a:off x="3891611" y="3371002"/>
            <a:ext cx="2989431" cy="1615116"/>
            <a:chOff x="3139136" y="2884213"/>
            <a:chExt cx="2989431" cy="1615116"/>
          </a:xfrm>
        </p:grpSpPr>
        <p:sp>
          <p:nvSpPr>
            <p:cNvPr id="13" name="Nach oben gekrümmter Pfeil 21">
              <a:extLst>
                <a:ext uri="{FF2B5EF4-FFF2-40B4-BE49-F238E27FC236}">
                  <a16:creationId xmlns:a16="http://schemas.microsoft.com/office/drawing/2014/main" id="{629D62FC-F17B-45A5-8D61-7C800A16A568}"/>
                </a:ext>
              </a:extLst>
            </p:cNvPr>
            <p:cNvSpPr/>
            <p:nvPr/>
          </p:nvSpPr>
          <p:spPr>
            <a:xfrm>
              <a:off x="3248247" y="3788369"/>
              <a:ext cx="2880320" cy="57606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14" name="Nach oben gekrümmter Pfeil 24">
              <a:extLst>
                <a:ext uri="{FF2B5EF4-FFF2-40B4-BE49-F238E27FC236}">
                  <a16:creationId xmlns:a16="http://schemas.microsoft.com/office/drawing/2014/main" id="{A0587B31-2040-4BA0-ACE1-8165B76CF8C6}"/>
                </a:ext>
              </a:extLst>
            </p:cNvPr>
            <p:cNvSpPr/>
            <p:nvPr/>
          </p:nvSpPr>
          <p:spPr>
            <a:xfrm rot="10800000">
              <a:off x="3139136" y="3054924"/>
              <a:ext cx="2880320" cy="57606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15" name="Textfeld 14">
              <a:extLst>
                <a:ext uri="{FF2B5EF4-FFF2-40B4-BE49-F238E27FC236}">
                  <a16:creationId xmlns:a16="http://schemas.microsoft.com/office/drawing/2014/main" id="{A379A0EB-285B-4719-8210-731BE4F30982}"/>
                </a:ext>
              </a:extLst>
            </p:cNvPr>
            <p:cNvSpPr txBox="1"/>
            <p:nvPr/>
          </p:nvSpPr>
          <p:spPr>
            <a:xfrm>
              <a:off x="4035137" y="3491716"/>
              <a:ext cx="1129987" cy="400110"/>
            </a:xfrm>
            <a:prstGeom prst="rect">
              <a:avLst/>
            </a:prstGeom>
            <a:noFill/>
          </p:spPr>
          <p:txBody>
            <a:bodyPr wrap="square" rtlCol="0">
              <a:spAutoFit/>
            </a:bodyPr>
            <a:lstStyle/>
            <a:p>
              <a:r>
                <a:rPr lang="de-DE" sz="1800" dirty="0"/>
                <a:t>Korrektur</a:t>
              </a:r>
              <a:r>
                <a:rPr lang="de-DE" dirty="0"/>
                <a:t> </a:t>
              </a:r>
            </a:p>
          </p:txBody>
        </p:sp>
        <p:pic>
          <p:nvPicPr>
            <p:cNvPr id="16" name="Picture 7">
              <a:extLst>
                <a:ext uri="{FF2B5EF4-FFF2-40B4-BE49-F238E27FC236}">
                  <a16:creationId xmlns:a16="http://schemas.microsoft.com/office/drawing/2014/main" id="{5A6637BB-A990-416B-B1FB-C1B3EBAECF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7714" y="2884213"/>
              <a:ext cx="607503" cy="607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7">
              <a:extLst>
                <a:ext uri="{FF2B5EF4-FFF2-40B4-BE49-F238E27FC236}">
                  <a16:creationId xmlns:a16="http://schemas.microsoft.com/office/drawing/2014/main" id="{CA2F46B2-0D47-415F-BF57-695B55FFBD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2608" y="3891826"/>
              <a:ext cx="607503" cy="607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8" name="Textfeld 17">
            <a:extLst>
              <a:ext uri="{FF2B5EF4-FFF2-40B4-BE49-F238E27FC236}">
                <a16:creationId xmlns:a16="http://schemas.microsoft.com/office/drawing/2014/main" id="{82F1AFA3-7F31-4EF0-B3E7-2C38336074C7}"/>
              </a:ext>
            </a:extLst>
          </p:cNvPr>
          <p:cNvSpPr txBox="1"/>
          <p:nvPr/>
        </p:nvSpPr>
        <p:spPr>
          <a:xfrm>
            <a:off x="7945130" y="3695541"/>
            <a:ext cx="689175" cy="276999"/>
          </a:xfrm>
          <a:prstGeom prst="rect">
            <a:avLst/>
          </a:prstGeom>
          <a:noFill/>
        </p:spPr>
        <p:txBody>
          <a:bodyPr wrap="square" rtlCol="0">
            <a:spAutoFit/>
          </a:bodyPr>
          <a:lstStyle/>
          <a:p>
            <a:pPr algn="ctr"/>
            <a:r>
              <a:rPr lang="de-DE" sz="1200" b="1" dirty="0"/>
              <a:t>BIDAQ</a:t>
            </a:r>
          </a:p>
        </p:txBody>
      </p:sp>
      <p:grpSp>
        <p:nvGrpSpPr>
          <p:cNvPr id="19" name="Gruppieren 18">
            <a:extLst>
              <a:ext uri="{FF2B5EF4-FFF2-40B4-BE49-F238E27FC236}">
                <a16:creationId xmlns:a16="http://schemas.microsoft.com/office/drawing/2014/main" id="{6C309721-347F-4095-A066-C1278594C4D8}"/>
              </a:ext>
            </a:extLst>
          </p:cNvPr>
          <p:cNvGrpSpPr/>
          <p:nvPr/>
        </p:nvGrpSpPr>
        <p:grpSpPr>
          <a:xfrm>
            <a:off x="1571343" y="3592523"/>
            <a:ext cx="1584176" cy="1344292"/>
            <a:chOff x="883469" y="3167476"/>
            <a:chExt cx="1584176" cy="1344292"/>
          </a:xfrm>
        </p:grpSpPr>
        <p:grpSp>
          <p:nvGrpSpPr>
            <p:cNvPr id="20" name="Gruppieren 19">
              <a:extLst>
                <a:ext uri="{FF2B5EF4-FFF2-40B4-BE49-F238E27FC236}">
                  <a16:creationId xmlns:a16="http://schemas.microsoft.com/office/drawing/2014/main" id="{A35BE8F9-AB41-4951-8FD2-C8395C9751E0}"/>
                </a:ext>
              </a:extLst>
            </p:cNvPr>
            <p:cNvGrpSpPr/>
            <p:nvPr/>
          </p:nvGrpSpPr>
          <p:grpSpPr>
            <a:xfrm>
              <a:off x="883469" y="3167476"/>
              <a:ext cx="1584176" cy="1344292"/>
              <a:chOff x="771520" y="3044488"/>
              <a:chExt cx="1584176" cy="1344292"/>
            </a:xfrm>
          </p:grpSpPr>
          <p:sp>
            <p:nvSpPr>
              <p:cNvPr id="22" name="Textfeld 21">
                <a:extLst>
                  <a:ext uri="{FF2B5EF4-FFF2-40B4-BE49-F238E27FC236}">
                    <a16:creationId xmlns:a16="http://schemas.microsoft.com/office/drawing/2014/main" id="{9D45DD47-F6E1-441F-B2D7-C4896123EC36}"/>
                  </a:ext>
                </a:extLst>
              </p:cNvPr>
              <p:cNvSpPr txBox="1"/>
              <p:nvPr/>
            </p:nvSpPr>
            <p:spPr>
              <a:xfrm>
                <a:off x="771520" y="3804005"/>
                <a:ext cx="1584176" cy="584775"/>
              </a:xfrm>
              <a:prstGeom prst="rect">
                <a:avLst/>
              </a:prstGeom>
              <a:solidFill>
                <a:schemeClr val="bg1"/>
              </a:solidFill>
            </p:spPr>
            <p:txBody>
              <a:bodyPr wrap="square" rtlCol="0">
                <a:spAutoFit/>
              </a:bodyPr>
              <a:lstStyle/>
              <a:p>
                <a:r>
                  <a:rPr lang="de-DE" sz="1600" dirty="0"/>
                  <a:t>Dateneingabe/ Erfassung</a:t>
                </a:r>
              </a:p>
            </p:txBody>
          </p:sp>
          <p:sp>
            <p:nvSpPr>
              <p:cNvPr id="23" name="laptop">
                <a:extLst>
                  <a:ext uri="{FF2B5EF4-FFF2-40B4-BE49-F238E27FC236}">
                    <a16:creationId xmlns:a16="http://schemas.microsoft.com/office/drawing/2014/main" id="{DCB6B850-92F7-4512-BD54-16D609CD28D5}"/>
                  </a:ext>
                </a:extLst>
              </p:cNvPr>
              <p:cNvSpPr>
                <a:spLocks noEditPoints="1" noChangeArrowheads="1"/>
              </p:cNvSpPr>
              <p:nvPr/>
            </p:nvSpPr>
            <p:spPr bwMode="auto">
              <a:xfrm>
                <a:off x="862422" y="3044488"/>
                <a:ext cx="1177959" cy="759517"/>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e-DE" dirty="0"/>
              </a:p>
            </p:txBody>
          </p:sp>
        </p:grpSp>
        <p:sp>
          <p:nvSpPr>
            <p:cNvPr id="21" name="Textfeld 20">
              <a:extLst>
                <a:ext uri="{FF2B5EF4-FFF2-40B4-BE49-F238E27FC236}">
                  <a16:creationId xmlns:a16="http://schemas.microsoft.com/office/drawing/2014/main" id="{F5E2D7A9-CD77-4884-A8F3-CC78B6564CBA}"/>
                </a:ext>
              </a:extLst>
            </p:cNvPr>
            <p:cNvSpPr txBox="1"/>
            <p:nvPr/>
          </p:nvSpPr>
          <p:spPr>
            <a:xfrm>
              <a:off x="1275318" y="3264513"/>
              <a:ext cx="576064" cy="276999"/>
            </a:xfrm>
            <a:prstGeom prst="rect">
              <a:avLst/>
            </a:prstGeom>
            <a:noFill/>
          </p:spPr>
          <p:txBody>
            <a:bodyPr wrap="square" rtlCol="0">
              <a:spAutoFit/>
            </a:bodyPr>
            <a:lstStyle/>
            <a:p>
              <a:pPr algn="ctr"/>
              <a:r>
                <a:rPr lang="de-DE" sz="1200" b="1" dirty="0"/>
                <a:t>PIA</a:t>
              </a:r>
              <a:endParaRPr lang="de-DE" sz="1400" b="1" dirty="0"/>
            </a:p>
          </p:txBody>
        </p:sp>
      </p:grpSp>
      <p:sp>
        <p:nvSpPr>
          <p:cNvPr id="24" name="Textfeld 23">
            <a:extLst>
              <a:ext uri="{FF2B5EF4-FFF2-40B4-BE49-F238E27FC236}">
                <a16:creationId xmlns:a16="http://schemas.microsoft.com/office/drawing/2014/main" id="{1EF74FD5-1E15-4E26-BB51-1C885949C0D4}"/>
              </a:ext>
            </a:extLst>
          </p:cNvPr>
          <p:cNvSpPr txBox="1"/>
          <p:nvPr/>
        </p:nvSpPr>
        <p:spPr>
          <a:xfrm>
            <a:off x="4162662" y="6294641"/>
            <a:ext cx="2381014" cy="369332"/>
          </a:xfrm>
          <a:prstGeom prst="rect">
            <a:avLst/>
          </a:prstGeom>
          <a:solidFill>
            <a:schemeClr val="bg1"/>
          </a:solidFill>
        </p:spPr>
        <p:txBody>
          <a:bodyPr wrap="square" rtlCol="0">
            <a:spAutoFit/>
          </a:bodyPr>
          <a:lstStyle/>
          <a:p>
            <a:r>
              <a:rPr lang="de-DE" sz="1800" dirty="0"/>
              <a:t>Versand der Berichte</a:t>
            </a:r>
            <a:endParaRPr lang="de-DE" dirty="0"/>
          </a:p>
        </p:txBody>
      </p:sp>
      <p:cxnSp>
        <p:nvCxnSpPr>
          <p:cNvPr id="25" name="Gerade Verbindung mit Pfeil 24">
            <a:extLst>
              <a:ext uri="{FF2B5EF4-FFF2-40B4-BE49-F238E27FC236}">
                <a16:creationId xmlns:a16="http://schemas.microsoft.com/office/drawing/2014/main" id="{C2815D89-FB4C-4595-872A-0E9E9539E3E3}"/>
              </a:ext>
            </a:extLst>
          </p:cNvPr>
          <p:cNvCxnSpPr>
            <a:cxnSpLocks/>
          </p:cNvCxnSpPr>
          <p:nvPr/>
        </p:nvCxnSpPr>
        <p:spPr>
          <a:xfrm>
            <a:off x="5086919" y="1738867"/>
            <a:ext cx="561439"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26" name="Gerade Verbindung mit Pfeil 25">
            <a:extLst>
              <a:ext uri="{FF2B5EF4-FFF2-40B4-BE49-F238E27FC236}">
                <a16:creationId xmlns:a16="http://schemas.microsoft.com/office/drawing/2014/main" id="{F1CE4368-9DDE-4925-AAF7-2C1CB32565F0}"/>
              </a:ext>
            </a:extLst>
          </p:cNvPr>
          <p:cNvCxnSpPr>
            <a:cxnSpLocks/>
          </p:cNvCxnSpPr>
          <p:nvPr/>
        </p:nvCxnSpPr>
        <p:spPr>
          <a:xfrm flipH="1">
            <a:off x="5063599" y="6821690"/>
            <a:ext cx="561439"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pic>
        <p:nvPicPr>
          <p:cNvPr id="27" name="Grafik 26">
            <a:extLst>
              <a:ext uri="{FF2B5EF4-FFF2-40B4-BE49-F238E27FC236}">
                <a16:creationId xmlns:a16="http://schemas.microsoft.com/office/drawing/2014/main" id="{4F2EE075-9AD1-4907-8AA3-81D477BA54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94284" y="5649098"/>
            <a:ext cx="527658" cy="648000"/>
          </a:xfrm>
          <a:prstGeom prst="rect">
            <a:avLst/>
          </a:prstGeom>
        </p:spPr>
      </p:pic>
      <p:grpSp>
        <p:nvGrpSpPr>
          <p:cNvPr id="29" name="Gruppieren 28">
            <a:extLst>
              <a:ext uri="{FF2B5EF4-FFF2-40B4-BE49-F238E27FC236}">
                <a16:creationId xmlns:a16="http://schemas.microsoft.com/office/drawing/2014/main" id="{A64373C7-1D84-4A1B-8F9E-5BD294F99548}"/>
              </a:ext>
            </a:extLst>
          </p:cNvPr>
          <p:cNvGrpSpPr/>
          <p:nvPr/>
        </p:nvGrpSpPr>
        <p:grpSpPr>
          <a:xfrm>
            <a:off x="6650834" y="2362707"/>
            <a:ext cx="1194621" cy="792088"/>
            <a:chOff x="5919296" y="1606795"/>
            <a:chExt cx="1194621" cy="792088"/>
          </a:xfrm>
        </p:grpSpPr>
        <p:sp>
          <p:nvSpPr>
            <p:cNvPr id="41" name="Gefaltete Ecke 17">
              <a:extLst>
                <a:ext uri="{FF2B5EF4-FFF2-40B4-BE49-F238E27FC236}">
                  <a16:creationId xmlns:a16="http://schemas.microsoft.com/office/drawing/2014/main" id="{978D54EB-C0DB-47C0-B3D4-9638F5A62FCC}"/>
                </a:ext>
              </a:extLst>
            </p:cNvPr>
            <p:cNvSpPr/>
            <p:nvPr/>
          </p:nvSpPr>
          <p:spPr>
            <a:xfrm>
              <a:off x="5919296" y="1606795"/>
              <a:ext cx="1194621" cy="792088"/>
            </a:xfrm>
            <a:prstGeom prst="foldedCorner">
              <a:avLst/>
            </a:prstGeom>
            <a:solidFill>
              <a:srgbClr val="4F81BD">
                <a:lumMod val="40000"/>
                <a:lumOff val="6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2" name="Textfeld 41">
              <a:extLst>
                <a:ext uri="{FF2B5EF4-FFF2-40B4-BE49-F238E27FC236}">
                  <a16:creationId xmlns:a16="http://schemas.microsoft.com/office/drawing/2014/main" id="{A0AFDEC8-6254-46B5-AF04-9F506B27CD25}"/>
                </a:ext>
              </a:extLst>
            </p:cNvPr>
            <p:cNvSpPr txBox="1"/>
            <p:nvPr/>
          </p:nvSpPr>
          <p:spPr>
            <a:xfrm>
              <a:off x="6013093" y="1703843"/>
              <a:ext cx="1027123" cy="523220"/>
            </a:xfrm>
            <a:prstGeom prst="rect">
              <a:avLst/>
            </a:prstGeom>
            <a:solidFill>
              <a:srgbClr val="4F81BD">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Übergabe-formular</a:t>
              </a:r>
            </a:p>
          </p:txBody>
        </p:sp>
      </p:grpSp>
      <p:grpSp>
        <p:nvGrpSpPr>
          <p:cNvPr id="30" name="Gruppieren 29">
            <a:extLst>
              <a:ext uri="{FF2B5EF4-FFF2-40B4-BE49-F238E27FC236}">
                <a16:creationId xmlns:a16="http://schemas.microsoft.com/office/drawing/2014/main" id="{DBE38C9A-42BA-4E7E-8703-00D72272C04E}"/>
              </a:ext>
            </a:extLst>
          </p:cNvPr>
          <p:cNvGrpSpPr/>
          <p:nvPr/>
        </p:nvGrpSpPr>
        <p:grpSpPr>
          <a:xfrm>
            <a:off x="6292324" y="5319612"/>
            <a:ext cx="1186571" cy="792088"/>
            <a:chOff x="5843597" y="4927176"/>
            <a:chExt cx="1186571" cy="792088"/>
          </a:xfrm>
          <a:solidFill>
            <a:schemeClr val="accent3">
              <a:lumMod val="60000"/>
              <a:lumOff val="40000"/>
            </a:schemeClr>
          </a:solidFill>
        </p:grpSpPr>
        <p:sp>
          <p:nvSpPr>
            <p:cNvPr id="45" name="Gefaltete Ecke 30">
              <a:extLst>
                <a:ext uri="{FF2B5EF4-FFF2-40B4-BE49-F238E27FC236}">
                  <a16:creationId xmlns:a16="http://schemas.microsoft.com/office/drawing/2014/main" id="{DF26E871-911C-48FA-AB24-171F38FEDF79}"/>
                </a:ext>
              </a:extLst>
            </p:cNvPr>
            <p:cNvSpPr/>
            <p:nvPr/>
          </p:nvSpPr>
          <p:spPr>
            <a:xfrm>
              <a:off x="5843597" y="4927176"/>
              <a:ext cx="1186571" cy="792088"/>
            </a:xfrm>
            <a:prstGeom prst="foldedCorner">
              <a:avLst/>
            </a:prstGeom>
            <a:grp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6" name="Textfeld 45">
              <a:extLst>
                <a:ext uri="{FF2B5EF4-FFF2-40B4-BE49-F238E27FC236}">
                  <a16:creationId xmlns:a16="http://schemas.microsoft.com/office/drawing/2014/main" id="{16AD0D8C-599E-4253-AD95-E446390B5DAB}"/>
                </a:ext>
              </a:extLst>
            </p:cNvPr>
            <p:cNvSpPr txBox="1"/>
            <p:nvPr/>
          </p:nvSpPr>
          <p:spPr>
            <a:xfrm>
              <a:off x="5874871" y="5034272"/>
              <a:ext cx="1116000" cy="523220"/>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40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Auswer-tungsmatrix</a:t>
              </a:r>
            </a:p>
          </p:txBody>
        </p:sp>
      </p:grpSp>
    </p:spTree>
    <p:extLst>
      <p:ext uri="{BB962C8B-B14F-4D97-AF65-F5344CB8AC3E}">
        <p14:creationId xmlns:p14="http://schemas.microsoft.com/office/powerpoint/2010/main" val="31774505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4C09D-6785-44CF-A0B7-84EBC3CF52C1}"/>
              </a:ext>
            </a:extLst>
          </p:cNvPr>
          <p:cNvSpPr>
            <a:spLocks noGrp="1"/>
          </p:cNvSpPr>
          <p:nvPr>
            <p:ph type="title"/>
          </p:nvPr>
        </p:nvSpPr>
        <p:spPr/>
        <p:txBody>
          <a:bodyPr/>
          <a:lstStyle/>
          <a:p>
            <a:r>
              <a:rPr lang="de-DE" dirty="0"/>
              <a:t>Wichtige Dokumente zur AmBADO</a:t>
            </a:r>
          </a:p>
        </p:txBody>
      </p:sp>
      <p:sp>
        <p:nvSpPr>
          <p:cNvPr id="3" name="Inhaltsplatzhalter 2">
            <a:extLst>
              <a:ext uri="{FF2B5EF4-FFF2-40B4-BE49-F238E27FC236}">
                <a16:creationId xmlns:a16="http://schemas.microsoft.com/office/drawing/2014/main" id="{96D68A50-3E92-4805-BE21-5574F781ADBE}"/>
              </a:ext>
            </a:extLst>
          </p:cNvPr>
          <p:cNvSpPr>
            <a:spLocks noGrp="1"/>
          </p:cNvSpPr>
          <p:nvPr>
            <p:ph idx="1"/>
          </p:nvPr>
        </p:nvSpPr>
        <p:spPr>
          <a:xfrm>
            <a:off x="534989" y="1765300"/>
            <a:ext cx="5581494" cy="4991100"/>
          </a:xfrm>
        </p:spPr>
        <p:txBody>
          <a:bodyPr/>
          <a:lstStyle/>
          <a:p>
            <a:pPr indent="0">
              <a:lnSpc>
                <a:spcPct val="100000"/>
              </a:lnSpc>
              <a:buClr>
                <a:srgbClr val="0460B4"/>
              </a:buClr>
            </a:pPr>
            <a:r>
              <a:rPr lang="de-DE" sz="2400" b="1" dirty="0">
                <a:solidFill>
                  <a:srgbClr val="0460B4"/>
                </a:solidFill>
              </a:rPr>
              <a:t>Die Auswertungsmatrix</a:t>
            </a:r>
            <a:endParaRPr lang="de-DE" sz="2400" b="1" dirty="0">
              <a:solidFill>
                <a:srgbClr val="FF0000"/>
              </a:solidFill>
            </a:endParaRPr>
          </a:p>
          <a:p>
            <a:pPr marL="342900" indent="-342900">
              <a:buClr>
                <a:srgbClr val="0460B4"/>
              </a:buClr>
              <a:buFont typeface="Wingdings" panose="05000000000000000000" pitchFamily="2" charset="2"/>
              <a:buChar char="§"/>
            </a:pPr>
            <a:r>
              <a:rPr lang="de-DE" sz="2000" dirty="0"/>
              <a:t>Auflistung aller Fragen, die ausgewertet werden</a:t>
            </a:r>
            <a:endParaRPr lang="de-DE" sz="2000" i="1" dirty="0"/>
          </a:p>
          <a:p>
            <a:pPr marL="342900" indent="-342900">
              <a:buClr>
                <a:srgbClr val="0460B4"/>
              </a:buClr>
              <a:buFont typeface="Wingdings" panose="05000000000000000000" pitchFamily="2" charset="2"/>
              <a:buChar char="§"/>
            </a:pPr>
            <a:r>
              <a:rPr lang="de-DE" sz="2000" dirty="0"/>
              <a:t>Überblick über die zwischen den Verein-</a:t>
            </a:r>
            <a:r>
              <a:rPr lang="de-DE" sz="2000" dirty="0" err="1"/>
              <a:t>barungspartnern</a:t>
            </a:r>
            <a:r>
              <a:rPr lang="de-DE" sz="2000" dirty="0"/>
              <a:t> verhandelte Auswahl der Fragen für die unterschiedlichen Berichtsarten</a:t>
            </a:r>
          </a:p>
          <a:p>
            <a:pPr marL="342900" indent="-342900">
              <a:spcAft>
                <a:spcPts val="600"/>
              </a:spcAft>
              <a:buClr>
                <a:srgbClr val="0460B4"/>
              </a:buClr>
              <a:buFont typeface="Wingdings" panose="05000000000000000000" pitchFamily="2" charset="2"/>
              <a:buChar char="§"/>
            </a:pPr>
            <a:r>
              <a:rPr lang="de-DE" sz="2000" dirty="0"/>
              <a:t>Berichtsarten: </a:t>
            </a:r>
          </a:p>
          <a:p>
            <a:pPr marL="701675" lvl="2" indent="-342900">
              <a:lnSpc>
                <a:spcPts val="2000"/>
              </a:lnSpc>
              <a:spcAft>
                <a:spcPts val="400"/>
              </a:spcAft>
              <a:buClr>
                <a:srgbClr val="0460B4"/>
              </a:buClr>
              <a:buFont typeface="Wingdings" panose="05000000000000000000" pitchFamily="2" charset="2"/>
              <a:buChar char="§"/>
            </a:pPr>
            <a:r>
              <a:rPr lang="de-DE" sz="1800" dirty="0"/>
              <a:t>Einzelbericht PIA</a:t>
            </a:r>
          </a:p>
          <a:p>
            <a:pPr marL="701675" lvl="2" indent="-342900">
              <a:lnSpc>
                <a:spcPts val="2000"/>
              </a:lnSpc>
              <a:spcAft>
                <a:spcPts val="400"/>
              </a:spcAft>
              <a:buClr>
                <a:srgbClr val="0460B4"/>
              </a:buClr>
              <a:buFont typeface="Wingdings" panose="05000000000000000000" pitchFamily="2" charset="2"/>
              <a:buChar char="§"/>
            </a:pPr>
            <a:r>
              <a:rPr lang="de-DE" sz="1800" dirty="0"/>
              <a:t>Prüfbericht PIA</a:t>
            </a:r>
          </a:p>
          <a:p>
            <a:pPr marL="701675" lvl="2" indent="-342900">
              <a:lnSpc>
                <a:spcPts val="2000"/>
              </a:lnSpc>
              <a:buClr>
                <a:srgbClr val="0460B4"/>
              </a:buClr>
              <a:buFont typeface="Wingdings" panose="05000000000000000000" pitchFamily="2" charset="2"/>
              <a:buChar char="§"/>
            </a:pPr>
            <a:r>
              <a:rPr lang="de-DE" sz="1800" dirty="0"/>
              <a:t>Gesamtbericht Bayern</a:t>
            </a:r>
            <a:endParaRPr lang="de-DE" sz="1800" i="1" dirty="0"/>
          </a:p>
          <a:p>
            <a:pPr marL="285750" indent="-285750">
              <a:buClr>
                <a:srgbClr val="0460B4"/>
              </a:buClr>
              <a:buFont typeface="Wingdings" panose="05000000000000000000" pitchFamily="2" charset="2"/>
              <a:buChar char="§"/>
            </a:pPr>
            <a:r>
              <a:rPr lang="de-DE" sz="2000" dirty="0"/>
              <a:t>Wer erhält welche Berichte ? </a:t>
            </a:r>
            <a:r>
              <a:rPr lang="de-DE" sz="2000" dirty="0">
                <a:sym typeface="Wingdings" panose="05000000000000000000" pitchFamily="2" charset="2"/>
              </a:rPr>
              <a:t></a:t>
            </a:r>
            <a:r>
              <a:rPr lang="de-DE" sz="2000" dirty="0"/>
              <a:t> Folien 14-15</a:t>
            </a:r>
            <a:endParaRPr lang="de-DE" sz="2000" i="1" dirty="0"/>
          </a:p>
          <a:p>
            <a:pPr indent="0">
              <a:lnSpc>
                <a:spcPct val="100000"/>
              </a:lnSpc>
              <a:spcAft>
                <a:spcPts val="0"/>
              </a:spcAft>
              <a:buClr>
                <a:srgbClr val="0460B4"/>
              </a:buClr>
            </a:pPr>
            <a:endParaRPr lang="de-DE" sz="1100" i="1" dirty="0"/>
          </a:p>
          <a:p>
            <a:pPr marL="342900" indent="-342900">
              <a:lnSpc>
                <a:spcPct val="100000"/>
              </a:lnSpc>
              <a:buClr>
                <a:srgbClr val="0460B4"/>
              </a:buClr>
              <a:buFont typeface="Wingdings" panose="05000000000000000000" pitchFamily="2" charset="2"/>
              <a:buChar char="à"/>
            </a:pPr>
            <a:r>
              <a:rPr lang="de-DE" sz="2000" b="1" dirty="0"/>
              <a:t>Zielgruppe: AmBADO-Beauftragte/r der PIA, Prüfungsbeauftragte/r der PIA</a:t>
            </a:r>
            <a:endParaRPr lang="de-DE" sz="2000" dirty="0"/>
          </a:p>
          <a:p>
            <a:endParaRPr lang="de-DE" dirty="0"/>
          </a:p>
        </p:txBody>
      </p:sp>
      <p:sp>
        <p:nvSpPr>
          <p:cNvPr id="4" name="Datumsplatzhalter 3">
            <a:extLst>
              <a:ext uri="{FF2B5EF4-FFF2-40B4-BE49-F238E27FC236}">
                <a16:creationId xmlns:a16="http://schemas.microsoft.com/office/drawing/2014/main" id="{44965B7B-17A8-49C3-9966-3F6FD6A1D65A}"/>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5FB26B0A-3FEA-4424-A3D1-85F1873498DD}"/>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D0D30085-4A04-4613-A22E-325283001C13}"/>
              </a:ext>
            </a:extLst>
          </p:cNvPr>
          <p:cNvSpPr>
            <a:spLocks noGrp="1"/>
          </p:cNvSpPr>
          <p:nvPr>
            <p:ph type="sldNum" sz="quarter" idx="12"/>
          </p:nvPr>
        </p:nvSpPr>
        <p:spPr/>
        <p:txBody>
          <a:bodyPr/>
          <a:lstStyle/>
          <a:p>
            <a:pPr>
              <a:defRPr/>
            </a:pPr>
            <a:fld id="{F9D6104D-E8AE-4D46-824F-6769818204BD}" type="slidenum">
              <a:rPr lang="de-DE" smtClean="0"/>
              <a:pPr>
                <a:defRPr/>
              </a:pPr>
              <a:t>33</a:t>
            </a:fld>
            <a:endParaRPr lang="de-DE" dirty="0"/>
          </a:p>
        </p:txBody>
      </p:sp>
      <p:pic>
        <p:nvPicPr>
          <p:cNvPr id="9" name="Grafik 8">
            <a:extLst>
              <a:ext uri="{FF2B5EF4-FFF2-40B4-BE49-F238E27FC236}">
                <a16:creationId xmlns:a16="http://schemas.microsoft.com/office/drawing/2014/main" id="{28547D82-F344-4B0E-B876-0FB8E4D809B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687" t="1000" r="1635"/>
          <a:stretch/>
        </p:blipFill>
        <p:spPr>
          <a:xfrm>
            <a:off x="6116483" y="639051"/>
            <a:ext cx="4572000" cy="6360948"/>
          </a:xfrm>
          <a:prstGeom prst="rect">
            <a:avLst/>
          </a:prstGeom>
        </p:spPr>
      </p:pic>
    </p:spTree>
    <p:extLst>
      <p:ext uri="{BB962C8B-B14F-4D97-AF65-F5344CB8AC3E}">
        <p14:creationId xmlns:p14="http://schemas.microsoft.com/office/powerpoint/2010/main" val="35722346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4C09D-6785-44CF-A0B7-84EBC3CF52C1}"/>
              </a:ext>
            </a:extLst>
          </p:cNvPr>
          <p:cNvSpPr>
            <a:spLocks noGrp="1"/>
          </p:cNvSpPr>
          <p:nvPr>
            <p:ph type="title"/>
          </p:nvPr>
        </p:nvSpPr>
        <p:spPr/>
        <p:txBody>
          <a:bodyPr/>
          <a:lstStyle/>
          <a:p>
            <a:r>
              <a:rPr lang="de-DE" dirty="0"/>
              <a:t>Wichtige Dokumente zur AmBADO</a:t>
            </a:r>
          </a:p>
        </p:txBody>
      </p:sp>
      <p:sp>
        <p:nvSpPr>
          <p:cNvPr id="3" name="Inhaltsplatzhalter 2">
            <a:extLst>
              <a:ext uri="{FF2B5EF4-FFF2-40B4-BE49-F238E27FC236}">
                <a16:creationId xmlns:a16="http://schemas.microsoft.com/office/drawing/2014/main" id="{96D68A50-3E92-4805-BE21-5574F781ADBE}"/>
              </a:ext>
            </a:extLst>
          </p:cNvPr>
          <p:cNvSpPr>
            <a:spLocks noGrp="1"/>
          </p:cNvSpPr>
          <p:nvPr>
            <p:ph idx="1"/>
          </p:nvPr>
        </p:nvSpPr>
        <p:spPr>
          <a:xfrm>
            <a:off x="534988" y="1745209"/>
            <a:ext cx="9618662" cy="382604"/>
          </a:xfrm>
        </p:spPr>
        <p:txBody>
          <a:bodyPr/>
          <a:lstStyle/>
          <a:p>
            <a:pPr indent="0">
              <a:lnSpc>
                <a:spcPct val="100000"/>
              </a:lnSpc>
              <a:buClr>
                <a:srgbClr val="0460B4"/>
              </a:buClr>
            </a:pPr>
            <a:r>
              <a:rPr lang="de-DE" sz="2000" b="1" dirty="0">
                <a:solidFill>
                  <a:srgbClr val="0460B4"/>
                </a:solidFill>
              </a:rPr>
              <a:t>Alle relevanten Dokumente stehen auf der BIDAQ- Homepage für Sie bereit:</a:t>
            </a:r>
            <a:endParaRPr lang="de-DE" sz="2000" b="1" dirty="0">
              <a:solidFill>
                <a:srgbClr val="FF0000"/>
              </a:solidFill>
            </a:endParaRPr>
          </a:p>
          <a:p>
            <a:pPr indent="0">
              <a:buClr>
                <a:srgbClr val="0460B4"/>
              </a:buClr>
            </a:pPr>
            <a:endParaRPr lang="de-DE" sz="2000" dirty="0"/>
          </a:p>
          <a:p>
            <a:endParaRPr lang="de-DE" dirty="0"/>
          </a:p>
        </p:txBody>
      </p:sp>
      <p:sp>
        <p:nvSpPr>
          <p:cNvPr id="4" name="Datumsplatzhalter 3">
            <a:extLst>
              <a:ext uri="{FF2B5EF4-FFF2-40B4-BE49-F238E27FC236}">
                <a16:creationId xmlns:a16="http://schemas.microsoft.com/office/drawing/2014/main" id="{44965B7B-17A8-49C3-9966-3F6FD6A1D65A}"/>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5FB26B0A-3FEA-4424-A3D1-85F1873498DD}"/>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D0D30085-4A04-4613-A22E-325283001C13}"/>
              </a:ext>
            </a:extLst>
          </p:cNvPr>
          <p:cNvSpPr>
            <a:spLocks noGrp="1"/>
          </p:cNvSpPr>
          <p:nvPr>
            <p:ph type="sldNum" sz="quarter" idx="12"/>
          </p:nvPr>
        </p:nvSpPr>
        <p:spPr/>
        <p:txBody>
          <a:bodyPr/>
          <a:lstStyle/>
          <a:p>
            <a:pPr>
              <a:defRPr/>
            </a:pPr>
            <a:fld id="{F9D6104D-E8AE-4D46-824F-6769818204BD}" type="slidenum">
              <a:rPr lang="de-DE" smtClean="0"/>
              <a:pPr>
                <a:defRPr/>
              </a:pPr>
              <a:t>34</a:t>
            </a:fld>
            <a:endParaRPr lang="de-DE" dirty="0"/>
          </a:p>
        </p:txBody>
      </p:sp>
      <p:pic>
        <p:nvPicPr>
          <p:cNvPr id="10" name="Grafik 9">
            <a:extLst>
              <a:ext uri="{FF2B5EF4-FFF2-40B4-BE49-F238E27FC236}">
                <a16:creationId xmlns:a16="http://schemas.microsoft.com/office/drawing/2014/main" id="{89BF0112-BD6E-4815-B668-0C0E2AE88B8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4948" l="10000" r="90000">
                        <a14:foregroundMark x1="44688" y1="92031" x2="44688" y2="92031"/>
                        <a14:foregroundMark x1="45885" y1="94948" x2="45885" y2="94948"/>
                        <a14:foregroundMark x1="38229" y1="31615" x2="38229" y2="31615"/>
                        <a14:foregroundMark x1="35156" y1="23333" x2="35156" y2="23333"/>
                        <a14:foregroundMark x1="31250" y1="30729" x2="31250" y2="30729"/>
                        <a14:foregroundMark x1="42604" y1="31615" x2="42604" y2="31615"/>
                        <a14:foregroundMark x1="45208" y1="23333" x2="45208" y2="23333"/>
                        <a14:foregroundMark x1="39948" y1="17656" x2="39948" y2="17656"/>
                        <a14:foregroundMark x1="27344" y1="18542" x2="27344" y2="18542"/>
                        <a14:foregroundMark x1="24271" y1="26771" x2="24271" y2="26771"/>
                        <a14:foregroundMark x1="29948" y1="34635" x2="29948" y2="34635"/>
                        <a14:foregroundMark x1="36510" y1="37240" x2="36510" y2="37240"/>
                        <a14:foregroundMark x1="41719" y1="37708" x2="41719" y2="37708"/>
                        <a14:foregroundMark x1="46094" y1="32917" x2="46094" y2="32917"/>
                        <a14:foregroundMark x1="45208" y1="25938" x2="45208" y2="25938"/>
                        <a14:foregroundMark x1="37813" y1="23750" x2="37813" y2="23750"/>
                        <a14:foregroundMark x1="30833" y1="25469" x2="30833" y2="25469"/>
                        <a14:foregroundMark x1="36927" y1="33333" x2="36927" y2="33333"/>
                        <a14:foregroundMark x1="42135" y1="22865" x2="42135" y2="22865"/>
                        <a14:foregroundMark x1="43021" y1="20677" x2="43021" y2="20677"/>
                        <a14:foregroundMark x1="35156" y1="22448" x2="35156" y2="22448"/>
                        <a14:foregroundMark x1="29531" y1="22865" x2="29531" y2="22865"/>
                        <a14:foregroundMark x1="29063" y1="30729" x2="29063" y2="30729"/>
                        <a14:foregroundMark x1="32135" y1="36823" x2="32135" y2="36823"/>
                        <a14:foregroundMark x1="36510" y1="39010" x2="36510" y2="39010"/>
                        <a14:foregroundMark x1="42135" y1="39427" x2="42135" y2="39427"/>
                        <a14:foregroundMark x1="45208" y1="34635" x2="45208" y2="34635"/>
                        <a14:foregroundMark x1="46094" y1="28125" x2="46094" y2="28125"/>
                        <a14:foregroundMark x1="44740" y1="21979" x2="44740" y2="21979"/>
                        <a14:foregroundMark x1="39115" y1="16354" x2="39115" y2="16354"/>
                        <a14:foregroundMark x1="33854" y1="14583" x2="33854" y2="14583"/>
                        <a14:foregroundMark x1="27760" y1="17188" x2="27760" y2="17188"/>
                        <a14:foregroundMark x1="26458" y1="21979" x2="26458" y2="21979"/>
                        <a14:foregroundMark x1="27760" y1="27656" x2="27760" y2="27656"/>
                        <a14:foregroundMark x1="29531" y1="34219" x2="29531" y2="34219"/>
                        <a14:foregroundMark x1="34740" y1="36823" x2="34740" y2="36823"/>
                        <a14:foregroundMark x1="39115" y1="37240" x2="39115" y2="37240"/>
                        <a14:foregroundMark x1="39948" y1="30729" x2="39948" y2="30729"/>
                        <a14:foregroundMark x1="35156" y1="26354" x2="35156" y2="26354"/>
                        <a14:foregroundMark x1="39115" y1="24635" x2="39115" y2="24635"/>
                        <a14:foregroundMark x1="28229" y1="24167" x2="28229" y2="24167"/>
                        <a14:foregroundMark x1="37813" y1="21146" x2="37813" y2="21146"/>
                        <a14:foregroundMark x1="39531" y1="27656" x2="39531" y2="27656"/>
                        <a14:foregroundMark x1="45625" y1="27656" x2="45625" y2="27656"/>
                        <a14:foregroundMark x1="42604" y1="21979" x2="42604" y2="21979"/>
                        <a14:foregroundMark x1="35625" y1="24167" x2="35625" y2="24167"/>
                        <a14:foregroundMark x1="35625" y1="28542" x2="35625" y2="28542"/>
                        <a14:foregroundMark x1="43021" y1="29844" x2="43021" y2="29844"/>
                        <a14:foregroundMark x1="45208" y1="35521" x2="45208" y2="35521"/>
                        <a14:foregroundMark x1="34740" y1="37708" x2="34740" y2="37708"/>
                        <a14:foregroundMark x1="25573" y1="28125" x2="25573" y2="28125"/>
                        <a14:foregroundMark x1="25573" y1="23750" x2="25573" y2="23750"/>
                        <a14:foregroundMark x1="29948" y1="19375" x2="29948" y2="19375"/>
                        <a14:foregroundMark x1="31719" y1="18958" x2="31719" y2="18958"/>
                        <a14:foregroundMark x1="39948" y1="19375" x2="39948" y2="19375"/>
                        <a14:foregroundMark x1="46094" y1="22865" x2="46094" y2="22865"/>
                        <a14:foregroundMark x1="46927" y1="28125" x2="46927" y2="28125"/>
                        <a14:foregroundMark x1="43906" y1="32031" x2="43906" y2="32031"/>
                      </a14:backgroundRemoval>
                    </a14:imgEffect>
                  </a14:imgLayer>
                </a14:imgProps>
              </a:ext>
            </a:extLst>
          </a:blip>
          <a:srcRect l="10344" t="4348" r="20381" b="2178"/>
          <a:stretch/>
        </p:blipFill>
        <p:spPr>
          <a:xfrm>
            <a:off x="0" y="4506461"/>
            <a:ext cx="1597688" cy="2155804"/>
          </a:xfrm>
          <a:prstGeom prst="rect">
            <a:avLst/>
          </a:prstGeom>
        </p:spPr>
      </p:pic>
      <p:sp>
        <p:nvSpPr>
          <p:cNvPr id="11" name="Sprechblase: rechteckig mit abgerundeten Ecken 10">
            <a:extLst>
              <a:ext uri="{FF2B5EF4-FFF2-40B4-BE49-F238E27FC236}">
                <a16:creationId xmlns:a16="http://schemas.microsoft.com/office/drawing/2014/main" id="{39955BF9-22A9-461C-BD64-9D9981D640E4}"/>
              </a:ext>
            </a:extLst>
          </p:cNvPr>
          <p:cNvSpPr/>
          <p:nvPr/>
        </p:nvSpPr>
        <p:spPr>
          <a:xfrm>
            <a:off x="798844" y="4066050"/>
            <a:ext cx="1836000" cy="540000"/>
          </a:xfrm>
          <a:prstGeom prst="wedgeRoundRectCallout">
            <a:avLst>
              <a:gd name="adj1" fmla="val -19174"/>
              <a:gd name="adj2" fmla="val 108694"/>
              <a:gd name="adj3" fmla="val 16667"/>
            </a:avLst>
          </a:prstGeom>
          <a:solidFill>
            <a:schemeClr val="bg1">
              <a:lumMod val="95000"/>
            </a:schemeClr>
          </a:solidFill>
          <a:ln w="19050">
            <a:solidFill>
              <a:schemeClr val="tx1">
                <a:lumMod val="50000"/>
                <a:lumOff val="50000"/>
              </a:schemeClr>
            </a:solidFill>
          </a:ln>
        </p:spPr>
        <p:style>
          <a:lnRef idx="1">
            <a:schemeClr val="dk1"/>
          </a:lnRef>
          <a:fillRef idx="2">
            <a:schemeClr val="dk1"/>
          </a:fillRef>
          <a:effectRef idx="1">
            <a:schemeClr val="dk1"/>
          </a:effectRef>
          <a:fontRef idx="minor">
            <a:schemeClr val="dk1"/>
          </a:fontRef>
        </p:style>
        <p:txBody>
          <a:bodyPr rtlCol="0" anchor="ctr"/>
          <a:lstStyle/>
          <a:p>
            <a:r>
              <a:rPr lang="de-DE" sz="1600" b="1" dirty="0">
                <a:solidFill>
                  <a:srgbClr val="0460B4"/>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https://bidaq.de</a:t>
            </a:r>
            <a:endParaRPr lang="de-DE" sz="1600" b="1" dirty="0">
              <a:solidFill>
                <a:srgbClr val="0460B4"/>
              </a:solidFill>
              <a:latin typeface="Arial" panose="020B0604020202020204" pitchFamily="34" charset="0"/>
              <a:cs typeface="Arial" panose="020B0604020202020204" pitchFamily="34" charset="0"/>
            </a:endParaRPr>
          </a:p>
          <a:p>
            <a:endParaRPr lang="de-DE" sz="1200" b="1" dirty="0">
              <a:latin typeface="Arial" panose="020B0604020202020204" pitchFamily="34" charset="0"/>
              <a:cs typeface="Arial" panose="020B0604020202020204" pitchFamily="34" charset="0"/>
            </a:endParaRPr>
          </a:p>
        </p:txBody>
      </p:sp>
      <p:pic>
        <p:nvPicPr>
          <p:cNvPr id="17" name="Grafik 16">
            <a:extLst>
              <a:ext uri="{FF2B5EF4-FFF2-40B4-BE49-F238E27FC236}">
                <a16:creationId xmlns:a16="http://schemas.microsoft.com/office/drawing/2014/main" id="{86966B3B-96C5-4A30-8F5A-B21F8B12640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2949182" y="2141820"/>
            <a:ext cx="7740000" cy="5248318"/>
          </a:xfrm>
          <a:prstGeom prst="rect">
            <a:avLst/>
          </a:prstGeom>
          <a:effectLst>
            <a:outerShdw blurRad="50800" dist="38100" dir="8100000" algn="tr" rotWithShape="0">
              <a:prstClr val="black">
                <a:alpha val="40000"/>
              </a:prstClr>
            </a:outerShdw>
          </a:effectLst>
        </p:spPr>
      </p:pic>
      <p:sp>
        <p:nvSpPr>
          <p:cNvPr id="7" name="Ellipse 6">
            <a:extLst>
              <a:ext uri="{FF2B5EF4-FFF2-40B4-BE49-F238E27FC236}">
                <a16:creationId xmlns:a16="http://schemas.microsoft.com/office/drawing/2014/main" id="{5E6B38DA-90FF-4B65-845D-901EFB1BE009}"/>
              </a:ext>
            </a:extLst>
          </p:cNvPr>
          <p:cNvSpPr/>
          <p:nvPr/>
        </p:nvSpPr>
        <p:spPr>
          <a:xfrm>
            <a:off x="6243297" y="3610285"/>
            <a:ext cx="1195754" cy="489124"/>
          </a:xfrm>
          <a:prstGeom prst="ellipse">
            <a:avLst/>
          </a:prstGeom>
          <a:noFill/>
          <a:ln w="19050">
            <a:prstDash val="sysDash"/>
            <a:extLst>
              <a:ext uri="{C807C97D-BFC1-408E-A445-0C87EB9F89A2}">
                <ask:lineSketchStyleProps xmlns:ask="http://schemas.microsoft.com/office/drawing/2018/sketchyshapes" sd="264327539">
                  <a:custGeom>
                    <a:avLst/>
                    <a:gdLst>
                      <a:gd name="connsiteX0" fmla="*/ 0 w 1195754"/>
                      <a:gd name="connsiteY0" fmla="*/ 244562 h 489124"/>
                      <a:gd name="connsiteX1" fmla="*/ 597877 w 1195754"/>
                      <a:gd name="connsiteY1" fmla="*/ 0 h 489124"/>
                      <a:gd name="connsiteX2" fmla="*/ 1195754 w 1195754"/>
                      <a:gd name="connsiteY2" fmla="*/ 244562 h 489124"/>
                      <a:gd name="connsiteX3" fmla="*/ 597877 w 1195754"/>
                      <a:gd name="connsiteY3" fmla="*/ 489124 h 489124"/>
                      <a:gd name="connsiteX4" fmla="*/ 0 w 1195754"/>
                      <a:gd name="connsiteY4" fmla="*/ 244562 h 48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754" h="489124" extrusionOk="0">
                        <a:moveTo>
                          <a:pt x="0" y="244562"/>
                        </a:moveTo>
                        <a:cubicBezTo>
                          <a:pt x="-15671" y="65686"/>
                          <a:pt x="260865" y="-82688"/>
                          <a:pt x="597877" y="0"/>
                        </a:cubicBezTo>
                        <a:cubicBezTo>
                          <a:pt x="897589" y="-7384"/>
                          <a:pt x="1192083" y="110185"/>
                          <a:pt x="1195754" y="244562"/>
                        </a:cubicBezTo>
                        <a:cubicBezTo>
                          <a:pt x="1224130" y="439659"/>
                          <a:pt x="1004266" y="457474"/>
                          <a:pt x="597877" y="489124"/>
                        </a:cubicBezTo>
                        <a:cubicBezTo>
                          <a:pt x="287671" y="490070"/>
                          <a:pt x="870" y="389566"/>
                          <a:pt x="0" y="244562"/>
                        </a:cubicBezTo>
                        <a:close/>
                      </a:path>
                    </a:pathLst>
                  </a:custGeom>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Pfeil: nach unten 8">
            <a:extLst>
              <a:ext uri="{FF2B5EF4-FFF2-40B4-BE49-F238E27FC236}">
                <a16:creationId xmlns:a16="http://schemas.microsoft.com/office/drawing/2014/main" id="{CAB912BA-FF97-465A-8428-1FEB31569175}"/>
              </a:ext>
            </a:extLst>
          </p:cNvPr>
          <p:cNvSpPr/>
          <p:nvPr/>
        </p:nvSpPr>
        <p:spPr>
          <a:xfrm rot="13991152">
            <a:off x="5945016" y="3935583"/>
            <a:ext cx="284633" cy="296893"/>
          </a:xfrm>
          <a:prstGeom prst="downArrow">
            <a:avLst/>
          </a:prstGeom>
          <a:solidFill>
            <a:srgbClr val="DEEBF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279752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DF29A-4C47-4B05-9373-4CFDAE790948}"/>
              </a:ext>
            </a:extLst>
          </p:cNvPr>
          <p:cNvSpPr>
            <a:spLocks noGrp="1"/>
          </p:cNvSpPr>
          <p:nvPr>
            <p:ph type="title"/>
          </p:nvPr>
        </p:nvSpPr>
        <p:spPr/>
        <p:txBody>
          <a:bodyPr/>
          <a:lstStyle/>
          <a:p>
            <a:r>
              <a:rPr lang="de-DE" dirty="0">
                <a:solidFill>
                  <a:srgbClr val="82C836"/>
                </a:solidFill>
              </a:rPr>
              <a:t>Wichtige Dokumente zur AmBADO – </a:t>
            </a:r>
            <a:br>
              <a:rPr lang="de-DE" dirty="0">
                <a:solidFill>
                  <a:srgbClr val="82C836"/>
                </a:solidFill>
              </a:rPr>
            </a:br>
            <a:r>
              <a:rPr lang="de-DE" dirty="0">
                <a:solidFill>
                  <a:srgbClr val="82C836"/>
                </a:solidFill>
              </a:rPr>
              <a:t>Richtig oder Falsch? (1)</a:t>
            </a:r>
          </a:p>
        </p:txBody>
      </p:sp>
      <p:sp>
        <p:nvSpPr>
          <p:cNvPr id="4" name="Datumsplatzhalter 3">
            <a:extLst>
              <a:ext uri="{FF2B5EF4-FFF2-40B4-BE49-F238E27FC236}">
                <a16:creationId xmlns:a16="http://schemas.microsoft.com/office/drawing/2014/main" id="{414E8319-DA84-41A9-AE9C-DFD40313784F}"/>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3508DC59-1544-4E94-AB8E-CA06B3151AB7}"/>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3C7368CB-4FA0-48F9-9095-AD68C4B0826D}"/>
              </a:ext>
            </a:extLst>
          </p:cNvPr>
          <p:cNvSpPr>
            <a:spLocks noGrp="1"/>
          </p:cNvSpPr>
          <p:nvPr>
            <p:ph type="sldNum" sz="quarter" idx="12"/>
          </p:nvPr>
        </p:nvSpPr>
        <p:spPr/>
        <p:txBody>
          <a:bodyPr/>
          <a:lstStyle/>
          <a:p>
            <a:pPr>
              <a:defRPr/>
            </a:pPr>
            <a:fld id="{F9D6104D-E8AE-4D46-824F-6769818204BD}" type="slidenum">
              <a:rPr lang="de-DE" smtClean="0"/>
              <a:pPr>
                <a:defRPr/>
              </a:pPr>
              <a:t>35</a:t>
            </a:fld>
            <a:endParaRPr lang="de-DE" dirty="0"/>
          </a:p>
        </p:txBody>
      </p:sp>
      <p:sp>
        <p:nvSpPr>
          <p:cNvPr id="8" name="Inhaltsplatzhalter 2">
            <a:extLst>
              <a:ext uri="{FF2B5EF4-FFF2-40B4-BE49-F238E27FC236}">
                <a16:creationId xmlns:a16="http://schemas.microsoft.com/office/drawing/2014/main" id="{B0F59D59-722A-4F58-995C-8D15A1CB4F47}"/>
              </a:ext>
            </a:extLst>
          </p:cNvPr>
          <p:cNvSpPr>
            <a:spLocks noGrp="1"/>
          </p:cNvSpPr>
          <p:nvPr>
            <p:ph idx="1"/>
          </p:nvPr>
        </p:nvSpPr>
        <p:spPr>
          <a:xfrm>
            <a:off x="534988" y="1715060"/>
            <a:ext cx="9618662" cy="701287"/>
          </a:xfrm>
        </p:spPr>
        <p:txBody>
          <a:bodyPr/>
          <a:lstStyle/>
          <a:p>
            <a:pPr indent="0">
              <a:lnSpc>
                <a:spcPts val="2300"/>
              </a:lnSpc>
              <a:buClr>
                <a:srgbClr val="0460B4"/>
              </a:buClr>
            </a:pPr>
            <a:r>
              <a:rPr lang="de-DE" sz="1800" dirty="0"/>
              <a:t>Hier sind einige Aussagen zu den Dokumenten der AmBADO. </a:t>
            </a:r>
            <a:br>
              <a:rPr lang="de-DE" sz="1800" dirty="0"/>
            </a:br>
            <a:r>
              <a:rPr lang="de-DE" sz="1800" dirty="0"/>
              <a:t>Nun sind Sie an der Reihe! Welche Aussagen sind richtig, welche falsch?</a:t>
            </a:r>
          </a:p>
        </p:txBody>
      </p:sp>
      <p:pic>
        <p:nvPicPr>
          <p:cNvPr id="16" name="Grafik 15">
            <a:extLst>
              <a:ext uri="{FF2B5EF4-FFF2-40B4-BE49-F238E27FC236}">
                <a16:creationId xmlns:a16="http://schemas.microsoft.com/office/drawing/2014/main" id="{95B23FDD-0654-41D7-AEFC-2E6ADDBBB59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3750" l="7083" r="90625">
                        <a14:foregroundMark x1="9167" y1="53385" x2="9167" y2="53385"/>
                        <a14:foregroundMark x1="65313" y1="93906" x2="65313" y2="93906"/>
                        <a14:foregroundMark x1="90729" y1="74844" x2="90729" y2="74844"/>
                        <a14:foregroundMark x1="9010" y1="47188" x2="9010" y2="47188"/>
                        <a14:foregroundMark x1="8490" y1="54427" x2="8490" y2="54427"/>
                        <a14:foregroundMark x1="8281" y1="47708" x2="8281" y2="47708"/>
                        <a14:foregroundMark x1="7969" y1="52188" x2="7969" y2="52188"/>
                        <a14:foregroundMark x1="7760" y1="47708" x2="7760" y2="47708"/>
                        <a14:foregroundMark x1="7448" y1="53021" x2="7448" y2="53021"/>
                        <a14:foregroundMark x1="7448" y1="58177" x2="7448" y2="58177"/>
                        <a14:foregroundMark x1="7604" y1="59740" x2="7604" y2="59740"/>
                        <a14:foregroundMark x1="7083" y1="56302" x2="7083" y2="56302"/>
                      </a14:backgroundRemoval>
                    </a14:imgEffect>
                  </a14:imgLayer>
                </a14:imgProps>
              </a:ext>
            </a:extLst>
          </a:blip>
          <a:srcRect t="19045" b="1963"/>
          <a:stretch/>
        </p:blipFill>
        <p:spPr>
          <a:xfrm>
            <a:off x="8906669" y="83726"/>
            <a:ext cx="1527827" cy="1206856"/>
          </a:xfrm>
          <a:prstGeom prst="rect">
            <a:avLst/>
          </a:prstGeom>
        </p:spPr>
      </p:pic>
      <p:graphicFrame>
        <p:nvGraphicFramePr>
          <p:cNvPr id="3" name="Tabelle 2">
            <a:extLst>
              <a:ext uri="{FF2B5EF4-FFF2-40B4-BE49-F238E27FC236}">
                <a16:creationId xmlns:a16="http://schemas.microsoft.com/office/drawing/2014/main" id="{65437D66-C9C8-49BB-ABC3-19FFFBC1CA83}"/>
              </a:ext>
            </a:extLst>
          </p:cNvPr>
          <p:cNvGraphicFramePr>
            <a:graphicFrameLocks noGrp="1"/>
          </p:cNvGraphicFramePr>
          <p:nvPr>
            <p:extLst>
              <p:ext uri="{D42A27DB-BD31-4B8C-83A1-F6EECF244321}">
                <p14:modId xmlns:p14="http://schemas.microsoft.com/office/powerpoint/2010/main" val="3184796447"/>
              </p:ext>
            </p:extLst>
          </p:nvPr>
        </p:nvGraphicFramePr>
        <p:xfrm>
          <a:off x="522521" y="2693092"/>
          <a:ext cx="7692142" cy="3901424"/>
        </p:xfrm>
        <a:graphic>
          <a:graphicData uri="http://schemas.openxmlformats.org/drawingml/2006/table">
            <a:tbl>
              <a:tblPr firstRow="1" bandRow="1">
                <a:tableStyleId>{68D230F3-CF80-4859-8CE7-A43EE81993B5}</a:tableStyleId>
              </a:tblPr>
              <a:tblGrid>
                <a:gridCol w="5194997">
                  <a:extLst>
                    <a:ext uri="{9D8B030D-6E8A-4147-A177-3AD203B41FA5}">
                      <a16:colId xmlns:a16="http://schemas.microsoft.com/office/drawing/2014/main" val="974559942"/>
                    </a:ext>
                  </a:extLst>
                </a:gridCol>
                <a:gridCol w="2497145">
                  <a:extLst>
                    <a:ext uri="{9D8B030D-6E8A-4147-A177-3AD203B41FA5}">
                      <a16:colId xmlns:a16="http://schemas.microsoft.com/office/drawing/2014/main" val="1053190104"/>
                    </a:ext>
                  </a:extLst>
                </a:gridCol>
              </a:tblGrid>
              <a:tr h="448780">
                <a:tc>
                  <a:txBody>
                    <a:bodyPr/>
                    <a:lstStyle/>
                    <a:p>
                      <a:r>
                        <a:rPr lang="de-DE" sz="1800" dirty="0">
                          <a:latin typeface="Arial" panose="020B0604020202020204" pitchFamily="34" charset="0"/>
                          <a:cs typeface="Arial" panose="020B0604020202020204" pitchFamily="34" charset="0"/>
                        </a:rPr>
                        <a:t>Aussage</a:t>
                      </a:r>
                      <a:endParaRPr lang="de-DE" dirty="0">
                        <a:latin typeface="Arial" panose="020B0604020202020204" pitchFamily="34" charset="0"/>
                        <a:cs typeface="Arial" panose="020B0604020202020204" pitchFamily="34" charset="0"/>
                      </a:endParaRPr>
                    </a:p>
                  </a:txBody>
                  <a:tcPr/>
                </a:tc>
                <a:tc>
                  <a:txBody>
                    <a:bodyPr/>
                    <a:lstStyle/>
                    <a:p>
                      <a:r>
                        <a:rPr lang="de-DE" sz="1800" dirty="0">
                          <a:latin typeface="Arial" panose="020B0604020202020204" pitchFamily="34" charset="0"/>
                          <a:cs typeface="Arial" panose="020B0604020202020204" pitchFamily="34" charset="0"/>
                        </a:rPr>
                        <a:t>Richtig oder falsch?</a:t>
                      </a:r>
                    </a:p>
                  </a:txBody>
                  <a:tcPr/>
                </a:tc>
                <a:extLst>
                  <a:ext uri="{0D108BD9-81ED-4DB2-BD59-A6C34878D82A}">
                    <a16:rowId xmlns:a16="http://schemas.microsoft.com/office/drawing/2014/main" val="1101963033"/>
                  </a:ext>
                </a:extLst>
              </a:tr>
              <a:tr h="709444">
                <a:tc>
                  <a:txBody>
                    <a:bodyPr/>
                    <a:lstStyle/>
                    <a:p>
                      <a:pPr>
                        <a:spcBef>
                          <a:spcPts val="600"/>
                        </a:spcBef>
                        <a:spcAft>
                          <a:spcPts val="600"/>
                        </a:spcAft>
                      </a:pPr>
                      <a:r>
                        <a:rPr lang="de-DE" sz="1800" dirty="0">
                          <a:latin typeface="Arial" panose="020B0604020202020204" pitchFamily="34" charset="0"/>
                          <a:cs typeface="Arial" panose="020B0604020202020204" pitchFamily="34" charset="0"/>
                        </a:rPr>
                        <a:t>Der Erhebungsbogen gibt einen detaillierten Überblick über alle zu erfassenden Fragen.</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spcBef>
                          <a:spcPts val="600"/>
                        </a:spcBef>
                        <a:spcAft>
                          <a:spcPts val="600"/>
                        </a:spcAft>
                      </a:pPr>
                      <a:endParaRPr lang="de-DE" sz="1800" dirty="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338285344"/>
                  </a:ext>
                </a:extLst>
              </a:tr>
              <a:tr h="709444">
                <a:tc>
                  <a:txBody>
                    <a:bodyPr/>
                    <a:lstStyle/>
                    <a:p>
                      <a:pPr>
                        <a:spcBef>
                          <a:spcPts val="600"/>
                        </a:spcBef>
                        <a:spcAft>
                          <a:spcPts val="600"/>
                        </a:spcAft>
                      </a:pPr>
                      <a:r>
                        <a:rPr lang="de-DE" sz="1800" dirty="0">
                          <a:latin typeface="Arial" panose="020B0604020202020204" pitchFamily="34" charset="0"/>
                          <a:cs typeface="Arial" panose="020B0604020202020204" pitchFamily="34" charset="0"/>
                        </a:rPr>
                        <a:t>Der Erhebungsbogen enthält Programmier-hinweise, zeigt aber nicht an, welche Fragen für die Kurzversion obligatorisch sind.</a:t>
                      </a:r>
                    </a:p>
                  </a:txBody>
                  <a:tcPr anchor="ctr">
                    <a:lnR w="12700" cap="flat" cmpd="sng" algn="ctr">
                      <a:solidFill>
                        <a:schemeClr val="accent1"/>
                      </a:solidFill>
                      <a:prstDash val="solid"/>
                      <a:round/>
                      <a:headEnd type="none" w="med" len="med"/>
                      <a:tailEnd type="none" w="med" len="med"/>
                    </a:lnR>
                  </a:tcPr>
                </a:tc>
                <a:tc>
                  <a:txBody>
                    <a:bodyPr/>
                    <a:lstStyle/>
                    <a:p>
                      <a:pPr>
                        <a:spcBef>
                          <a:spcPts val="600"/>
                        </a:spcBef>
                        <a:spcAft>
                          <a:spcPts val="600"/>
                        </a:spcAft>
                      </a:pPr>
                      <a:endParaRPr lang="de-DE" sz="1800" dirty="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261620485"/>
                  </a:ext>
                </a:extLst>
              </a:tr>
              <a:tr h="709444">
                <a:tc>
                  <a:txBody>
                    <a:bodyPr/>
                    <a:lstStyle/>
                    <a:p>
                      <a:pPr>
                        <a:spcBef>
                          <a:spcPts val="600"/>
                        </a:spcBef>
                        <a:spcAft>
                          <a:spcPts val="600"/>
                        </a:spcAft>
                      </a:pPr>
                      <a:r>
                        <a:rPr lang="de-DE" sz="1800" dirty="0">
                          <a:latin typeface="Arial" panose="020B0604020202020204" pitchFamily="34" charset="0"/>
                          <a:cs typeface="Arial" panose="020B0604020202020204" pitchFamily="34" charset="0"/>
                        </a:rPr>
                        <a:t>Der Erhebungsbogen enthält ausführliche Ausfüllhinweise und kann bei der Eingabe von AmBADO-Daten hilfreich sein.</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spcBef>
                          <a:spcPts val="600"/>
                        </a:spcBef>
                        <a:spcAft>
                          <a:spcPts val="600"/>
                        </a:spcAft>
                      </a:pPr>
                      <a:endParaRPr lang="de-DE" sz="1800" dirty="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682204866"/>
                  </a:ext>
                </a:extLst>
              </a:tr>
              <a:tr h="709444">
                <a:tc>
                  <a:txBody>
                    <a:bodyPr/>
                    <a:lstStyle/>
                    <a:p>
                      <a:pPr>
                        <a:spcBef>
                          <a:spcPts val="600"/>
                        </a:spcBef>
                        <a:spcAft>
                          <a:spcPts val="600"/>
                        </a:spcAft>
                      </a:pPr>
                      <a:r>
                        <a:rPr lang="de-DE" sz="1800" dirty="0">
                          <a:latin typeface="Arial" panose="020B0604020202020204" pitchFamily="34" charset="0"/>
                          <a:cs typeface="Arial" panose="020B0604020202020204" pitchFamily="34" charset="0"/>
                        </a:rPr>
                        <a:t>Das Glossar enthält nur Informationen zu einer bestimmten Auswahl an besonders komplizierten Fragen.</a:t>
                      </a:r>
                    </a:p>
                  </a:txBody>
                  <a:tcPr anchor="ctr">
                    <a:lnR w="12700" cap="flat" cmpd="sng" algn="ctr">
                      <a:solidFill>
                        <a:schemeClr val="accent1"/>
                      </a:solidFill>
                      <a:prstDash val="solid"/>
                      <a:round/>
                      <a:headEnd type="none" w="med" len="med"/>
                      <a:tailEnd type="none" w="med" len="med"/>
                    </a:lnR>
                  </a:tcPr>
                </a:tc>
                <a:tc>
                  <a:txBody>
                    <a:bodyPr/>
                    <a:lstStyle/>
                    <a:p>
                      <a:pPr>
                        <a:spcBef>
                          <a:spcPts val="600"/>
                        </a:spcBef>
                        <a:spcAft>
                          <a:spcPts val="600"/>
                        </a:spcAft>
                      </a:pPr>
                      <a:endParaRPr lang="de-DE" sz="1800" dirty="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372339124"/>
                  </a:ext>
                </a:extLst>
              </a:tr>
            </a:tbl>
          </a:graphicData>
        </a:graphic>
      </p:graphicFrame>
    </p:spTree>
    <p:extLst>
      <p:ext uri="{BB962C8B-B14F-4D97-AF65-F5344CB8AC3E}">
        <p14:creationId xmlns:p14="http://schemas.microsoft.com/office/powerpoint/2010/main" val="11164658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DF29A-4C47-4B05-9373-4CFDAE790948}"/>
              </a:ext>
            </a:extLst>
          </p:cNvPr>
          <p:cNvSpPr>
            <a:spLocks noGrp="1"/>
          </p:cNvSpPr>
          <p:nvPr>
            <p:ph type="title"/>
          </p:nvPr>
        </p:nvSpPr>
        <p:spPr/>
        <p:txBody>
          <a:bodyPr/>
          <a:lstStyle/>
          <a:p>
            <a:r>
              <a:rPr lang="de-DE" dirty="0">
                <a:solidFill>
                  <a:srgbClr val="82C836"/>
                </a:solidFill>
              </a:rPr>
              <a:t>Wichtige Dokumente zur AmBADO – </a:t>
            </a:r>
            <a:br>
              <a:rPr lang="de-DE" dirty="0">
                <a:solidFill>
                  <a:srgbClr val="82C836"/>
                </a:solidFill>
              </a:rPr>
            </a:br>
            <a:r>
              <a:rPr lang="de-DE" dirty="0">
                <a:solidFill>
                  <a:srgbClr val="82C836"/>
                </a:solidFill>
              </a:rPr>
              <a:t>Richtig oder Falsch? (1)</a:t>
            </a:r>
          </a:p>
        </p:txBody>
      </p:sp>
      <p:sp>
        <p:nvSpPr>
          <p:cNvPr id="4" name="Datumsplatzhalter 3">
            <a:extLst>
              <a:ext uri="{FF2B5EF4-FFF2-40B4-BE49-F238E27FC236}">
                <a16:creationId xmlns:a16="http://schemas.microsoft.com/office/drawing/2014/main" id="{414E8319-DA84-41A9-AE9C-DFD40313784F}"/>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3508DC59-1544-4E94-AB8E-CA06B3151AB7}"/>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3C7368CB-4FA0-48F9-9095-AD68C4B0826D}"/>
              </a:ext>
            </a:extLst>
          </p:cNvPr>
          <p:cNvSpPr>
            <a:spLocks noGrp="1"/>
          </p:cNvSpPr>
          <p:nvPr>
            <p:ph type="sldNum" sz="quarter" idx="12"/>
          </p:nvPr>
        </p:nvSpPr>
        <p:spPr/>
        <p:txBody>
          <a:bodyPr/>
          <a:lstStyle/>
          <a:p>
            <a:pPr>
              <a:defRPr/>
            </a:pPr>
            <a:fld id="{F9D6104D-E8AE-4D46-824F-6769818204BD}" type="slidenum">
              <a:rPr lang="de-DE" smtClean="0"/>
              <a:pPr>
                <a:defRPr/>
              </a:pPr>
              <a:t>36</a:t>
            </a:fld>
            <a:endParaRPr lang="de-DE" dirty="0"/>
          </a:p>
        </p:txBody>
      </p:sp>
      <p:sp>
        <p:nvSpPr>
          <p:cNvPr id="8" name="Inhaltsplatzhalter 2">
            <a:extLst>
              <a:ext uri="{FF2B5EF4-FFF2-40B4-BE49-F238E27FC236}">
                <a16:creationId xmlns:a16="http://schemas.microsoft.com/office/drawing/2014/main" id="{B0F59D59-722A-4F58-995C-8D15A1CB4F47}"/>
              </a:ext>
            </a:extLst>
          </p:cNvPr>
          <p:cNvSpPr>
            <a:spLocks noGrp="1"/>
          </p:cNvSpPr>
          <p:nvPr>
            <p:ph idx="1"/>
          </p:nvPr>
        </p:nvSpPr>
        <p:spPr>
          <a:xfrm>
            <a:off x="534988" y="1715060"/>
            <a:ext cx="9618662" cy="701287"/>
          </a:xfrm>
        </p:spPr>
        <p:txBody>
          <a:bodyPr/>
          <a:lstStyle/>
          <a:p>
            <a:pPr indent="0">
              <a:lnSpc>
                <a:spcPts val="2300"/>
              </a:lnSpc>
              <a:buClr>
                <a:srgbClr val="0460B4"/>
              </a:buClr>
            </a:pPr>
            <a:r>
              <a:rPr lang="de-DE" sz="1800" dirty="0"/>
              <a:t>Hier sind einige Aussagen zu den Dokumenten der AmBADO. </a:t>
            </a:r>
            <a:br>
              <a:rPr lang="de-DE" sz="1800" dirty="0"/>
            </a:br>
            <a:r>
              <a:rPr lang="de-DE" sz="1800" dirty="0"/>
              <a:t>Nun sind Sie an der Reihe! Welche Aussagen sind richtig, welche falsch?</a:t>
            </a:r>
          </a:p>
        </p:txBody>
      </p:sp>
      <p:pic>
        <p:nvPicPr>
          <p:cNvPr id="16" name="Grafik 15">
            <a:extLst>
              <a:ext uri="{FF2B5EF4-FFF2-40B4-BE49-F238E27FC236}">
                <a16:creationId xmlns:a16="http://schemas.microsoft.com/office/drawing/2014/main" id="{95B23FDD-0654-41D7-AEFC-2E6ADDBBB59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3750" l="7083" r="90625">
                        <a14:foregroundMark x1="9167" y1="53385" x2="9167" y2="53385"/>
                        <a14:foregroundMark x1="65313" y1="93906" x2="65313" y2="93906"/>
                        <a14:foregroundMark x1="90729" y1="74844" x2="90729" y2="74844"/>
                        <a14:foregroundMark x1="9010" y1="47188" x2="9010" y2="47188"/>
                        <a14:foregroundMark x1="8490" y1="54427" x2="8490" y2="54427"/>
                        <a14:foregroundMark x1="8281" y1="47708" x2="8281" y2="47708"/>
                        <a14:foregroundMark x1="7969" y1="52188" x2="7969" y2="52188"/>
                        <a14:foregroundMark x1="7760" y1="47708" x2="7760" y2="47708"/>
                        <a14:foregroundMark x1="7448" y1="53021" x2="7448" y2="53021"/>
                        <a14:foregroundMark x1="7448" y1="58177" x2="7448" y2="58177"/>
                        <a14:foregroundMark x1="7604" y1="59740" x2="7604" y2="59740"/>
                        <a14:foregroundMark x1="7083" y1="56302" x2="7083" y2="56302"/>
                      </a14:backgroundRemoval>
                    </a14:imgEffect>
                  </a14:imgLayer>
                </a14:imgProps>
              </a:ext>
            </a:extLst>
          </a:blip>
          <a:srcRect t="19045" b="1963"/>
          <a:stretch/>
        </p:blipFill>
        <p:spPr>
          <a:xfrm>
            <a:off x="8906669" y="83726"/>
            <a:ext cx="1527827" cy="1206856"/>
          </a:xfrm>
          <a:prstGeom prst="rect">
            <a:avLst/>
          </a:prstGeom>
        </p:spPr>
      </p:pic>
      <p:graphicFrame>
        <p:nvGraphicFramePr>
          <p:cNvPr id="3" name="Tabelle 2">
            <a:extLst>
              <a:ext uri="{FF2B5EF4-FFF2-40B4-BE49-F238E27FC236}">
                <a16:creationId xmlns:a16="http://schemas.microsoft.com/office/drawing/2014/main" id="{65437D66-C9C8-49BB-ABC3-19FFFBC1CA83}"/>
              </a:ext>
            </a:extLst>
          </p:cNvPr>
          <p:cNvGraphicFramePr>
            <a:graphicFrameLocks noGrp="1"/>
          </p:cNvGraphicFramePr>
          <p:nvPr>
            <p:extLst>
              <p:ext uri="{D42A27DB-BD31-4B8C-83A1-F6EECF244321}">
                <p14:modId xmlns:p14="http://schemas.microsoft.com/office/powerpoint/2010/main" val="3570656848"/>
              </p:ext>
            </p:extLst>
          </p:nvPr>
        </p:nvGraphicFramePr>
        <p:xfrm>
          <a:off x="522521" y="2693092"/>
          <a:ext cx="7692142" cy="3901424"/>
        </p:xfrm>
        <a:graphic>
          <a:graphicData uri="http://schemas.openxmlformats.org/drawingml/2006/table">
            <a:tbl>
              <a:tblPr firstRow="1" bandRow="1">
                <a:tableStyleId>{68D230F3-CF80-4859-8CE7-A43EE81993B5}</a:tableStyleId>
              </a:tblPr>
              <a:tblGrid>
                <a:gridCol w="5194997">
                  <a:extLst>
                    <a:ext uri="{9D8B030D-6E8A-4147-A177-3AD203B41FA5}">
                      <a16:colId xmlns:a16="http://schemas.microsoft.com/office/drawing/2014/main" val="974559942"/>
                    </a:ext>
                  </a:extLst>
                </a:gridCol>
                <a:gridCol w="2497145">
                  <a:extLst>
                    <a:ext uri="{9D8B030D-6E8A-4147-A177-3AD203B41FA5}">
                      <a16:colId xmlns:a16="http://schemas.microsoft.com/office/drawing/2014/main" val="1053190104"/>
                    </a:ext>
                  </a:extLst>
                </a:gridCol>
              </a:tblGrid>
              <a:tr h="448780">
                <a:tc>
                  <a:txBody>
                    <a:bodyPr/>
                    <a:lstStyle/>
                    <a:p>
                      <a:r>
                        <a:rPr lang="de-DE" sz="1800" dirty="0">
                          <a:latin typeface="Arial" panose="020B0604020202020204" pitchFamily="34" charset="0"/>
                          <a:cs typeface="Arial" panose="020B0604020202020204" pitchFamily="34" charset="0"/>
                        </a:rPr>
                        <a:t>Aussage</a:t>
                      </a:r>
                      <a:endParaRPr lang="de-DE" dirty="0">
                        <a:latin typeface="Arial" panose="020B0604020202020204" pitchFamily="34" charset="0"/>
                        <a:cs typeface="Arial" panose="020B0604020202020204" pitchFamily="34" charset="0"/>
                      </a:endParaRPr>
                    </a:p>
                  </a:txBody>
                  <a:tcPr/>
                </a:tc>
                <a:tc>
                  <a:txBody>
                    <a:bodyPr/>
                    <a:lstStyle/>
                    <a:p>
                      <a:r>
                        <a:rPr lang="de-DE" sz="1800" dirty="0">
                          <a:latin typeface="Arial" panose="020B0604020202020204" pitchFamily="34" charset="0"/>
                          <a:cs typeface="Arial" panose="020B0604020202020204" pitchFamily="34" charset="0"/>
                        </a:rPr>
                        <a:t>Richtig oder falsch?</a:t>
                      </a:r>
                    </a:p>
                  </a:txBody>
                  <a:tcPr/>
                </a:tc>
                <a:extLst>
                  <a:ext uri="{0D108BD9-81ED-4DB2-BD59-A6C34878D82A}">
                    <a16:rowId xmlns:a16="http://schemas.microsoft.com/office/drawing/2014/main" val="1101963033"/>
                  </a:ext>
                </a:extLst>
              </a:tr>
              <a:tr h="709444">
                <a:tc>
                  <a:txBody>
                    <a:bodyPr/>
                    <a:lstStyle/>
                    <a:p>
                      <a:pPr>
                        <a:spcBef>
                          <a:spcPts val="600"/>
                        </a:spcBef>
                        <a:spcAft>
                          <a:spcPts val="600"/>
                        </a:spcAft>
                      </a:pPr>
                      <a:r>
                        <a:rPr lang="de-DE" sz="1800" dirty="0">
                          <a:latin typeface="Arial" panose="020B0604020202020204" pitchFamily="34" charset="0"/>
                          <a:cs typeface="Arial" panose="020B0604020202020204" pitchFamily="34" charset="0"/>
                        </a:rPr>
                        <a:t>Der Erhebungsbogen gibt einen detaillierten Überblick über alle zu erfassenden Fragen.</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lgn="ctr">
                        <a:spcBef>
                          <a:spcPts val="600"/>
                        </a:spcBef>
                        <a:spcAft>
                          <a:spcPts val="600"/>
                        </a:spcAft>
                      </a:pPr>
                      <a:r>
                        <a:rPr lang="de-DE" sz="1800" b="1" dirty="0">
                          <a:solidFill>
                            <a:srgbClr val="00B050"/>
                          </a:solidFill>
                          <a:latin typeface="Arial" panose="020B0604020202020204" pitchFamily="34" charset="0"/>
                          <a:cs typeface="Arial" panose="020B0604020202020204" pitchFamily="34" charset="0"/>
                        </a:rPr>
                        <a:t>Richtig</a:t>
                      </a: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338285344"/>
                  </a:ext>
                </a:extLst>
              </a:tr>
              <a:tr h="709444">
                <a:tc>
                  <a:txBody>
                    <a:bodyPr/>
                    <a:lstStyle/>
                    <a:p>
                      <a:pPr>
                        <a:spcBef>
                          <a:spcPts val="600"/>
                        </a:spcBef>
                        <a:spcAft>
                          <a:spcPts val="600"/>
                        </a:spcAft>
                      </a:pPr>
                      <a:r>
                        <a:rPr lang="de-DE" sz="1800" dirty="0">
                          <a:latin typeface="Arial" panose="020B0604020202020204" pitchFamily="34" charset="0"/>
                          <a:cs typeface="Arial" panose="020B0604020202020204" pitchFamily="34" charset="0"/>
                        </a:rPr>
                        <a:t>Der Erhebungsbogen enthält Programmier-hinweise, zeigt aber nicht an, welche Fragen für die Kurzversion obligatorisch sind.</a:t>
                      </a:r>
                    </a:p>
                  </a:txBody>
                  <a:tcPr anchor="ctr">
                    <a:lnR w="12700" cap="flat" cmpd="sng" algn="ctr">
                      <a:solidFill>
                        <a:schemeClr val="accent1"/>
                      </a:solidFill>
                      <a:prstDash val="solid"/>
                      <a:round/>
                      <a:headEnd type="none" w="med" len="med"/>
                      <a:tailEnd type="none" w="med" len="med"/>
                    </a:lnR>
                  </a:tcPr>
                </a:tc>
                <a:tc>
                  <a:txBody>
                    <a:bodyPr/>
                    <a:lstStyle/>
                    <a:p>
                      <a:pPr algn="ctr">
                        <a:spcBef>
                          <a:spcPts val="600"/>
                        </a:spcBef>
                        <a:spcAft>
                          <a:spcPts val="600"/>
                        </a:spcAft>
                      </a:pPr>
                      <a:r>
                        <a:rPr lang="de-DE" sz="1800" b="1" dirty="0">
                          <a:solidFill>
                            <a:srgbClr val="C00000"/>
                          </a:solidFill>
                          <a:latin typeface="Arial" panose="020B0604020202020204" pitchFamily="34" charset="0"/>
                          <a:cs typeface="Arial" panose="020B0604020202020204" pitchFamily="34" charset="0"/>
                        </a:rPr>
                        <a:t>Falsch</a:t>
                      </a: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261620485"/>
                  </a:ext>
                </a:extLst>
              </a:tr>
              <a:tr h="709444">
                <a:tc>
                  <a:txBody>
                    <a:bodyPr/>
                    <a:lstStyle/>
                    <a:p>
                      <a:pPr>
                        <a:spcBef>
                          <a:spcPts val="600"/>
                        </a:spcBef>
                        <a:spcAft>
                          <a:spcPts val="600"/>
                        </a:spcAft>
                      </a:pPr>
                      <a:r>
                        <a:rPr lang="de-DE" sz="1800" dirty="0">
                          <a:latin typeface="Arial" panose="020B0604020202020204" pitchFamily="34" charset="0"/>
                          <a:cs typeface="Arial" panose="020B0604020202020204" pitchFamily="34" charset="0"/>
                        </a:rPr>
                        <a:t>Der Erhebungsbogen enthält ausführliche Ausfüllhinweise und kann bei der Eingabe von AmBADO-Daten hilfreich sein.</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lgn="ctr">
                        <a:spcBef>
                          <a:spcPts val="600"/>
                        </a:spcBef>
                        <a:spcAft>
                          <a:spcPts val="600"/>
                        </a:spcAft>
                      </a:pPr>
                      <a:r>
                        <a:rPr lang="de-DE" sz="1800" b="1" dirty="0">
                          <a:solidFill>
                            <a:srgbClr val="C00000"/>
                          </a:solidFill>
                          <a:latin typeface="Arial" panose="020B0604020202020204" pitchFamily="34" charset="0"/>
                          <a:cs typeface="Arial" panose="020B0604020202020204" pitchFamily="34" charset="0"/>
                        </a:rPr>
                        <a:t>Falsch</a:t>
                      </a: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682204866"/>
                  </a:ext>
                </a:extLst>
              </a:tr>
              <a:tr h="709444">
                <a:tc>
                  <a:txBody>
                    <a:bodyPr/>
                    <a:lstStyle/>
                    <a:p>
                      <a:pPr>
                        <a:spcBef>
                          <a:spcPts val="600"/>
                        </a:spcBef>
                        <a:spcAft>
                          <a:spcPts val="600"/>
                        </a:spcAft>
                      </a:pPr>
                      <a:r>
                        <a:rPr lang="de-DE" sz="1800" dirty="0">
                          <a:latin typeface="Arial" panose="020B0604020202020204" pitchFamily="34" charset="0"/>
                          <a:cs typeface="Arial" panose="020B0604020202020204" pitchFamily="34" charset="0"/>
                        </a:rPr>
                        <a:t>Das Glossar enthält nur Informationen zu einer bestimmten Auswahl an besonders komplizierten Fragen.</a:t>
                      </a:r>
                    </a:p>
                  </a:txBody>
                  <a:tcPr anchor="ctr">
                    <a:lnR w="12700" cap="flat" cmpd="sng" algn="ctr">
                      <a:solidFill>
                        <a:schemeClr val="accent1"/>
                      </a:solidFill>
                      <a:prstDash val="solid"/>
                      <a:round/>
                      <a:headEnd type="none" w="med" len="med"/>
                      <a:tailEnd type="none" w="med" len="med"/>
                    </a:lnR>
                  </a:tcPr>
                </a:tc>
                <a:tc>
                  <a:txBody>
                    <a:bodyPr/>
                    <a:lstStyle/>
                    <a:p>
                      <a:pPr algn="ctr">
                        <a:spcBef>
                          <a:spcPts val="600"/>
                        </a:spcBef>
                        <a:spcAft>
                          <a:spcPts val="600"/>
                        </a:spcAft>
                      </a:pPr>
                      <a:r>
                        <a:rPr lang="de-DE" sz="1800" b="1" dirty="0">
                          <a:solidFill>
                            <a:srgbClr val="C00000"/>
                          </a:solidFill>
                          <a:latin typeface="Arial" panose="020B0604020202020204" pitchFamily="34" charset="0"/>
                          <a:cs typeface="Arial" panose="020B0604020202020204" pitchFamily="34" charset="0"/>
                        </a:rPr>
                        <a:t>Falsch</a:t>
                      </a: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372339124"/>
                  </a:ext>
                </a:extLst>
              </a:tr>
            </a:tbl>
          </a:graphicData>
        </a:graphic>
      </p:graphicFrame>
      <p:sp>
        <p:nvSpPr>
          <p:cNvPr id="7" name="Textfeld 6">
            <a:extLst>
              <a:ext uri="{FF2B5EF4-FFF2-40B4-BE49-F238E27FC236}">
                <a16:creationId xmlns:a16="http://schemas.microsoft.com/office/drawing/2014/main" id="{594007C9-B2A0-4128-9D69-43CFAE7ACFF9}"/>
              </a:ext>
            </a:extLst>
          </p:cNvPr>
          <p:cNvSpPr txBox="1"/>
          <p:nvPr/>
        </p:nvSpPr>
        <p:spPr>
          <a:xfrm>
            <a:off x="8400422" y="3904509"/>
            <a:ext cx="2034074" cy="769441"/>
          </a:xfrm>
          <a:prstGeom prst="rect">
            <a:avLst/>
          </a:prstGeom>
          <a:noFill/>
        </p:spPr>
        <p:txBody>
          <a:bodyPr wrap="square" rtlCol="0">
            <a:spAutoFit/>
          </a:bodyPr>
          <a:lstStyle/>
          <a:p>
            <a:r>
              <a:rPr lang="de-DE" sz="1600" dirty="0">
                <a:sym typeface="Wingdings" panose="05000000000000000000" pitchFamily="2" charset="2"/>
              </a:rPr>
              <a:t> </a:t>
            </a:r>
            <a:r>
              <a:rPr lang="de-DE" sz="1400" dirty="0">
                <a:sym typeface="Wingdings" panose="05000000000000000000" pitchFamily="2" charset="2"/>
              </a:rPr>
              <a:t>Obligatorische</a:t>
            </a:r>
            <a:br>
              <a:rPr lang="de-DE" sz="1400" dirty="0">
                <a:sym typeface="Wingdings" panose="05000000000000000000" pitchFamily="2" charset="2"/>
              </a:rPr>
            </a:br>
            <a:r>
              <a:rPr lang="de-DE" sz="1400" dirty="0">
                <a:sym typeface="Wingdings" panose="05000000000000000000" pitchFamily="2" charset="2"/>
              </a:rPr>
              <a:t>     Fragen sind</a:t>
            </a:r>
            <a:br>
              <a:rPr lang="de-DE" sz="1400" dirty="0">
                <a:sym typeface="Wingdings" panose="05000000000000000000" pitchFamily="2" charset="2"/>
              </a:rPr>
            </a:br>
            <a:r>
              <a:rPr lang="de-DE" sz="1400" dirty="0">
                <a:sym typeface="Wingdings" panose="05000000000000000000" pitchFamily="2" charset="2"/>
              </a:rPr>
              <a:t>     markiert.</a:t>
            </a:r>
            <a:endParaRPr lang="de-DE" sz="1800" dirty="0"/>
          </a:p>
        </p:txBody>
      </p:sp>
      <p:sp>
        <p:nvSpPr>
          <p:cNvPr id="10" name="Textfeld 9">
            <a:extLst>
              <a:ext uri="{FF2B5EF4-FFF2-40B4-BE49-F238E27FC236}">
                <a16:creationId xmlns:a16="http://schemas.microsoft.com/office/drawing/2014/main" id="{0301D8F1-36AA-4C8E-820D-0F1D0A68E318}"/>
              </a:ext>
            </a:extLst>
          </p:cNvPr>
          <p:cNvSpPr txBox="1"/>
          <p:nvPr/>
        </p:nvSpPr>
        <p:spPr>
          <a:xfrm>
            <a:off x="8397607" y="4779001"/>
            <a:ext cx="2034074" cy="769441"/>
          </a:xfrm>
          <a:prstGeom prst="rect">
            <a:avLst/>
          </a:prstGeom>
          <a:noFill/>
        </p:spPr>
        <p:txBody>
          <a:bodyPr wrap="square" rtlCol="0">
            <a:spAutoFit/>
          </a:bodyPr>
          <a:lstStyle/>
          <a:p>
            <a:r>
              <a:rPr lang="de-DE" sz="1600" dirty="0">
                <a:sym typeface="Wingdings" panose="05000000000000000000" pitchFamily="2" charset="2"/>
              </a:rPr>
              <a:t> </a:t>
            </a:r>
            <a:r>
              <a:rPr lang="de-DE" sz="1400" dirty="0">
                <a:sym typeface="Wingdings" panose="05000000000000000000" pitchFamily="2" charset="2"/>
              </a:rPr>
              <a:t>Enthält nur kurze </a:t>
            </a:r>
            <a:br>
              <a:rPr lang="de-DE" sz="1400" dirty="0">
                <a:sym typeface="Wingdings" panose="05000000000000000000" pitchFamily="2" charset="2"/>
              </a:rPr>
            </a:br>
            <a:r>
              <a:rPr lang="de-DE" sz="1400" dirty="0">
                <a:sym typeface="Wingdings" panose="05000000000000000000" pitchFamily="2" charset="2"/>
              </a:rPr>
              <a:t>     Auszüge der Aus-</a:t>
            </a:r>
            <a:br>
              <a:rPr lang="de-DE" sz="1400" dirty="0">
                <a:sym typeface="Wingdings" panose="05000000000000000000" pitchFamily="2" charset="2"/>
              </a:rPr>
            </a:br>
            <a:r>
              <a:rPr lang="de-DE" sz="1400" dirty="0">
                <a:sym typeface="Wingdings" panose="05000000000000000000" pitchFamily="2" charset="2"/>
              </a:rPr>
              <a:t>     füllhinweise.</a:t>
            </a:r>
            <a:endParaRPr lang="de-DE" sz="1800" dirty="0"/>
          </a:p>
        </p:txBody>
      </p:sp>
      <p:sp>
        <p:nvSpPr>
          <p:cNvPr id="11" name="Textfeld 10">
            <a:extLst>
              <a:ext uri="{FF2B5EF4-FFF2-40B4-BE49-F238E27FC236}">
                <a16:creationId xmlns:a16="http://schemas.microsoft.com/office/drawing/2014/main" id="{EAB2DDDA-4FAC-4863-8240-4A6EC0FABC75}"/>
              </a:ext>
            </a:extLst>
          </p:cNvPr>
          <p:cNvSpPr txBox="1"/>
          <p:nvPr/>
        </p:nvSpPr>
        <p:spPr>
          <a:xfrm>
            <a:off x="8400422" y="5777391"/>
            <a:ext cx="2034074" cy="769441"/>
          </a:xfrm>
          <a:prstGeom prst="rect">
            <a:avLst/>
          </a:prstGeom>
          <a:noFill/>
        </p:spPr>
        <p:txBody>
          <a:bodyPr wrap="square" rtlCol="0">
            <a:spAutoFit/>
          </a:bodyPr>
          <a:lstStyle/>
          <a:p>
            <a:r>
              <a:rPr lang="de-DE" sz="1600" dirty="0">
                <a:sym typeface="Wingdings" panose="05000000000000000000" pitchFamily="2" charset="2"/>
              </a:rPr>
              <a:t> </a:t>
            </a:r>
            <a:r>
              <a:rPr lang="de-DE" sz="1400" dirty="0">
                <a:sym typeface="Wingdings" panose="05000000000000000000" pitchFamily="2" charset="2"/>
              </a:rPr>
              <a:t>Informationen zu</a:t>
            </a:r>
            <a:br>
              <a:rPr lang="de-DE" sz="1400" dirty="0">
                <a:sym typeface="Wingdings" panose="05000000000000000000" pitchFamily="2" charset="2"/>
              </a:rPr>
            </a:br>
            <a:r>
              <a:rPr lang="de-DE" sz="1400" dirty="0">
                <a:sym typeface="Wingdings" panose="05000000000000000000" pitchFamily="2" charset="2"/>
              </a:rPr>
              <a:t>     </a:t>
            </a:r>
            <a:r>
              <a:rPr lang="de-DE" sz="1400" u="sng" dirty="0">
                <a:sym typeface="Wingdings" panose="05000000000000000000" pitchFamily="2" charset="2"/>
              </a:rPr>
              <a:t>allen</a:t>
            </a:r>
            <a:r>
              <a:rPr lang="de-DE" sz="1400" dirty="0">
                <a:sym typeface="Wingdings" panose="05000000000000000000" pitchFamily="2" charset="2"/>
              </a:rPr>
              <a:t> zu erhebenden</a:t>
            </a:r>
            <a:br>
              <a:rPr lang="de-DE" sz="1400" dirty="0">
                <a:sym typeface="Wingdings" panose="05000000000000000000" pitchFamily="2" charset="2"/>
              </a:rPr>
            </a:br>
            <a:r>
              <a:rPr lang="de-DE" sz="1400" dirty="0">
                <a:sym typeface="Wingdings" panose="05000000000000000000" pitchFamily="2" charset="2"/>
              </a:rPr>
              <a:t>     Fragen.</a:t>
            </a:r>
            <a:endParaRPr lang="de-DE" sz="1800" dirty="0"/>
          </a:p>
        </p:txBody>
      </p:sp>
    </p:spTree>
    <p:extLst>
      <p:ext uri="{BB962C8B-B14F-4D97-AF65-F5344CB8AC3E}">
        <p14:creationId xmlns:p14="http://schemas.microsoft.com/office/powerpoint/2010/main" val="16244437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DF29A-4C47-4B05-9373-4CFDAE790948}"/>
              </a:ext>
            </a:extLst>
          </p:cNvPr>
          <p:cNvSpPr>
            <a:spLocks noGrp="1"/>
          </p:cNvSpPr>
          <p:nvPr>
            <p:ph type="title"/>
          </p:nvPr>
        </p:nvSpPr>
        <p:spPr/>
        <p:txBody>
          <a:bodyPr/>
          <a:lstStyle/>
          <a:p>
            <a:r>
              <a:rPr lang="de-DE" dirty="0">
                <a:solidFill>
                  <a:srgbClr val="82C836"/>
                </a:solidFill>
              </a:rPr>
              <a:t>Wichtige Dokumente zur AmBADO – </a:t>
            </a:r>
            <a:br>
              <a:rPr lang="de-DE" dirty="0">
                <a:solidFill>
                  <a:srgbClr val="82C836"/>
                </a:solidFill>
              </a:rPr>
            </a:br>
            <a:r>
              <a:rPr lang="de-DE" dirty="0">
                <a:solidFill>
                  <a:srgbClr val="82C836"/>
                </a:solidFill>
              </a:rPr>
              <a:t>Richtig oder Falsch? (2)</a:t>
            </a:r>
          </a:p>
        </p:txBody>
      </p:sp>
      <p:sp>
        <p:nvSpPr>
          <p:cNvPr id="4" name="Datumsplatzhalter 3">
            <a:extLst>
              <a:ext uri="{FF2B5EF4-FFF2-40B4-BE49-F238E27FC236}">
                <a16:creationId xmlns:a16="http://schemas.microsoft.com/office/drawing/2014/main" id="{414E8319-DA84-41A9-AE9C-DFD40313784F}"/>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3508DC59-1544-4E94-AB8E-CA06B3151AB7}"/>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3C7368CB-4FA0-48F9-9095-AD68C4B0826D}"/>
              </a:ext>
            </a:extLst>
          </p:cNvPr>
          <p:cNvSpPr>
            <a:spLocks noGrp="1"/>
          </p:cNvSpPr>
          <p:nvPr>
            <p:ph type="sldNum" sz="quarter" idx="12"/>
          </p:nvPr>
        </p:nvSpPr>
        <p:spPr/>
        <p:txBody>
          <a:bodyPr/>
          <a:lstStyle/>
          <a:p>
            <a:pPr>
              <a:defRPr/>
            </a:pPr>
            <a:fld id="{F9D6104D-E8AE-4D46-824F-6769818204BD}" type="slidenum">
              <a:rPr lang="de-DE" smtClean="0"/>
              <a:pPr>
                <a:defRPr/>
              </a:pPr>
              <a:t>37</a:t>
            </a:fld>
            <a:endParaRPr lang="de-DE" dirty="0"/>
          </a:p>
        </p:txBody>
      </p:sp>
      <p:sp>
        <p:nvSpPr>
          <p:cNvPr id="8" name="Inhaltsplatzhalter 2">
            <a:extLst>
              <a:ext uri="{FF2B5EF4-FFF2-40B4-BE49-F238E27FC236}">
                <a16:creationId xmlns:a16="http://schemas.microsoft.com/office/drawing/2014/main" id="{B0F59D59-722A-4F58-995C-8D15A1CB4F47}"/>
              </a:ext>
            </a:extLst>
          </p:cNvPr>
          <p:cNvSpPr>
            <a:spLocks noGrp="1"/>
          </p:cNvSpPr>
          <p:nvPr>
            <p:ph idx="1"/>
          </p:nvPr>
        </p:nvSpPr>
        <p:spPr>
          <a:xfrm>
            <a:off x="534988" y="1715060"/>
            <a:ext cx="9618662" cy="701287"/>
          </a:xfrm>
        </p:spPr>
        <p:txBody>
          <a:bodyPr/>
          <a:lstStyle/>
          <a:p>
            <a:pPr indent="0">
              <a:lnSpc>
                <a:spcPts val="2300"/>
              </a:lnSpc>
              <a:buClr>
                <a:srgbClr val="0460B4"/>
              </a:buClr>
            </a:pPr>
            <a:r>
              <a:rPr lang="de-DE" sz="1800" dirty="0"/>
              <a:t>Hier sind einige Aussagen zu den Dokumenten der AmBADO. </a:t>
            </a:r>
            <a:br>
              <a:rPr lang="de-DE" sz="1800" dirty="0"/>
            </a:br>
            <a:r>
              <a:rPr lang="de-DE" sz="1800" dirty="0"/>
              <a:t>Nun sind Sie an der Reihe! Welche Aussagen sind richtig, welche falsch?</a:t>
            </a:r>
          </a:p>
        </p:txBody>
      </p:sp>
      <p:pic>
        <p:nvPicPr>
          <p:cNvPr id="16" name="Grafik 15">
            <a:extLst>
              <a:ext uri="{FF2B5EF4-FFF2-40B4-BE49-F238E27FC236}">
                <a16:creationId xmlns:a16="http://schemas.microsoft.com/office/drawing/2014/main" id="{95B23FDD-0654-41D7-AEFC-2E6ADDBBB59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3750" l="7083" r="90625">
                        <a14:foregroundMark x1="9167" y1="53385" x2="9167" y2="53385"/>
                        <a14:foregroundMark x1="65313" y1="93906" x2="65313" y2="93906"/>
                        <a14:foregroundMark x1="90729" y1="74844" x2="90729" y2="74844"/>
                        <a14:foregroundMark x1="9010" y1="47188" x2="9010" y2="47188"/>
                        <a14:foregroundMark x1="8490" y1="54427" x2="8490" y2="54427"/>
                        <a14:foregroundMark x1="8281" y1="47708" x2="8281" y2="47708"/>
                        <a14:foregroundMark x1="7969" y1="52188" x2="7969" y2="52188"/>
                        <a14:foregroundMark x1="7760" y1="47708" x2="7760" y2="47708"/>
                        <a14:foregroundMark x1="7448" y1="53021" x2="7448" y2="53021"/>
                        <a14:foregroundMark x1="7448" y1="58177" x2="7448" y2="58177"/>
                        <a14:foregroundMark x1="7604" y1="59740" x2="7604" y2="59740"/>
                        <a14:foregroundMark x1="7083" y1="56302" x2="7083" y2="56302"/>
                      </a14:backgroundRemoval>
                    </a14:imgEffect>
                  </a14:imgLayer>
                </a14:imgProps>
              </a:ext>
            </a:extLst>
          </a:blip>
          <a:srcRect t="19045" b="1963"/>
          <a:stretch/>
        </p:blipFill>
        <p:spPr>
          <a:xfrm>
            <a:off x="8906669" y="83726"/>
            <a:ext cx="1527827" cy="1206856"/>
          </a:xfrm>
          <a:prstGeom prst="rect">
            <a:avLst/>
          </a:prstGeom>
        </p:spPr>
      </p:pic>
      <p:graphicFrame>
        <p:nvGraphicFramePr>
          <p:cNvPr id="3" name="Tabelle 2">
            <a:extLst>
              <a:ext uri="{FF2B5EF4-FFF2-40B4-BE49-F238E27FC236}">
                <a16:creationId xmlns:a16="http://schemas.microsoft.com/office/drawing/2014/main" id="{65437D66-C9C8-49BB-ABC3-19FFFBC1CA83}"/>
              </a:ext>
            </a:extLst>
          </p:cNvPr>
          <p:cNvGraphicFramePr>
            <a:graphicFrameLocks noGrp="1"/>
          </p:cNvGraphicFramePr>
          <p:nvPr>
            <p:extLst>
              <p:ext uri="{D42A27DB-BD31-4B8C-83A1-F6EECF244321}">
                <p14:modId xmlns:p14="http://schemas.microsoft.com/office/powerpoint/2010/main" val="3614092732"/>
              </p:ext>
            </p:extLst>
          </p:nvPr>
        </p:nvGraphicFramePr>
        <p:xfrm>
          <a:off x="522521" y="2693092"/>
          <a:ext cx="7692142" cy="4106380"/>
        </p:xfrm>
        <a:graphic>
          <a:graphicData uri="http://schemas.openxmlformats.org/drawingml/2006/table">
            <a:tbl>
              <a:tblPr firstRow="1" bandRow="1">
                <a:tableStyleId>{68D230F3-CF80-4859-8CE7-A43EE81993B5}</a:tableStyleId>
              </a:tblPr>
              <a:tblGrid>
                <a:gridCol w="5194997">
                  <a:extLst>
                    <a:ext uri="{9D8B030D-6E8A-4147-A177-3AD203B41FA5}">
                      <a16:colId xmlns:a16="http://schemas.microsoft.com/office/drawing/2014/main" val="974559942"/>
                    </a:ext>
                  </a:extLst>
                </a:gridCol>
                <a:gridCol w="2497145">
                  <a:extLst>
                    <a:ext uri="{9D8B030D-6E8A-4147-A177-3AD203B41FA5}">
                      <a16:colId xmlns:a16="http://schemas.microsoft.com/office/drawing/2014/main" val="1053190104"/>
                    </a:ext>
                  </a:extLst>
                </a:gridCol>
              </a:tblGrid>
              <a:tr h="448780">
                <a:tc>
                  <a:txBody>
                    <a:bodyPr/>
                    <a:lstStyle/>
                    <a:p>
                      <a:r>
                        <a:rPr lang="de-DE" sz="1800" dirty="0">
                          <a:latin typeface="Arial" panose="020B0604020202020204" pitchFamily="34" charset="0"/>
                          <a:cs typeface="Arial" panose="020B0604020202020204" pitchFamily="34" charset="0"/>
                        </a:rPr>
                        <a:t>Aussage</a:t>
                      </a:r>
                      <a:endParaRPr lang="de-DE" dirty="0">
                        <a:latin typeface="Arial" panose="020B0604020202020204" pitchFamily="34" charset="0"/>
                        <a:cs typeface="Arial" panose="020B0604020202020204" pitchFamily="34" charset="0"/>
                      </a:endParaRPr>
                    </a:p>
                  </a:txBody>
                  <a:tcPr/>
                </a:tc>
                <a:tc>
                  <a:txBody>
                    <a:bodyPr/>
                    <a:lstStyle/>
                    <a:p>
                      <a:r>
                        <a:rPr lang="de-DE" sz="1800" dirty="0">
                          <a:latin typeface="Arial" panose="020B0604020202020204" pitchFamily="34" charset="0"/>
                          <a:cs typeface="Arial" panose="020B0604020202020204" pitchFamily="34" charset="0"/>
                        </a:rPr>
                        <a:t>Richtig oder falsch?</a:t>
                      </a:r>
                    </a:p>
                  </a:txBody>
                  <a:tcPr/>
                </a:tc>
                <a:extLst>
                  <a:ext uri="{0D108BD9-81ED-4DB2-BD59-A6C34878D82A}">
                    <a16:rowId xmlns:a16="http://schemas.microsoft.com/office/drawing/2014/main" val="1101963033"/>
                  </a:ext>
                </a:extLst>
              </a:tr>
              <a:tr h="709444">
                <a:tc>
                  <a:txBody>
                    <a:bodyPr/>
                    <a:lstStyle/>
                    <a:p>
                      <a:pPr marL="0" algn="l" defTabSz="521409" rtl="0" eaLnBrk="1" latinLnBrk="0" hangingPunct="1">
                        <a:spcBef>
                          <a:spcPts val="600"/>
                        </a:spcBef>
                        <a:spcAft>
                          <a:spcPts val="600"/>
                        </a:spcAft>
                      </a:pPr>
                      <a:r>
                        <a:rPr lang="de-DE" sz="1800" kern="1200" dirty="0">
                          <a:solidFill>
                            <a:schemeClr val="tx1"/>
                          </a:solidFill>
                          <a:latin typeface="Arial" panose="020B0604020202020204" pitchFamily="34" charset="0"/>
                          <a:ea typeface="+mn-ea"/>
                          <a:cs typeface="Arial" panose="020B0604020202020204" pitchFamily="34" charset="0"/>
                        </a:rPr>
                        <a:t>Das Glossar ist hauptsächlich für die Programmierer der Eingabemasken zur Erfassung der Daten hilfreich.</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marL="0" algn="l" defTabSz="521409" rtl="0" eaLnBrk="1" latinLnBrk="0" hangingPunct="1">
                        <a:spcBef>
                          <a:spcPts val="600"/>
                        </a:spcBef>
                        <a:spcAft>
                          <a:spcPts val="600"/>
                        </a:spcAft>
                      </a:pPr>
                      <a:endParaRPr lang="de-DE" sz="1800" kern="1200" dirty="0">
                        <a:solidFill>
                          <a:schemeClr val="tx1"/>
                        </a:solidFill>
                        <a:latin typeface="Arial" panose="020B0604020202020204" pitchFamily="34" charset="0"/>
                        <a:ea typeface="+mn-ea"/>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338285344"/>
                  </a:ext>
                </a:extLst>
              </a:tr>
              <a:tr h="709444">
                <a:tc>
                  <a:txBody>
                    <a:bodyPr/>
                    <a:lstStyle/>
                    <a:p>
                      <a:pPr>
                        <a:spcBef>
                          <a:spcPts val="600"/>
                        </a:spcBef>
                        <a:spcAft>
                          <a:spcPts val="600"/>
                        </a:spcAft>
                      </a:pPr>
                      <a:r>
                        <a:rPr lang="de-DE" sz="1800" dirty="0">
                          <a:latin typeface="Arial" panose="020B0604020202020204" pitchFamily="34" charset="0"/>
                          <a:cs typeface="Arial" panose="020B0604020202020204" pitchFamily="34" charset="0"/>
                        </a:rPr>
                        <a:t>Das Glossar enthält sowohl den Fragetext, die Antwortoptionen als auch ausführliche Kodier-anweisungen zu den einzelnen Fragen.</a:t>
                      </a:r>
                    </a:p>
                  </a:txBody>
                  <a:tcPr anchor="ctr">
                    <a:lnR w="12700" cap="flat" cmpd="sng" algn="ctr">
                      <a:solidFill>
                        <a:schemeClr val="accent1"/>
                      </a:solidFill>
                      <a:prstDash val="solid"/>
                      <a:round/>
                      <a:headEnd type="none" w="med" len="med"/>
                      <a:tailEnd type="none" w="med" len="med"/>
                    </a:lnR>
                  </a:tcPr>
                </a:tc>
                <a:tc>
                  <a:txBody>
                    <a:bodyPr/>
                    <a:lstStyle/>
                    <a:p>
                      <a:pPr>
                        <a:spcBef>
                          <a:spcPts val="600"/>
                        </a:spcBef>
                        <a:spcAft>
                          <a:spcPts val="600"/>
                        </a:spcAft>
                      </a:pPr>
                      <a:endParaRPr lang="de-DE" sz="1800" dirty="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261620485"/>
                  </a:ext>
                </a:extLst>
              </a:tr>
              <a:tr h="709444">
                <a:tc>
                  <a:txBody>
                    <a:bodyPr/>
                    <a:lstStyle/>
                    <a:p>
                      <a:pPr>
                        <a:spcBef>
                          <a:spcPts val="600"/>
                        </a:spcBef>
                        <a:spcAft>
                          <a:spcPts val="600"/>
                        </a:spcAft>
                      </a:pPr>
                      <a:r>
                        <a:rPr lang="de-DE" sz="1800" dirty="0">
                          <a:latin typeface="Arial" panose="020B0604020202020204" pitchFamily="34" charset="0"/>
                          <a:cs typeface="Arial" panose="020B0604020202020204" pitchFamily="34" charset="0"/>
                        </a:rPr>
                        <a:t>Ist ein Item-Name in der linken Spalte des Glos-</a:t>
                      </a:r>
                      <a:r>
                        <a:rPr lang="de-DE" sz="1800" dirty="0" err="1">
                          <a:latin typeface="Arial" panose="020B0604020202020204" pitchFamily="34" charset="0"/>
                          <a:cs typeface="Arial" panose="020B0604020202020204" pitchFamily="34" charset="0"/>
                        </a:rPr>
                        <a:t>sars</a:t>
                      </a:r>
                      <a:r>
                        <a:rPr lang="de-DE" sz="1800" dirty="0">
                          <a:latin typeface="Arial" panose="020B0604020202020204" pitchFamily="34" charset="0"/>
                          <a:cs typeface="Arial" panose="020B0604020202020204" pitchFamily="34" charset="0"/>
                        </a:rPr>
                        <a:t> orange eingefärbt, bezieht sich die Kodie-rung der Frage auf den Behandlungsbeginn.</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spcBef>
                          <a:spcPts val="600"/>
                        </a:spcBef>
                        <a:spcAft>
                          <a:spcPts val="600"/>
                        </a:spcAft>
                      </a:pPr>
                      <a:endParaRPr lang="de-DE" sz="1800" dirty="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682204866"/>
                  </a:ext>
                </a:extLst>
              </a:tr>
              <a:tr h="709444">
                <a:tc>
                  <a:txBody>
                    <a:bodyPr/>
                    <a:lstStyle/>
                    <a:p>
                      <a:pPr>
                        <a:spcBef>
                          <a:spcPts val="600"/>
                        </a:spcBef>
                        <a:spcAft>
                          <a:spcPts val="600"/>
                        </a:spcAft>
                      </a:pPr>
                      <a:r>
                        <a:rPr lang="de-DE" sz="1800" dirty="0">
                          <a:latin typeface="Arial" panose="020B0604020202020204" pitchFamily="34" charset="0"/>
                          <a:cs typeface="Arial" panose="020B0604020202020204" pitchFamily="34" charset="0"/>
                        </a:rPr>
                        <a:t>Das Übergabeformular und die Auswertungs-matrix enthalten keine hilfreichen Informationen zum Befüllen der AmBADO.</a:t>
                      </a:r>
                    </a:p>
                  </a:txBody>
                  <a:tcPr anchor="ctr">
                    <a:lnR w="12700" cap="flat" cmpd="sng" algn="ctr">
                      <a:solidFill>
                        <a:schemeClr val="accent1"/>
                      </a:solidFill>
                      <a:prstDash val="solid"/>
                      <a:round/>
                      <a:headEnd type="none" w="med" len="med"/>
                      <a:tailEnd type="none" w="med" len="med"/>
                    </a:lnR>
                  </a:tcPr>
                </a:tc>
                <a:tc>
                  <a:txBody>
                    <a:bodyPr/>
                    <a:lstStyle/>
                    <a:p>
                      <a:pPr>
                        <a:spcBef>
                          <a:spcPts val="600"/>
                        </a:spcBef>
                        <a:spcAft>
                          <a:spcPts val="600"/>
                        </a:spcAft>
                      </a:pPr>
                      <a:endParaRPr lang="de-DE" sz="1800" dirty="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372339124"/>
                  </a:ext>
                </a:extLst>
              </a:tr>
            </a:tbl>
          </a:graphicData>
        </a:graphic>
      </p:graphicFrame>
    </p:spTree>
    <p:extLst>
      <p:ext uri="{BB962C8B-B14F-4D97-AF65-F5344CB8AC3E}">
        <p14:creationId xmlns:p14="http://schemas.microsoft.com/office/powerpoint/2010/main" val="1273762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DF29A-4C47-4B05-9373-4CFDAE790948}"/>
              </a:ext>
            </a:extLst>
          </p:cNvPr>
          <p:cNvSpPr>
            <a:spLocks noGrp="1"/>
          </p:cNvSpPr>
          <p:nvPr>
            <p:ph type="title"/>
          </p:nvPr>
        </p:nvSpPr>
        <p:spPr/>
        <p:txBody>
          <a:bodyPr/>
          <a:lstStyle/>
          <a:p>
            <a:r>
              <a:rPr lang="de-DE" dirty="0">
                <a:solidFill>
                  <a:srgbClr val="82C836"/>
                </a:solidFill>
              </a:rPr>
              <a:t>Wichtige Dokumente zur AmBADO – </a:t>
            </a:r>
            <a:br>
              <a:rPr lang="de-DE" dirty="0">
                <a:solidFill>
                  <a:srgbClr val="82C836"/>
                </a:solidFill>
              </a:rPr>
            </a:br>
            <a:r>
              <a:rPr lang="de-DE" dirty="0">
                <a:solidFill>
                  <a:srgbClr val="82C836"/>
                </a:solidFill>
              </a:rPr>
              <a:t>Richtig oder Falsch? (2)</a:t>
            </a:r>
          </a:p>
        </p:txBody>
      </p:sp>
      <p:sp>
        <p:nvSpPr>
          <p:cNvPr id="4" name="Datumsplatzhalter 3">
            <a:extLst>
              <a:ext uri="{FF2B5EF4-FFF2-40B4-BE49-F238E27FC236}">
                <a16:creationId xmlns:a16="http://schemas.microsoft.com/office/drawing/2014/main" id="{414E8319-DA84-41A9-AE9C-DFD40313784F}"/>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3508DC59-1544-4E94-AB8E-CA06B3151AB7}"/>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3C7368CB-4FA0-48F9-9095-AD68C4B0826D}"/>
              </a:ext>
            </a:extLst>
          </p:cNvPr>
          <p:cNvSpPr>
            <a:spLocks noGrp="1"/>
          </p:cNvSpPr>
          <p:nvPr>
            <p:ph type="sldNum" sz="quarter" idx="12"/>
          </p:nvPr>
        </p:nvSpPr>
        <p:spPr/>
        <p:txBody>
          <a:bodyPr/>
          <a:lstStyle/>
          <a:p>
            <a:pPr>
              <a:defRPr/>
            </a:pPr>
            <a:fld id="{F9D6104D-E8AE-4D46-824F-6769818204BD}" type="slidenum">
              <a:rPr lang="de-DE" smtClean="0"/>
              <a:pPr>
                <a:defRPr/>
              </a:pPr>
              <a:t>38</a:t>
            </a:fld>
            <a:endParaRPr lang="de-DE" dirty="0"/>
          </a:p>
        </p:txBody>
      </p:sp>
      <p:sp>
        <p:nvSpPr>
          <p:cNvPr id="8" name="Inhaltsplatzhalter 2">
            <a:extLst>
              <a:ext uri="{FF2B5EF4-FFF2-40B4-BE49-F238E27FC236}">
                <a16:creationId xmlns:a16="http://schemas.microsoft.com/office/drawing/2014/main" id="{B0F59D59-722A-4F58-995C-8D15A1CB4F47}"/>
              </a:ext>
            </a:extLst>
          </p:cNvPr>
          <p:cNvSpPr>
            <a:spLocks noGrp="1"/>
          </p:cNvSpPr>
          <p:nvPr>
            <p:ph idx="1"/>
          </p:nvPr>
        </p:nvSpPr>
        <p:spPr>
          <a:xfrm>
            <a:off x="534988" y="1715060"/>
            <a:ext cx="9618662" cy="701287"/>
          </a:xfrm>
        </p:spPr>
        <p:txBody>
          <a:bodyPr/>
          <a:lstStyle/>
          <a:p>
            <a:pPr indent="0">
              <a:lnSpc>
                <a:spcPts val="2300"/>
              </a:lnSpc>
              <a:buClr>
                <a:srgbClr val="0460B4"/>
              </a:buClr>
            </a:pPr>
            <a:r>
              <a:rPr lang="de-DE" sz="1800" dirty="0"/>
              <a:t>Hier sind einige Aussagen zu den Dokumenten der AmBADO. </a:t>
            </a:r>
            <a:br>
              <a:rPr lang="de-DE" sz="1800" dirty="0"/>
            </a:br>
            <a:r>
              <a:rPr lang="de-DE" sz="1800" dirty="0"/>
              <a:t>Nun sind Sie an der Reihe! Welche Aussagen sind richtig, welche falsch?</a:t>
            </a:r>
          </a:p>
        </p:txBody>
      </p:sp>
      <p:pic>
        <p:nvPicPr>
          <p:cNvPr id="16" name="Grafik 15">
            <a:extLst>
              <a:ext uri="{FF2B5EF4-FFF2-40B4-BE49-F238E27FC236}">
                <a16:creationId xmlns:a16="http://schemas.microsoft.com/office/drawing/2014/main" id="{95B23FDD-0654-41D7-AEFC-2E6ADDBBB59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3750" l="7083" r="90625">
                        <a14:foregroundMark x1="9167" y1="53385" x2="9167" y2="53385"/>
                        <a14:foregroundMark x1="65313" y1="93906" x2="65313" y2="93906"/>
                        <a14:foregroundMark x1="90729" y1="74844" x2="90729" y2="74844"/>
                        <a14:foregroundMark x1="9010" y1="47188" x2="9010" y2="47188"/>
                        <a14:foregroundMark x1="8490" y1="54427" x2="8490" y2="54427"/>
                        <a14:foregroundMark x1="8281" y1="47708" x2="8281" y2="47708"/>
                        <a14:foregroundMark x1="7969" y1="52188" x2="7969" y2="52188"/>
                        <a14:foregroundMark x1="7760" y1="47708" x2="7760" y2="47708"/>
                        <a14:foregroundMark x1="7448" y1="53021" x2="7448" y2="53021"/>
                        <a14:foregroundMark x1="7448" y1="58177" x2="7448" y2="58177"/>
                        <a14:foregroundMark x1="7604" y1="59740" x2="7604" y2="59740"/>
                        <a14:foregroundMark x1="7083" y1="56302" x2="7083" y2="56302"/>
                      </a14:backgroundRemoval>
                    </a14:imgEffect>
                  </a14:imgLayer>
                </a14:imgProps>
              </a:ext>
            </a:extLst>
          </a:blip>
          <a:srcRect t="19045" b="1963"/>
          <a:stretch/>
        </p:blipFill>
        <p:spPr>
          <a:xfrm>
            <a:off x="8906669" y="83726"/>
            <a:ext cx="1527827" cy="1206856"/>
          </a:xfrm>
          <a:prstGeom prst="rect">
            <a:avLst/>
          </a:prstGeom>
        </p:spPr>
      </p:pic>
      <p:graphicFrame>
        <p:nvGraphicFramePr>
          <p:cNvPr id="3" name="Tabelle 2">
            <a:extLst>
              <a:ext uri="{FF2B5EF4-FFF2-40B4-BE49-F238E27FC236}">
                <a16:creationId xmlns:a16="http://schemas.microsoft.com/office/drawing/2014/main" id="{65437D66-C9C8-49BB-ABC3-19FFFBC1CA83}"/>
              </a:ext>
            </a:extLst>
          </p:cNvPr>
          <p:cNvGraphicFramePr>
            <a:graphicFrameLocks noGrp="1"/>
          </p:cNvGraphicFramePr>
          <p:nvPr>
            <p:extLst>
              <p:ext uri="{D42A27DB-BD31-4B8C-83A1-F6EECF244321}">
                <p14:modId xmlns:p14="http://schemas.microsoft.com/office/powerpoint/2010/main" val="498887757"/>
              </p:ext>
            </p:extLst>
          </p:nvPr>
        </p:nvGraphicFramePr>
        <p:xfrm>
          <a:off x="522521" y="2693092"/>
          <a:ext cx="7692142" cy="4106380"/>
        </p:xfrm>
        <a:graphic>
          <a:graphicData uri="http://schemas.openxmlformats.org/drawingml/2006/table">
            <a:tbl>
              <a:tblPr firstRow="1" bandRow="1">
                <a:tableStyleId>{68D230F3-CF80-4859-8CE7-A43EE81993B5}</a:tableStyleId>
              </a:tblPr>
              <a:tblGrid>
                <a:gridCol w="5194997">
                  <a:extLst>
                    <a:ext uri="{9D8B030D-6E8A-4147-A177-3AD203B41FA5}">
                      <a16:colId xmlns:a16="http://schemas.microsoft.com/office/drawing/2014/main" val="974559942"/>
                    </a:ext>
                  </a:extLst>
                </a:gridCol>
                <a:gridCol w="2497145">
                  <a:extLst>
                    <a:ext uri="{9D8B030D-6E8A-4147-A177-3AD203B41FA5}">
                      <a16:colId xmlns:a16="http://schemas.microsoft.com/office/drawing/2014/main" val="1053190104"/>
                    </a:ext>
                  </a:extLst>
                </a:gridCol>
              </a:tblGrid>
              <a:tr h="448780">
                <a:tc>
                  <a:txBody>
                    <a:bodyPr/>
                    <a:lstStyle/>
                    <a:p>
                      <a:r>
                        <a:rPr lang="de-DE" sz="1800" dirty="0">
                          <a:latin typeface="Arial" panose="020B0604020202020204" pitchFamily="34" charset="0"/>
                          <a:cs typeface="Arial" panose="020B0604020202020204" pitchFamily="34" charset="0"/>
                        </a:rPr>
                        <a:t>Aussage</a:t>
                      </a:r>
                      <a:endParaRPr lang="de-DE" dirty="0">
                        <a:latin typeface="Arial" panose="020B0604020202020204" pitchFamily="34" charset="0"/>
                        <a:cs typeface="Arial" panose="020B0604020202020204" pitchFamily="34" charset="0"/>
                      </a:endParaRPr>
                    </a:p>
                  </a:txBody>
                  <a:tcPr/>
                </a:tc>
                <a:tc>
                  <a:txBody>
                    <a:bodyPr/>
                    <a:lstStyle/>
                    <a:p>
                      <a:r>
                        <a:rPr lang="de-DE" sz="1800" dirty="0">
                          <a:latin typeface="Arial" panose="020B0604020202020204" pitchFamily="34" charset="0"/>
                          <a:cs typeface="Arial" panose="020B0604020202020204" pitchFamily="34" charset="0"/>
                        </a:rPr>
                        <a:t>Richtig oder falsch?</a:t>
                      </a:r>
                    </a:p>
                  </a:txBody>
                  <a:tcPr/>
                </a:tc>
                <a:extLst>
                  <a:ext uri="{0D108BD9-81ED-4DB2-BD59-A6C34878D82A}">
                    <a16:rowId xmlns:a16="http://schemas.microsoft.com/office/drawing/2014/main" val="1101963033"/>
                  </a:ext>
                </a:extLst>
              </a:tr>
              <a:tr h="709444">
                <a:tc>
                  <a:txBody>
                    <a:bodyPr/>
                    <a:lstStyle/>
                    <a:p>
                      <a:pPr marL="0" algn="l" defTabSz="521409" rtl="0" eaLnBrk="1" latinLnBrk="0" hangingPunct="1">
                        <a:spcBef>
                          <a:spcPts val="600"/>
                        </a:spcBef>
                        <a:spcAft>
                          <a:spcPts val="600"/>
                        </a:spcAft>
                      </a:pPr>
                      <a:r>
                        <a:rPr lang="de-DE" sz="1800" kern="1200" dirty="0">
                          <a:solidFill>
                            <a:schemeClr val="tx1"/>
                          </a:solidFill>
                          <a:latin typeface="Arial" panose="020B0604020202020204" pitchFamily="34" charset="0"/>
                          <a:ea typeface="+mn-ea"/>
                          <a:cs typeface="Arial" panose="020B0604020202020204" pitchFamily="34" charset="0"/>
                        </a:rPr>
                        <a:t>Das Glossar ist hauptsächlich für die Programmierer der Eingabemasken zur Erfassung der Daten hilfreich.</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marL="0" algn="ctr" defTabSz="521409" rtl="0" eaLnBrk="1" latinLnBrk="0" hangingPunct="1">
                        <a:spcBef>
                          <a:spcPts val="600"/>
                        </a:spcBef>
                        <a:spcAft>
                          <a:spcPts val="600"/>
                        </a:spcAft>
                      </a:pPr>
                      <a:r>
                        <a:rPr lang="de-DE" sz="1800" b="1" kern="1200" dirty="0">
                          <a:solidFill>
                            <a:srgbClr val="C00000"/>
                          </a:solidFill>
                          <a:latin typeface="Arial" panose="020B0604020202020204" pitchFamily="34" charset="0"/>
                          <a:ea typeface="+mn-ea"/>
                          <a:cs typeface="Arial" panose="020B0604020202020204" pitchFamily="34" charset="0"/>
                        </a:rPr>
                        <a:t>Falsch</a:t>
                      </a: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338285344"/>
                  </a:ext>
                </a:extLst>
              </a:tr>
              <a:tr h="709444">
                <a:tc>
                  <a:txBody>
                    <a:bodyPr/>
                    <a:lstStyle/>
                    <a:p>
                      <a:pPr>
                        <a:spcBef>
                          <a:spcPts val="600"/>
                        </a:spcBef>
                        <a:spcAft>
                          <a:spcPts val="600"/>
                        </a:spcAft>
                      </a:pPr>
                      <a:r>
                        <a:rPr lang="de-DE" sz="1800" dirty="0">
                          <a:latin typeface="Arial" panose="020B0604020202020204" pitchFamily="34" charset="0"/>
                          <a:cs typeface="Arial" panose="020B0604020202020204" pitchFamily="34" charset="0"/>
                        </a:rPr>
                        <a:t>Das Glossar enthält sowohl den Fragetext, die Antwortoptionen als auch ausführliche Kodier-anweisungen zu den einzelnen Fragen.</a:t>
                      </a:r>
                    </a:p>
                  </a:txBody>
                  <a:tcPr anchor="ctr">
                    <a:lnR w="12700" cap="flat" cmpd="sng" algn="ctr">
                      <a:solidFill>
                        <a:schemeClr val="accent1"/>
                      </a:solidFill>
                      <a:prstDash val="solid"/>
                      <a:round/>
                      <a:headEnd type="none" w="med" len="med"/>
                      <a:tailEnd type="none" w="med" len="med"/>
                    </a:lnR>
                  </a:tcPr>
                </a:tc>
                <a:tc>
                  <a:txBody>
                    <a:bodyPr/>
                    <a:lstStyle/>
                    <a:p>
                      <a:pPr algn="ctr">
                        <a:spcBef>
                          <a:spcPts val="600"/>
                        </a:spcBef>
                        <a:spcAft>
                          <a:spcPts val="600"/>
                        </a:spcAft>
                      </a:pPr>
                      <a:r>
                        <a:rPr lang="de-DE" sz="1800" b="1" dirty="0">
                          <a:solidFill>
                            <a:srgbClr val="00B050"/>
                          </a:solidFill>
                          <a:latin typeface="Arial" panose="020B0604020202020204" pitchFamily="34" charset="0"/>
                          <a:cs typeface="Arial" panose="020B0604020202020204" pitchFamily="34" charset="0"/>
                        </a:rPr>
                        <a:t>Richtig</a:t>
                      </a: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261620485"/>
                  </a:ext>
                </a:extLst>
              </a:tr>
              <a:tr h="709444">
                <a:tc>
                  <a:txBody>
                    <a:bodyPr/>
                    <a:lstStyle/>
                    <a:p>
                      <a:pPr>
                        <a:spcBef>
                          <a:spcPts val="600"/>
                        </a:spcBef>
                        <a:spcAft>
                          <a:spcPts val="600"/>
                        </a:spcAft>
                      </a:pPr>
                      <a:r>
                        <a:rPr lang="de-DE" sz="1800" dirty="0">
                          <a:latin typeface="Arial" panose="020B0604020202020204" pitchFamily="34" charset="0"/>
                          <a:cs typeface="Arial" panose="020B0604020202020204" pitchFamily="34" charset="0"/>
                        </a:rPr>
                        <a:t>Ist ein Item-Name in der linken Spalte des Glos-</a:t>
                      </a:r>
                      <a:r>
                        <a:rPr lang="de-DE" sz="1800" dirty="0" err="1">
                          <a:latin typeface="Arial" panose="020B0604020202020204" pitchFamily="34" charset="0"/>
                          <a:cs typeface="Arial" panose="020B0604020202020204" pitchFamily="34" charset="0"/>
                        </a:rPr>
                        <a:t>sars</a:t>
                      </a:r>
                      <a:r>
                        <a:rPr lang="de-DE" sz="1800" dirty="0">
                          <a:latin typeface="Arial" panose="020B0604020202020204" pitchFamily="34" charset="0"/>
                          <a:cs typeface="Arial" panose="020B0604020202020204" pitchFamily="34" charset="0"/>
                        </a:rPr>
                        <a:t> orange eingefärbt, bezieht sich die Kodie-rung der Frage auf den Behandlungsbeginn.</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lgn="ctr">
                        <a:spcBef>
                          <a:spcPts val="600"/>
                        </a:spcBef>
                        <a:spcAft>
                          <a:spcPts val="600"/>
                        </a:spcAft>
                      </a:pPr>
                      <a:r>
                        <a:rPr lang="de-DE" sz="1800" b="1" dirty="0">
                          <a:solidFill>
                            <a:srgbClr val="C00000"/>
                          </a:solidFill>
                          <a:latin typeface="Arial" panose="020B0604020202020204" pitchFamily="34" charset="0"/>
                          <a:cs typeface="Arial" panose="020B0604020202020204" pitchFamily="34" charset="0"/>
                        </a:rPr>
                        <a:t>Falsch</a:t>
                      </a: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682204866"/>
                  </a:ext>
                </a:extLst>
              </a:tr>
              <a:tr h="709444">
                <a:tc>
                  <a:txBody>
                    <a:bodyPr/>
                    <a:lstStyle/>
                    <a:p>
                      <a:pPr>
                        <a:spcBef>
                          <a:spcPts val="600"/>
                        </a:spcBef>
                        <a:spcAft>
                          <a:spcPts val="600"/>
                        </a:spcAft>
                      </a:pPr>
                      <a:r>
                        <a:rPr lang="de-DE" sz="1800" dirty="0">
                          <a:latin typeface="Arial" panose="020B0604020202020204" pitchFamily="34" charset="0"/>
                          <a:cs typeface="Arial" panose="020B0604020202020204" pitchFamily="34" charset="0"/>
                        </a:rPr>
                        <a:t>Das Übergabeformular und die Auswertungs-matrix enthalten keine hilfreichen Informationen zum Befüllen der AmBADO.</a:t>
                      </a:r>
                    </a:p>
                  </a:txBody>
                  <a:tcPr anchor="ctr">
                    <a:lnR w="12700" cap="flat" cmpd="sng" algn="ctr">
                      <a:solidFill>
                        <a:schemeClr val="accent1"/>
                      </a:solidFill>
                      <a:prstDash val="solid"/>
                      <a:round/>
                      <a:headEnd type="none" w="med" len="med"/>
                      <a:tailEnd type="none" w="med" len="med"/>
                    </a:lnR>
                  </a:tcPr>
                </a:tc>
                <a:tc>
                  <a:txBody>
                    <a:bodyPr/>
                    <a:lstStyle/>
                    <a:p>
                      <a:pPr algn="ctr">
                        <a:spcBef>
                          <a:spcPts val="600"/>
                        </a:spcBef>
                        <a:spcAft>
                          <a:spcPts val="600"/>
                        </a:spcAft>
                      </a:pPr>
                      <a:r>
                        <a:rPr lang="de-DE" sz="1800" b="1" dirty="0">
                          <a:solidFill>
                            <a:srgbClr val="00B050"/>
                          </a:solidFill>
                          <a:latin typeface="Arial" panose="020B0604020202020204" pitchFamily="34" charset="0"/>
                          <a:cs typeface="Arial" panose="020B0604020202020204" pitchFamily="34" charset="0"/>
                        </a:rPr>
                        <a:t>Richtig</a:t>
                      </a: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372339124"/>
                  </a:ext>
                </a:extLst>
              </a:tr>
            </a:tbl>
          </a:graphicData>
        </a:graphic>
      </p:graphicFrame>
      <p:sp>
        <p:nvSpPr>
          <p:cNvPr id="9" name="Textfeld 8">
            <a:extLst>
              <a:ext uri="{FF2B5EF4-FFF2-40B4-BE49-F238E27FC236}">
                <a16:creationId xmlns:a16="http://schemas.microsoft.com/office/drawing/2014/main" id="{1C9F153C-1659-4579-9F2E-F2526DFEDE78}"/>
              </a:ext>
            </a:extLst>
          </p:cNvPr>
          <p:cNvSpPr txBox="1"/>
          <p:nvPr/>
        </p:nvSpPr>
        <p:spPr>
          <a:xfrm>
            <a:off x="8400422" y="3215436"/>
            <a:ext cx="2034074" cy="553998"/>
          </a:xfrm>
          <a:prstGeom prst="rect">
            <a:avLst/>
          </a:prstGeom>
          <a:noFill/>
        </p:spPr>
        <p:txBody>
          <a:bodyPr wrap="square" rtlCol="0">
            <a:spAutoFit/>
          </a:bodyPr>
          <a:lstStyle/>
          <a:p>
            <a:r>
              <a:rPr lang="de-DE" sz="1600" dirty="0">
                <a:sym typeface="Wingdings" panose="05000000000000000000" pitchFamily="2" charset="2"/>
              </a:rPr>
              <a:t> </a:t>
            </a:r>
            <a:r>
              <a:rPr lang="de-DE" sz="1400" dirty="0">
                <a:sym typeface="Wingdings" panose="05000000000000000000" pitchFamily="2" charset="2"/>
              </a:rPr>
              <a:t>Für Behandler/in </a:t>
            </a:r>
            <a:br>
              <a:rPr lang="de-DE" sz="1400" dirty="0">
                <a:sym typeface="Wingdings" panose="05000000000000000000" pitchFamily="2" charset="2"/>
              </a:rPr>
            </a:br>
            <a:r>
              <a:rPr lang="de-DE" sz="1400" dirty="0">
                <a:sym typeface="Wingdings" panose="05000000000000000000" pitchFamily="2" charset="2"/>
              </a:rPr>
              <a:t>     bzw. Ausfüllende/n</a:t>
            </a:r>
            <a:endParaRPr lang="de-DE" sz="1800" dirty="0"/>
          </a:p>
        </p:txBody>
      </p:sp>
      <p:sp>
        <p:nvSpPr>
          <p:cNvPr id="10" name="Textfeld 9">
            <a:extLst>
              <a:ext uri="{FF2B5EF4-FFF2-40B4-BE49-F238E27FC236}">
                <a16:creationId xmlns:a16="http://schemas.microsoft.com/office/drawing/2014/main" id="{1FB425E0-5ECD-4E8A-9A17-5E5EBFBA1EFF}"/>
              </a:ext>
            </a:extLst>
          </p:cNvPr>
          <p:cNvSpPr txBox="1"/>
          <p:nvPr/>
        </p:nvSpPr>
        <p:spPr>
          <a:xfrm>
            <a:off x="8400422" y="4915287"/>
            <a:ext cx="2034074" cy="1015663"/>
          </a:xfrm>
          <a:prstGeom prst="rect">
            <a:avLst/>
          </a:prstGeom>
          <a:noFill/>
        </p:spPr>
        <p:txBody>
          <a:bodyPr wrap="square" rtlCol="0">
            <a:spAutoFit/>
          </a:bodyPr>
          <a:lstStyle/>
          <a:p>
            <a:r>
              <a:rPr lang="de-DE" sz="1600" dirty="0">
                <a:sym typeface="Wingdings" panose="05000000000000000000" pitchFamily="2" charset="2"/>
              </a:rPr>
              <a:t> </a:t>
            </a:r>
            <a:r>
              <a:rPr lang="de-DE" sz="1400" dirty="0">
                <a:sym typeface="Wingdings" panose="05000000000000000000" pitchFamily="2" charset="2"/>
              </a:rPr>
              <a:t>grün = </a:t>
            </a:r>
            <a:br>
              <a:rPr lang="de-DE" sz="1400" dirty="0">
                <a:sym typeface="Wingdings" panose="05000000000000000000" pitchFamily="2" charset="2"/>
              </a:rPr>
            </a:br>
            <a:r>
              <a:rPr lang="de-DE" sz="1400" dirty="0">
                <a:sym typeface="Wingdings" panose="05000000000000000000" pitchFamily="2" charset="2"/>
              </a:rPr>
              <a:t>     Behandlungsbeginn </a:t>
            </a:r>
            <a:br>
              <a:rPr lang="de-DE" sz="1400" dirty="0">
                <a:sym typeface="Wingdings" panose="05000000000000000000" pitchFamily="2" charset="2"/>
              </a:rPr>
            </a:br>
            <a:r>
              <a:rPr lang="de-DE" sz="1600" dirty="0">
                <a:sym typeface="Wingdings" panose="05000000000000000000" pitchFamily="2" charset="2"/>
              </a:rPr>
              <a:t> </a:t>
            </a:r>
            <a:r>
              <a:rPr lang="de-DE" sz="1400" dirty="0">
                <a:sym typeface="Wingdings" panose="05000000000000000000" pitchFamily="2" charset="2"/>
              </a:rPr>
              <a:t>orange = </a:t>
            </a:r>
            <a:br>
              <a:rPr lang="de-DE" sz="1400" dirty="0">
                <a:sym typeface="Wingdings" panose="05000000000000000000" pitchFamily="2" charset="2"/>
              </a:rPr>
            </a:br>
            <a:r>
              <a:rPr lang="de-DE" sz="1400" dirty="0">
                <a:sym typeface="Wingdings" panose="05000000000000000000" pitchFamily="2" charset="2"/>
              </a:rPr>
              <a:t>     Verlauf/Ergebnisse</a:t>
            </a:r>
            <a:endParaRPr lang="de-DE" sz="1800" dirty="0"/>
          </a:p>
        </p:txBody>
      </p:sp>
    </p:spTree>
    <p:extLst>
      <p:ext uri="{BB962C8B-B14F-4D97-AF65-F5344CB8AC3E}">
        <p14:creationId xmlns:p14="http://schemas.microsoft.com/office/powerpoint/2010/main" val="37483359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134381-3BBB-4AD5-9636-65A7A57E252B}"/>
              </a:ext>
            </a:extLst>
          </p:cNvPr>
          <p:cNvSpPr>
            <a:spLocks noGrp="1"/>
          </p:cNvSpPr>
          <p:nvPr>
            <p:ph type="ctrTitle"/>
          </p:nvPr>
        </p:nvSpPr>
        <p:spPr>
          <a:xfrm>
            <a:off x="801648" y="3010950"/>
            <a:ext cx="9085342" cy="1150463"/>
          </a:xfrm>
        </p:spPr>
        <p:txBody>
          <a:bodyPr/>
          <a:lstStyle/>
          <a:p>
            <a:pPr algn="ctr"/>
            <a:r>
              <a:rPr lang="de-DE" sz="6000" b="1" dirty="0">
                <a:solidFill>
                  <a:srgbClr val="78ABE8"/>
                </a:solidFill>
              </a:rPr>
              <a:t>Aufbau der AmBADO</a:t>
            </a:r>
          </a:p>
        </p:txBody>
      </p:sp>
      <p:pic>
        <p:nvPicPr>
          <p:cNvPr id="4" name="Grafik 3">
            <a:extLst>
              <a:ext uri="{FF2B5EF4-FFF2-40B4-BE49-F238E27FC236}">
                <a16:creationId xmlns:a16="http://schemas.microsoft.com/office/drawing/2014/main" id="{06941408-10E9-4A9A-AF40-76CCACB6970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8073" b="93750" l="7292" r="93646">
                        <a14:foregroundMark x1="7292" y1="62656" x2="7292" y2="62656"/>
                        <a14:foregroundMark x1="89688" y1="68646" x2="89688" y2="68646"/>
                        <a14:foregroundMark x1="93646" y1="59375" x2="93646" y2="59375"/>
                        <a14:foregroundMark x1="91927" y1="81042" x2="91927" y2="81042"/>
                        <a14:foregroundMark x1="36302" y1="93750" x2="36302" y2="93750"/>
                      </a14:backgroundRemoval>
                    </a14:imgEffect>
                  </a14:imgLayer>
                </a14:imgProps>
              </a:ext>
            </a:extLst>
          </a:blip>
          <a:srcRect t="31229"/>
          <a:stretch/>
        </p:blipFill>
        <p:spPr>
          <a:xfrm>
            <a:off x="6986369" y="4462868"/>
            <a:ext cx="3702269" cy="2546091"/>
          </a:xfrm>
          <a:prstGeom prst="rect">
            <a:avLst/>
          </a:prstGeom>
        </p:spPr>
      </p:pic>
    </p:spTree>
    <p:extLst>
      <p:ext uri="{BB962C8B-B14F-4D97-AF65-F5344CB8AC3E}">
        <p14:creationId xmlns:p14="http://schemas.microsoft.com/office/powerpoint/2010/main" val="1369323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5FFD5A-1D3A-41BD-8ECD-27CE879E9F97}"/>
              </a:ext>
            </a:extLst>
          </p:cNvPr>
          <p:cNvSpPr>
            <a:spLocks noGrp="1"/>
          </p:cNvSpPr>
          <p:nvPr>
            <p:ph type="title"/>
          </p:nvPr>
        </p:nvSpPr>
        <p:spPr/>
        <p:txBody>
          <a:bodyPr/>
          <a:lstStyle/>
          <a:p>
            <a:r>
              <a:rPr lang="de-DE" dirty="0"/>
              <a:t>Was ist die AmBADO?</a:t>
            </a:r>
          </a:p>
        </p:txBody>
      </p:sp>
      <p:sp>
        <p:nvSpPr>
          <p:cNvPr id="3" name="Inhaltsplatzhalter 2">
            <a:extLst>
              <a:ext uri="{FF2B5EF4-FFF2-40B4-BE49-F238E27FC236}">
                <a16:creationId xmlns:a16="http://schemas.microsoft.com/office/drawing/2014/main" id="{D08E4BA2-9C3C-4ACA-96EA-4BEC0BA71EB9}"/>
              </a:ext>
            </a:extLst>
          </p:cNvPr>
          <p:cNvSpPr>
            <a:spLocks noGrp="1"/>
          </p:cNvSpPr>
          <p:nvPr>
            <p:ph idx="1"/>
          </p:nvPr>
        </p:nvSpPr>
        <p:spPr>
          <a:xfrm>
            <a:off x="534988" y="1765300"/>
            <a:ext cx="9618662" cy="4987925"/>
          </a:xfrm>
        </p:spPr>
        <p:txBody>
          <a:bodyPr/>
          <a:lstStyle/>
          <a:p>
            <a:r>
              <a:rPr lang="de-DE" sz="2400" b="1" dirty="0">
                <a:solidFill>
                  <a:srgbClr val="0460B4"/>
                </a:solidFill>
              </a:rPr>
              <a:t>AmBADO KJP = </a:t>
            </a:r>
          </a:p>
          <a:p>
            <a:r>
              <a:rPr lang="de-DE" sz="2400" b="1" dirty="0"/>
              <a:t>Am</a:t>
            </a:r>
            <a:r>
              <a:rPr lang="de-DE" sz="2400" dirty="0"/>
              <a:t>bulante </a:t>
            </a:r>
            <a:r>
              <a:rPr lang="de-DE" sz="2400" b="1" dirty="0"/>
              <a:t>BA</a:t>
            </a:r>
            <a:r>
              <a:rPr lang="de-DE" sz="2400" dirty="0"/>
              <a:t>sis</a:t>
            </a:r>
            <a:r>
              <a:rPr lang="de-DE" sz="2400" b="1" dirty="0"/>
              <a:t>DO</a:t>
            </a:r>
            <a:r>
              <a:rPr lang="de-DE" sz="2400" dirty="0"/>
              <a:t>kumentation </a:t>
            </a:r>
          </a:p>
          <a:p>
            <a:r>
              <a:rPr lang="de-DE" sz="2400" dirty="0"/>
              <a:t>für </a:t>
            </a:r>
            <a:r>
              <a:rPr lang="de-DE" sz="2400" b="1" dirty="0"/>
              <a:t>K</a:t>
            </a:r>
            <a:r>
              <a:rPr lang="de-DE" sz="2400" dirty="0"/>
              <a:t>inder- und </a:t>
            </a:r>
            <a:r>
              <a:rPr lang="de-DE" sz="2400" b="1" dirty="0"/>
              <a:t>J</a:t>
            </a:r>
            <a:r>
              <a:rPr lang="de-DE" sz="2400" dirty="0"/>
              <a:t>ugend</a:t>
            </a:r>
            <a:r>
              <a:rPr lang="de-DE" sz="2400" b="1" dirty="0"/>
              <a:t>P</a:t>
            </a:r>
            <a:r>
              <a:rPr lang="de-DE" sz="2400" dirty="0"/>
              <a:t>sychiatrische Institutsambulanzen</a:t>
            </a:r>
          </a:p>
          <a:p>
            <a:pPr>
              <a:lnSpc>
                <a:spcPct val="200000"/>
              </a:lnSpc>
            </a:pPr>
            <a:r>
              <a:rPr lang="de-DE" sz="2400" dirty="0">
                <a:solidFill>
                  <a:srgbClr val="78ABE8"/>
                </a:solidFill>
                <a:sym typeface="Wingdings" panose="05000000000000000000" pitchFamily="2" charset="2"/>
              </a:rPr>
              <a:t> Erhebungsbogen zur Dokumentation der Behandlung in der PIA</a:t>
            </a:r>
          </a:p>
          <a:p>
            <a:pPr>
              <a:lnSpc>
                <a:spcPct val="100000"/>
              </a:lnSpc>
            </a:pPr>
            <a:r>
              <a:rPr lang="de-DE" sz="2400" u="sng" dirty="0">
                <a:sym typeface="Wingdings" panose="05000000000000000000" pitchFamily="2" charset="2"/>
              </a:rPr>
              <a:t>Inhalte des Erhebungsbogens:</a:t>
            </a:r>
          </a:p>
          <a:p>
            <a:pPr marL="990600" indent="-342900">
              <a:lnSpc>
                <a:spcPct val="100000"/>
              </a:lnSpc>
              <a:buClr>
                <a:srgbClr val="0460B4"/>
              </a:buClr>
              <a:buFont typeface="Wingdings" panose="05000000000000000000" pitchFamily="2" charset="2"/>
              <a:buChar char="§"/>
            </a:pPr>
            <a:r>
              <a:rPr lang="de-DE" sz="2000" dirty="0"/>
              <a:t>Soziodemographische Daten des/der Patienten/in </a:t>
            </a:r>
            <a:br>
              <a:rPr lang="de-DE" sz="2000" dirty="0"/>
            </a:br>
            <a:r>
              <a:rPr lang="de-DE" sz="2000" dirty="0"/>
              <a:t>(Geschlecht, Alter, Wohnsituation …)</a:t>
            </a:r>
          </a:p>
          <a:p>
            <a:pPr marL="990600" indent="-342900">
              <a:lnSpc>
                <a:spcPct val="100000"/>
              </a:lnSpc>
              <a:buClr>
                <a:srgbClr val="0460B4"/>
              </a:buClr>
              <a:buFont typeface="Wingdings" panose="05000000000000000000" pitchFamily="2" charset="2"/>
              <a:buChar char="§"/>
            </a:pPr>
            <a:r>
              <a:rPr lang="de-DE" sz="2000" dirty="0"/>
              <a:t>Erkrankung des/der Patienten/in </a:t>
            </a:r>
            <a:br>
              <a:rPr lang="de-DE" sz="2000" dirty="0"/>
            </a:br>
            <a:r>
              <a:rPr lang="de-DE" sz="2000" dirty="0"/>
              <a:t>(psychopathologischer Befund, Diagnosen …)</a:t>
            </a:r>
          </a:p>
          <a:p>
            <a:pPr marL="990600" indent="-342900">
              <a:lnSpc>
                <a:spcPct val="100000"/>
              </a:lnSpc>
              <a:buClr>
                <a:srgbClr val="0460B4"/>
              </a:buClr>
              <a:buFont typeface="Wingdings" panose="05000000000000000000" pitchFamily="2" charset="2"/>
              <a:buChar char="§"/>
            </a:pPr>
            <a:r>
              <a:rPr lang="de-DE" sz="2000" dirty="0"/>
              <a:t>Behandlung in der PIA (Therapie, Medikation …)</a:t>
            </a:r>
          </a:p>
          <a:p>
            <a:pPr marL="990600" indent="-342900">
              <a:lnSpc>
                <a:spcPct val="100000"/>
              </a:lnSpc>
              <a:buClr>
                <a:srgbClr val="0460B4"/>
              </a:buClr>
              <a:buFont typeface="Wingdings" panose="05000000000000000000" pitchFamily="2" charset="2"/>
              <a:buChar char="§"/>
            </a:pPr>
            <a:r>
              <a:rPr lang="de-DE" sz="2000" dirty="0"/>
              <a:t>Behandlungsergebnis</a:t>
            </a:r>
            <a:endParaRPr lang="de-DE" sz="2400" dirty="0"/>
          </a:p>
          <a:p>
            <a:endParaRPr lang="de-DE" sz="2400" dirty="0"/>
          </a:p>
          <a:p>
            <a:endParaRPr lang="de-DE" sz="2400" dirty="0"/>
          </a:p>
        </p:txBody>
      </p:sp>
      <p:sp>
        <p:nvSpPr>
          <p:cNvPr id="5" name="Fußzeilenplatzhalter 4">
            <a:extLst>
              <a:ext uri="{FF2B5EF4-FFF2-40B4-BE49-F238E27FC236}">
                <a16:creationId xmlns:a16="http://schemas.microsoft.com/office/drawing/2014/main" id="{65209791-627C-4223-A10B-8F20541648EA}"/>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522CC1C5-6A7E-410C-854E-6E4391B92B86}"/>
              </a:ext>
            </a:extLst>
          </p:cNvPr>
          <p:cNvSpPr>
            <a:spLocks noGrp="1"/>
          </p:cNvSpPr>
          <p:nvPr>
            <p:ph type="sldNum" sz="quarter" idx="12"/>
          </p:nvPr>
        </p:nvSpPr>
        <p:spPr/>
        <p:txBody>
          <a:bodyPr/>
          <a:lstStyle/>
          <a:p>
            <a:pPr>
              <a:defRPr/>
            </a:pPr>
            <a:fld id="{F9D6104D-E8AE-4D46-824F-6769818204BD}" type="slidenum">
              <a:rPr lang="de-DE" smtClean="0"/>
              <a:pPr>
                <a:defRPr/>
              </a:pPr>
              <a:t>4</a:t>
            </a:fld>
            <a:endParaRPr lang="de-DE" dirty="0"/>
          </a:p>
        </p:txBody>
      </p:sp>
      <p:grpSp>
        <p:nvGrpSpPr>
          <p:cNvPr id="16" name="Gruppieren 15">
            <a:extLst>
              <a:ext uri="{FF2B5EF4-FFF2-40B4-BE49-F238E27FC236}">
                <a16:creationId xmlns:a16="http://schemas.microsoft.com/office/drawing/2014/main" id="{0B83485D-A22C-4F07-89F7-268585A9C988}"/>
              </a:ext>
            </a:extLst>
          </p:cNvPr>
          <p:cNvGrpSpPr/>
          <p:nvPr/>
        </p:nvGrpSpPr>
        <p:grpSpPr>
          <a:xfrm>
            <a:off x="8410574" y="4095750"/>
            <a:ext cx="1924051" cy="2912361"/>
            <a:chOff x="8410574" y="4095750"/>
            <a:chExt cx="1924051" cy="2912361"/>
          </a:xfrm>
        </p:grpSpPr>
        <p:pic>
          <p:nvPicPr>
            <p:cNvPr id="14" name="Grafik 13">
              <a:extLst>
                <a:ext uri="{FF2B5EF4-FFF2-40B4-BE49-F238E27FC236}">
                  <a16:creationId xmlns:a16="http://schemas.microsoft.com/office/drawing/2014/main" id="{9E33BC37-65D3-4689-85F6-35BAB80540A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490" b="90156" l="10000" r="90000">
                          <a14:foregroundMark x1="49896" y1="8490" x2="49896" y2="8490"/>
                          <a14:foregroundMark x1="45677" y1="90156" x2="45677" y2="90156"/>
                          <a14:backgroundMark x1="51354" y1="85104" x2="51354" y2="85104"/>
                          <a14:backgroundMark x1="41406" y1="87917" x2="41406" y2="87917"/>
                        </a14:backgroundRemoval>
                      </a14:imgEffect>
                    </a14:imgLayer>
                  </a14:imgProps>
                </a:ext>
              </a:extLst>
            </a:blip>
            <a:srcRect l="25334" t="2919" r="15855" b="8061"/>
            <a:stretch/>
          </p:blipFill>
          <p:spPr>
            <a:xfrm>
              <a:off x="8410574" y="4095750"/>
              <a:ext cx="1924051" cy="2912361"/>
            </a:xfrm>
            <a:prstGeom prst="rect">
              <a:avLst/>
            </a:prstGeom>
          </p:spPr>
        </p:pic>
        <p:sp>
          <p:nvSpPr>
            <p:cNvPr id="15" name="Textfeld 14">
              <a:extLst>
                <a:ext uri="{FF2B5EF4-FFF2-40B4-BE49-F238E27FC236}">
                  <a16:creationId xmlns:a16="http://schemas.microsoft.com/office/drawing/2014/main" id="{F4FB070A-B01D-4105-8A5A-8CD95BFAADF1}"/>
                </a:ext>
              </a:extLst>
            </p:cNvPr>
            <p:cNvSpPr txBox="1"/>
            <p:nvPr/>
          </p:nvSpPr>
          <p:spPr>
            <a:xfrm rot="21440013">
              <a:off x="9344025" y="5383255"/>
              <a:ext cx="809625" cy="492443"/>
            </a:xfrm>
            <a:prstGeom prst="rect">
              <a:avLst/>
            </a:prstGeom>
            <a:noFill/>
          </p:spPr>
          <p:txBody>
            <a:bodyPr wrap="square" rtlCol="0">
              <a:spAutoFit/>
            </a:bodyPr>
            <a:lstStyle/>
            <a:p>
              <a:r>
                <a:rPr lang="de-DE" sz="1050" b="1" dirty="0"/>
                <a:t>AmBADO</a:t>
              </a:r>
            </a:p>
            <a:p>
              <a:endParaRPr lang="de-DE" sz="500" b="1" dirty="0"/>
            </a:p>
            <a:p>
              <a:pPr algn="ctr"/>
              <a:r>
                <a:rPr lang="de-DE" sz="1050" b="1" dirty="0"/>
                <a:t>KJP</a:t>
              </a:r>
            </a:p>
          </p:txBody>
        </p:sp>
      </p:grpSp>
      <p:sp>
        <p:nvSpPr>
          <p:cNvPr id="11" name="Datumsplatzhalter 4">
            <a:extLst>
              <a:ext uri="{FF2B5EF4-FFF2-40B4-BE49-F238E27FC236}">
                <a16:creationId xmlns:a16="http://schemas.microsoft.com/office/drawing/2014/main" id="{D60F4BD9-9F4B-42E0-89FB-3E76B5653238}"/>
              </a:ext>
            </a:extLst>
          </p:cNvPr>
          <p:cNvSpPr>
            <a:spLocks noGrp="1"/>
          </p:cNvSpPr>
          <p:nvPr>
            <p:ph type="dt" sz="half" idx="10"/>
          </p:nvPr>
        </p:nvSpPr>
        <p:spPr>
          <a:xfrm>
            <a:off x="534988" y="7084288"/>
            <a:ext cx="2493962" cy="401638"/>
          </a:xfrm>
        </p:spPr>
        <p:txBody>
          <a:bodyPr/>
          <a:lstStyle/>
          <a:p>
            <a:pPr>
              <a:defRPr/>
            </a:pPr>
            <a:r>
              <a:rPr lang="de-DE"/>
              <a:t>Stand: 02/2021 - Version 1.1</a:t>
            </a:r>
            <a:endParaRPr lang="de-DE" dirty="0"/>
          </a:p>
        </p:txBody>
      </p:sp>
    </p:spTree>
    <p:extLst>
      <p:ext uri="{BB962C8B-B14F-4D97-AF65-F5344CB8AC3E}">
        <p14:creationId xmlns:p14="http://schemas.microsoft.com/office/powerpoint/2010/main" val="3465435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5125AE-32CB-455E-99EA-E27124D4AA5C}"/>
              </a:ext>
            </a:extLst>
          </p:cNvPr>
          <p:cNvSpPr>
            <a:spLocks noGrp="1"/>
          </p:cNvSpPr>
          <p:nvPr>
            <p:ph type="title"/>
          </p:nvPr>
        </p:nvSpPr>
        <p:spPr/>
        <p:txBody>
          <a:bodyPr/>
          <a:lstStyle/>
          <a:p>
            <a:r>
              <a:rPr lang="de-DE" dirty="0"/>
              <a:t>Aufbau der AmBADO</a:t>
            </a:r>
          </a:p>
        </p:txBody>
      </p:sp>
      <p:sp>
        <p:nvSpPr>
          <p:cNvPr id="3" name="Inhaltsplatzhalter 2">
            <a:extLst>
              <a:ext uri="{FF2B5EF4-FFF2-40B4-BE49-F238E27FC236}">
                <a16:creationId xmlns:a16="http://schemas.microsoft.com/office/drawing/2014/main" id="{08D7354B-8568-484F-B409-A65DB055D97C}"/>
              </a:ext>
            </a:extLst>
          </p:cNvPr>
          <p:cNvSpPr>
            <a:spLocks noGrp="1"/>
          </p:cNvSpPr>
          <p:nvPr>
            <p:ph idx="1"/>
          </p:nvPr>
        </p:nvSpPr>
        <p:spPr/>
        <p:txBody>
          <a:bodyPr/>
          <a:lstStyle/>
          <a:p>
            <a:pPr indent="0">
              <a:lnSpc>
                <a:spcPct val="100000"/>
              </a:lnSpc>
              <a:buClr>
                <a:srgbClr val="0460B4"/>
              </a:buClr>
            </a:pPr>
            <a:r>
              <a:rPr lang="de-DE" sz="2400" b="1" dirty="0">
                <a:solidFill>
                  <a:srgbClr val="0460B4"/>
                </a:solidFill>
              </a:rPr>
              <a:t>Abfolge der Dokumentationsabschnitte:</a:t>
            </a:r>
          </a:p>
          <a:p>
            <a:pPr marL="457200" indent="-366713">
              <a:lnSpc>
                <a:spcPct val="100000"/>
              </a:lnSpc>
              <a:buClr>
                <a:srgbClr val="0460B4"/>
              </a:buClr>
              <a:buFont typeface="+mj-lt"/>
              <a:buAutoNum type="arabicParenBoth"/>
            </a:pPr>
            <a:r>
              <a:rPr lang="de-DE" sz="2000" dirty="0"/>
              <a:t> Soziodemographische Daten und Aufnahmebedingungen</a:t>
            </a:r>
          </a:p>
          <a:p>
            <a:pPr marL="457200" indent="-366713">
              <a:lnSpc>
                <a:spcPct val="100000"/>
              </a:lnSpc>
              <a:buClr>
                <a:srgbClr val="0460B4"/>
              </a:buClr>
              <a:buFont typeface="+mj-lt"/>
              <a:buAutoNum type="arabicParenBoth"/>
            </a:pPr>
            <a:r>
              <a:rPr lang="de-DE" sz="2000" dirty="0"/>
              <a:t> Anamnese einschließlich familiärer Belastungen</a:t>
            </a:r>
          </a:p>
          <a:p>
            <a:pPr marL="457200" lvl="1" indent="-366713">
              <a:lnSpc>
                <a:spcPct val="100000"/>
              </a:lnSpc>
              <a:buClr>
                <a:srgbClr val="0460B4"/>
              </a:buClr>
              <a:buFont typeface="+mj-lt"/>
              <a:buAutoNum type="arabicParenBoth" startAt="3"/>
            </a:pPr>
            <a:r>
              <a:rPr lang="de-DE" sz="2000" dirty="0"/>
              <a:t> Psychopathologischer Befund</a:t>
            </a:r>
          </a:p>
          <a:p>
            <a:pPr marL="457200" lvl="1" indent="-366713">
              <a:lnSpc>
                <a:spcPct val="100000"/>
              </a:lnSpc>
              <a:buClr>
                <a:srgbClr val="0460B4"/>
              </a:buClr>
              <a:buFont typeface="+mj-lt"/>
              <a:buAutoNum type="arabicParenBoth" startAt="3"/>
            </a:pPr>
            <a:r>
              <a:rPr lang="de-DE" sz="2000" dirty="0"/>
              <a:t> Somatisch-neurologischer Befund</a:t>
            </a:r>
          </a:p>
          <a:p>
            <a:pPr marL="457200" lvl="1" indent="-366713">
              <a:lnSpc>
                <a:spcPct val="100000"/>
              </a:lnSpc>
              <a:buClr>
                <a:srgbClr val="0460B4"/>
              </a:buClr>
              <a:buFont typeface="+mj-lt"/>
              <a:buAutoNum type="arabicParenBoth" startAt="3"/>
            </a:pPr>
            <a:r>
              <a:rPr lang="de-DE" sz="2000" dirty="0"/>
              <a:t> Diagnosen (Multiaxiales Klassifikationsschema)</a:t>
            </a:r>
          </a:p>
          <a:p>
            <a:pPr marL="457200" lvl="1" indent="-366713">
              <a:lnSpc>
                <a:spcPct val="100000"/>
              </a:lnSpc>
              <a:buClr>
                <a:srgbClr val="0460B4"/>
              </a:buClr>
              <a:buFont typeface="+mj-lt"/>
              <a:buAutoNum type="arabicParenBoth" startAt="3"/>
            </a:pPr>
            <a:r>
              <a:rPr lang="de-DE" sz="2000" dirty="0"/>
              <a:t> Zusätzliche psychologische Diagnostik</a:t>
            </a:r>
          </a:p>
          <a:p>
            <a:pPr marL="457200" lvl="1" indent="-366713">
              <a:lnSpc>
                <a:spcPct val="100000"/>
              </a:lnSpc>
              <a:buClr>
                <a:srgbClr val="0460B4"/>
              </a:buClr>
              <a:buFont typeface="+mj-lt"/>
              <a:buAutoNum type="arabicParenBoth" startAt="3"/>
            </a:pPr>
            <a:r>
              <a:rPr lang="de-DE" sz="2000" dirty="0"/>
              <a:t> Maßnahmen </a:t>
            </a:r>
          </a:p>
          <a:p>
            <a:pPr marL="457200" lvl="1" indent="-366713">
              <a:lnSpc>
                <a:spcPct val="100000"/>
              </a:lnSpc>
              <a:buClr>
                <a:srgbClr val="0460B4"/>
              </a:buClr>
              <a:buFont typeface="+mj-lt"/>
              <a:buAutoNum type="arabicParenBoth" startAt="3"/>
            </a:pPr>
            <a:r>
              <a:rPr lang="de-DE" sz="2000" dirty="0"/>
              <a:t> Abschluss der AmBADO</a:t>
            </a:r>
          </a:p>
          <a:p>
            <a:pPr marL="457200" lvl="1" indent="-366713">
              <a:lnSpc>
                <a:spcPct val="100000"/>
              </a:lnSpc>
              <a:buClr>
                <a:srgbClr val="0460B4"/>
              </a:buClr>
              <a:buFont typeface="+mj-lt"/>
              <a:buAutoNum type="arabicParenBoth" startAt="3"/>
            </a:pPr>
            <a:r>
              <a:rPr lang="de-DE" sz="2000" dirty="0"/>
              <a:t> Behandlungsergebnis</a:t>
            </a:r>
          </a:p>
          <a:p>
            <a:pPr marL="457200" lvl="1" indent="-457200">
              <a:lnSpc>
                <a:spcPct val="100000"/>
              </a:lnSpc>
              <a:buClr>
                <a:srgbClr val="0460B4"/>
              </a:buClr>
              <a:buFont typeface="+mj-lt"/>
              <a:buAutoNum type="arabicParenBoth" startAt="3"/>
            </a:pPr>
            <a:r>
              <a:rPr lang="de-DE" sz="2000" dirty="0"/>
              <a:t> Empfohlene Weiterbehandlung/Maßnahmen</a:t>
            </a:r>
          </a:p>
          <a:p>
            <a:pPr marL="342900" lvl="1" indent="-342900">
              <a:spcAft>
                <a:spcPts val="600"/>
              </a:spcAft>
              <a:buClr>
                <a:srgbClr val="0460B4"/>
              </a:buClr>
              <a:buFont typeface="Wingdings" panose="05000000000000000000" pitchFamily="2" charset="2"/>
              <a:buChar char="§"/>
            </a:pPr>
            <a:endParaRPr lang="de-DE" sz="2000" dirty="0"/>
          </a:p>
        </p:txBody>
      </p:sp>
      <p:sp>
        <p:nvSpPr>
          <p:cNvPr id="4" name="Datumsplatzhalter 3">
            <a:extLst>
              <a:ext uri="{FF2B5EF4-FFF2-40B4-BE49-F238E27FC236}">
                <a16:creationId xmlns:a16="http://schemas.microsoft.com/office/drawing/2014/main" id="{49E57255-7C47-48B6-9E76-476EB94E1C37}"/>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BC843772-6D57-4DF8-899B-986EC605B39C}"/>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CAA15E3A-086A-4D06-A618-E0FFA1076241}"/>
              </a:ext>
            </a:extLst>
          </p:cNvPr>
          <p:cNvSpPr>
            <a:spLocks noGrp="1"/>
          </p:cNvSpPr>
          <p:nvPr>
            <p:ph type="sldNum" sz="quarter" idx="12"/>
          </p:nvPr>
        </p:nvSpPr>
        <p:spPr/>
        <p:txBody>
          <a:bodyPr/>
          <a:lstStyle/>
          <a:p>
            <a:pPr>
              <a:defRPr/>
            </a:pPr>
            <a:fld id="{F9D6104D-E8AE-4D46-824F-6769818204BD}" type="slidenum">
              <a:rPr lang="de-DE" smtClean="0"/>
              <a:pPr>
                <a:defRPr/>
              </a:pPr>
              <a:t>40</a:t>
            </a:fld>
            <a:endParaRPr lang="de-DE" dirty="0"/>
          </a:p>
        </p:txBody>
      </p:sp>
    </p:spTree>
    <p:extLst>
      <p:ext uri="{BB962C8B-B14F-4D97-AF65-F5344CB8AC3E}">
        <p14:creationId xmlns:p14="http://schemas.microsoft.com/office/powerpoint/2010/main" val="41300567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5125AE-32CB-455E-99EA-E27124D4AA5C}"/>
              </a:ext>
            </a:extLst>
          </p:cNvPr>
          <p:cNvSpPr>
            <a:spLocks noGrp="1"/>
          </p:cNvSpPr>
          <p:nvPr>
            <p:ph type="title"/>
          </p:nvPr>
        </p:nvSpPr>
        <p:spPr/>
        <p:txBody>
          <a:bodyPr/>
          <a:lstStyle/>
          <a:p>
            <a:r>
              <a:rPr lang="de-DE" dirty="0"/>
              <a:t>Aufbau der AmBADO</a:t>
            </a:r>
          </a:p>
        </p:txBody>
      </p:sp>
      <p:sp>
        <p:nvSpPr>
          <p:cNvPr id="3" name="Inhaltsplatzhalter 2">
            <a:extLst>
              <a:ext uri="{FF2B5EF4-FFF2-40B4-BE49-F238E27FC236}">
                <a16:creationId xmlns:a16="http://schemas.microsoft.com/office/drawing/2014/main" id="{08D7354B-8568-484F-B409-A65DB055D97C}"/>
              </a:ext>
            </a:extLst>
          </p:cNvPr>
          <p:cNvSpPr>
            <a:spLocks noGrp="1"/>
          </p:cNvSpPr>
          <p:nvPr>
            <p:ph idx="1"/>
          </p:nvPr>
        </p:nvSpPr>
        <p:spPr>
          <a:xfrm>
            <a:off x="534988" y="1765300"/>
            <a:ext cx="9618662" cy="5218304"/>
          </a:xfrm>
        </p:spPr>
        <p:txBody>
          <a:bodyPr/>
          <a:lstStyle/>
          <a:p>
            <a:pPr indent="0">
              <a:lnSpc>
                <a:spcPct val="100000"/>
              </a:lnSpc>
              <a:spcAft>
                <a:spcPts val="1800"/>
              </a:spcAft>
              <a:buClr>
                <a:srgbClr val="0460B4"/>
              </a:buClr>
            </a:pPr>
            <a:r>
              <a:rPr lang="de-DE" sz="2400" b="1" dirty="0">
                <a:solidFill>
                  <a:srgbClr val="0460B4"/>
                </a:solidFill>
              </a:rPr>
              <a:t>Versionen des Erhebungsbogens:</a:t>
            </a:r>
          </a:p>
          <a:p>
            <a:pPr marL="163512" indent="-342900">
              <a:buClr>
                <a:srgbClr val="0460B4"/>
              </a:buClr>
              <a:buFont typeface="Wingdings" panose="05000000000000000000" pitchFamily="2" charset="2"/>
              <a:buChar char="§"/>
            </a:pPr>
            <a:r>
              <a:rPr lang="de-DE" sz="2000" b="1" dirty="0"/>
              <a:t>Vollversion</a:t>
            </a:r>
            <a:r>
              <a:rPr lang="de-DE" sz="2000" dirty="0"/>
              <a:t> vs. </a:t>
            </a:r>
            <a:r>
              <a:rPr lang="de-DE" sz="2000" b="1" dirty="0"/>
              <a:t>Kurzversion</a:t>
            </a:r>
          </a:p>
          <a:p>
            <a:pPr marL="163512" indent="-342900">
              <a:buClr>
                <a:srgbClr val="0460B4"/>
              </a:buClr>
              <a:buFont typeface="Wingdings" panose="05000000000000000000" pitchFamily="2" charset="2"/>
              <a:buChar char="§"/>
            </a:pPr>
            <a:r>
              <a:rPr lang="de-DE" sz="2000" dirty="0"/>
              <a:t>Die Kurzversion enthält eine reduzierte Auswahl an Fragen:</a:t>
            </a:r>
          </a:p>
          <a:p>
            <a:pPr marL="703262" lvl="3" indent="-342900">
              <a:spcAft>
                <a:spcPts val="400"/>
              </a:spcAft>
              <a:buClr>
                <a:srgbClr val="0460B4"/>
              </a:buClr>
              <a:buFont typeface="Wingdings" panose="05000000000000000000" pitchFamily="2" charset="2"/>
              <a:buChar char="§"/>
            </a:pPr>
            <a:r>
              <a:rPr lang="de-DE" sz="1800" b="1" dirty="0"/>
              <a:t>1.    </a:t>
            </a:r>
            <a:r>
              <a:rPr lang="de-DE" sz="1800" dirty="0"/>
              <a:t>Soziodemographische Daten und Aufnahmebedingungen: </a:t>
            </a:r>
            <a:r>
              <a:rPr lang="de-DE" sz="1800" b="1" dirty="0"/>
              <a:t>1.1, 1.2, 1.3, </a:t>
            </a:r>
            <a:br>
              <a:rPr lang="de-DE" sz="1800" b="1" dirty="0"/>
            </a:br>
            <a:r>
              <a:rPr lang="de-DE" sz="1800" b="1" dirty="0"/>
              <a:t>       1.4, 1.5, 1.6, 1.7, 1.8, 1.9, 1.10, 1.11, 1.12</a:t>
            </a:r>
          </a:p>
          <a:p>
            <a:pPr marL="703262" lvl="3" indent="-342900">
              <a:spcAft>
                <a:spcPts val="400"/>
              </a:spcAft>
              <a:buClr>
                <a:srgbClr val="0460B4"/>
              </a:buClr>
              <a:buFont typeface="Wingdings" panose="05000000000000000000" pitchFamily="2" charset="2"/>
              <a:buChar char="§"/>
            </a:pPr>
            <a:r>
              <a:rPr lang="de-DE" sz="1800" dirty="0"/>
              <a:t> </a:t>
            </a:r>
            <a:r>
              <a:rPr lang="de-DE" sz="1800" b="1" dirty="0"/>
              <a:t>3.</a:t>
            </a:r>
            <a:r>
              <a:rPr lang="de-DE" sz="1800" dirty="0"/>
              <a:t>	  Psychopathologischer Befund: </a:t>
            </a:r>
            <a:r>
              <a:rPr lang="de-DE" sz="1800" b="1" dirty="0"/>
              <a:t>alle Fragen von 3.0 bis 3.17</a:t>
            </a:r>
          </a:p>
          <a:p>
            <a:pPr marL="703262" lvl="3" indent="-342900">
              <a:spcAft>
                <a:spcPts val="400"/>
              </a:spcAft>
              <a:buClr>
                <a:srgbClr val="0460B4"/>
              </a:buClr>
              <a:buFont typeface="Wingdings" panose="05000000000000000000" pitchFamily="2" charset="2"/>
              <a:buChar char="§"/>
            </a:pPr>
            <a:r>
              <a:rPr lang="de-DE" sz="1800" dirty="0"/>
              <a:t> </a:t>
            </a:r>
            <a:r>
              <a:rPr lang="de-DE" sz="1800" b="1" dirty="0"/>
              <a:t>5.</a:t>
            </a:r>
            <a:r>
              <a:rPr lang="de-DE" sz="1800" dirty="0"/>
              <a:t>	  Diagnosen Achse I - Klinisch-psychiatrisches Syndrom: </a:t>
            </a:r>
            <a:r>
              <a:rPr lang="de-DE" sz="1800" b="1" dirty="0"/>
              <a:t>5.1, 5.1.1 - 5.1.4</a:t>
            </a:r>
          </a:p>
          <a:p>
            <a:pPr marL="703262" lvl="3" indent="-342900">
              <a:spcAft>
                <a:spcPts val="400"/>
              </a:spcAft>
              <a:buClr>
                <a:srgbClr val="0460B4"/>
              </a:buClr>
              <a:buFont typeface="Wingdings" panose="05000000000000000000" pitchFamily="2" charset="2"/>
              <a:buChar char="§"/>
            </a:pPr>
            <a:r>
              <a:rPr lang="de-DE" sz="1800" dirty="0"/>
              <a:t> </a:t>
            </a:r>
            <a:r>
              <a:rPr lang="de-DE" sz="1800" b="1" dirty="0"/>
              <a:t>8.</a:t>
            </a:r>
            <a:r>
              <a:rPr lang="de-DE" sz="1800" dirty="0"/>
              <a:t>	  Abschluss der AmBADO: </a:t>
            </a:r>
            <a:r>
              <a:rPr lang="de-DE" sz="1800" b="1" dirty="0"/>
              <a:t>8.1, 8.2</a:t>
            </a:r>
          </a:p>
          <a:p>
            <a:pPr marL="703262" lvl="3" indent="-342900">
              <a:spcAft>
                <a:spcPts val="400"/>
              </a:spcAft>
              <a:buClr>
                <a:srgbClr val="0460B4"/>
              </a:buClr>
              <a:buFont typeface="Wingdings" panose="05000000000000000000" pitchFamily="2" charset="2"/>
              <a:buChar char="§"/>
            </a:pPr>
            <a:r>
              <a:rPr lang="de-DE" sz="1800" b="1" dirty="0"/>
              <a:t>10.</a:t>
            </a:r>
            <a:r>
              <a:rPr lang="de-DE" sz="1800" dirty="0"/>
              <a:t>	  Empfohlene Weiterbehandlung/Maßnahmen: </a:t>
            </a:r>
            <a:r>
              <a:rPr lang="de-DE" sz="1800" b="1" dirty="0"/>
              <a:t>10.0, 10.1, 10.2, 10.3, 10.4</a:t>
            </a:r>
          </a:p>
          <a:p>
            <a:pPr marL="703262" lvl="3" indent="-342900">
              <a:lnSpc>
                <a:spcPct val="100000"/>
              </a:lnSpc>
              <a:spcAft>
                <a:spcPts val="0"/>
              </a:spcAft>
              <a:buClr>
                <a:srgbClr val="0460B4"/>
              </a:buClr>
              <a:buFont typeface="Wingdings" panose="05000000000000000000" pitchFamily="2" charset="2"/>
              <a:buChar char="§"/>
            </a:pPr>
            <a:endParaRPr lang="de-DE" sz="1000" b="1" dirty="0"/>
          </a:p>
          <a:p>
            <a:pPr marL="342900" lvl="1" indent="-342900">
              <a:lnSpc>
                <a:spcPts val="2500"/>
              </a:lnSpc>
              <a:spcAft>
                <a:spcPts val="600"/>
              </a:spcAft>
              <a:buClr>
                <a:srgbClr val="0460B4"/>
              </a:buClr>
              <a:buFont typeface="Wingdings" panose="05000000000000000000" pitchFamily="2" charset="2"/>
              <a:buChar char="§"/>
            </a:pPr>
            <a:r>
              <a:rPr lang="de-DE" sz="2000" dirty="0"/>
              <a:t>Die </a:t>
            </a:r>
            <a:r>
              <a:rPr lang="de-DE" sz="2000" b="1" dirty="0"/>
              <a:t>in der Kurzversion enthaltenen Fragen </a:t>
            </a:r>
            <a:r>
              <a:rPr lang="de-DE" sz="2000" dirty="0"/>
              <a:t>sind im Glossar mit einem „(K)“ gekennzeichnet. </a:t>
            </a:r>
          </a:p>
          <a:p>
            <a:pPr marL="342900" lvl="1" indent="-342900">
              <a:lnSpc>
                <a:spcPts val="2500"/>
              </a:lnSpc>
              <a:spcAft>
                <a:spcPts val="600"/>
              </a:spcAft>
              <a:buClr>
                <a:srgbClr val="0460B4"/>
              </a:buClr>
              <a:buFont typeface="Wingdings" panose="05000000000000000000" pitchFamily="2" charset="2"/>
              <a:buChar char="§"/>
            </a:pPr>
            <a:r>
              <a:rPr lang="de-DE" sz="2000" dirty="0"/>
              <a:t>Um einen schnellen Überblick über die Fragen zu erhalten, kann der </a:t>
            </a:r>
            <a:r>
              <a:rPr lang="de-DE" sz="2000" b="1" dirty="0"/>
              <a:t>Papier-bogen zur Kurzversion </a:t>
            </a:r>
            <a:r>
              <a:rPr lang="de-DE" sz="2000" dirty="0"/>
              <a:t>herangezogen werden. </a:t>
            </a:r>
            <a:br>
              <a:rPr lang="de-DE" sz="2000" dirty="0"/>
            </a:br>
            <a:endParaRPr lang="de-DE" sz="2000" dirty="0"/>
          </a:p>
        </p:txBody>
      </p:sp>
      <p:sp>
        <p:nvSpPr>
          <p:cNvPr id="4" name="Datumsplatzhalter 3">
            <a:extLst>
              <a:ext uri="{FF2B5EF4-FFF2-40B4-BE49-F238E27FC236}">
                <a16:creationId xmlns:a16="http://schemas.microsoft.com/office/drawing/2014/main" id="{49E57255-7C47-48B6-9E76-476EB94E1C37}"/>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BC843772-6D57-4DF8-899B-986EC605B39C}"/>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CAA15E3A-086A-4D06-A618-E0FFA1076241}"/>
              </a:ext>
            </a:extLst>
          </p:cNvPr>
          <p:cNvSpPr>
            <a:spLocks noGrp="1"/>
          </p:cNvSpPr>
          <p:nvPr>
            <p:ph type="sldNum" sz="quarter" idx="12"/>
          </p:nvPr>
        </p:nvSpPr>
        <p:spPr/>
        <p:txBody>
          <a:bodyPr/>
          <a:lstStyle/>
          <a:p>
            <a:pPr>
              <a:defRPr/>
            </a:pPr>
            <a:fld id="{F9D6104D-E8AE-4D46-824F-6769818204BD}" type="slidenum">
              <a:rPr lang="de-DE" smtClean="0"/>
              <a:pPr>
                <a:defRPr/>
              </a:pPr>
              <a:t>41</a:t>
            </a:fld>
            <a:endParaRPr lang="de-DE" dirty="0"/>
          </a:p>
        </p:txBody>
      </p:sp>
    </p:spTree>
    <p:extLst>
      <p:ext uri="{BB962C8B-B14F-4D97-AF65-F5344CB8AC3E}">
        <p14:creationId xmlns:p14="http://schemas.microsoft.com/office/powerpoint/2010/main" val="3149194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B08AB4D-47BC-4BD1-BAE5-A09883601A90}"/>
              </a:ext>
            </a:extLst>
          </p:cNvPr>
          <p:cNvSpPr>
            <a:spLocks noGrp="1"/>
          </p:cNvSpPr>
          <p:nvPr>
            <p:ph type="sldNum" sz="quarter" idx="12"/>
          </p:nvPr>
        </p:nvSpPr>
        <p:spPr/>
        <p:txBody>
          <a:bodyPr/>
          <a:lstStyle/>
          <a:p>
            <a:pPr>
              <a:defRPr/>
            </a:pPr>
            <a:fld id="{F9D6104D-E8AE-4D46-824F-6769818204BD}" type="slidenum">
              <a:rPr lang="de-DE" smtClean="0"/>
              <a:pPr>
                <a:defRPr/>
              </a:pPr>
              <a:t>42</a:t>
            </a:fld>
            <a:endParaRPr lang="de-DE"/>
          </a:p>
        </p:txBody>
      </p:sp>
      <p:sp>
        <p:nvSpPr>
          <p:cNvPr id="5" name="Datumsplatzhalter 4">
            <a:extLst>
              <a:ext uri="{FF2B5EF4-FFF2-40B4-BE49-F238E27FC236}">
                <a16:creationId xmlns:a16="http://schemas.microsoft.com/office/drawing/2014/main" id="{B1CA5EAB-31AC-48BF-9A61-355D79386609}"/>
              </a:ext>
            </a:extLst>
          </p:cNvPr>
          <p:cNvSpPr>
            <a:spLocks noGrp="1"/>
          </p:cNvSpPr>
          <p:nvPr>
            <p:ph type="dt" sz="half" idx="2"/>
          </p:nvPr>
        </p:nvSpPr>
        <p:spPr>
          <a:xfrm>
            <a:off x="534988" y="7010400"/>
            <a:ext cx="2493962" cy="401638"/>
          </a:xfrm>
          <a:prstGeom prst="rect">
            <a:avLst/>
          </a:prstGeom>
        </p:spPr>
        <p:txBody>
          <a:bodyPr vert="horz" lIns="104282" tIns="52141" rIns="104282" bIns="52141" rtlCol="0" anchor="ctr"/>
          <a:lstStyle>
            <a:defPPr>
              <a:defRPr lang="de-DE"/>
            </a:defPPr>
            <a:lvl1pPr algn="l" defTabSz="521409" rtl="0" fontAlgn="auto">
              <a:spcBef>
                <a:spcPts val="0"/>
              </a:spcBef>
              <a:spcAft>
                <a:spcPts val="0"/>
              </a:spcAft>
              <a:defRPr sz="1200" kern="1200" dirty="0" smtClean="0">
                <a:solidFill>
                  <a:schemeClr val="bg1"/>
                </a:solidFill>
                <a:latin typeface="Arial"/>
                <a:ea typeface="+mn-ea"/>
                <a:cs typeface="Arial"/>
              </a:defRPr>
            </a:lvl1pPr>
            <a:lvl2pPr marL="520700" indent="-63500" algn="l" defTabSz="520700" rtl="0" fontAlgn="base">
              <a:spcBef>
                <a:spcPct val="0"/>
              </a:spcBef>
              <a:spcAft>
                <a:spcPct val="0"/>
              </a:spcAft>
              <a:defRPr sz="2000" kern="1200">
                <a:solidFill>
                  <a:schemeClr val="tx1"/>
                </a:solidFill>
                <a:latin typeface="Arial" charset="0"/>
                <a:ea typeface="+mn-ea"/>
                <a:cs typeface="+mn-cs"/>
              </a:defRPr>
            </a:lvl2pPr>
            <a:lvl3pPr marL="1041400" indent="-127000" algn="l" defTabSz="520700" rtl="0" fontAlgn="base">
              <a:spcBef>
                <a:spcPct val="0"/>
              </a:spcBef>
              <a:spcAft>
                <a:spcPct val="0"/>
              </a:spcAft>
              <a:defRPr sz="2000" kern="1200">
                <a:solidFill>
                  <a:schemeClr val="tx1"/>
                </a:solidFill>
                <a:latin typeface="Arial" charset="0"/>
                <a:ea typeface="+mn-ea"/>
                <a:cs typeface="+mn-cs"/>
              </a:defRPr>
            </a:lvl3pPr>
            <a:lvl4pPr marL="1563688" indent="-192088" algn="l" defTabSz="520700" rtl="0" fontAlgn="base">
              <a:spcBef>
                <a:spcPct val="0"/>
              </a:spcBef>
              <a:spcAft>
                <a:spcPct val="0"/>
              </a:spcAft>
              <a:defRPr sz="2000" kern="1200">
                <a:solidFill>
                  <a:schemeClr val="tx1"/>
                </a:solidFill>
                <a:latin typeface="Arial" charset="0"/>
                <a:ea typeface="+mn-ea"/>
                <a:cs typeface="+mn-cs"/>
              </a:defRPr>
            </a:lvl4pPr>
            <a:lvl5pPr marL="2084388" indent="-255588" algn="l" defTabSz="520700"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defRPr/>
            </a:pPr>
            <a:r>
              <a:rPr lang="de-DE"/>
              <a:t>Stand: 02/2021 - Version 1.1</a:t>
            </a:r>
            <a:endParaRPr lang="de-DE" dirty="0"/>
          </a:p>
        </p:txBody>
      </p:sp>
      <p:sp>
        <p:nvSpPr>
          <p:cNvPr id="6" name="Titel 1">
            <a:extLst>
              <a:ext uri="{FF2B5EF4-FFF2-40B4-BE49-F238E27FC236}">
                <a16:creationId xmlns:a16="http://schemas.microsoft.com/office/drawing/2014/main" id="{3B51B26E-C5A8-4382-870A-3ECC9B0ED987}"/>
              </a:ext>
            </a:extLst>
          </p:cNvPr>
          <p:cNvSpPr>
            <a:spLocks noGrp="1"/>
          </p:cNvSpPr>
          <p:nvPr>
            <p:ph type="title"/>
          </p:nvPr>
        </p:nvSpPr>
        <p:spPr>
          <a:xfrm>
            <a:off x="534988" y="303213"/>
            <a:ext cx="9618662" cy="868362"/>
          </a:xfrm>
        </p:spPr>
        <p:txBody>
          <a:bodyPr/>
          <a:lstStyle/>
          <a:p>
            <a:r>
              <a:rPr lang="de-DE" dirty="0"/>
              <a:t>Aufbau der AmBADO</a:t>
            </a:r>
          </a:p>
        </p:txBody>
      </p:sp>
      <p:sp>
        <p:nvSpPr>
          <p:cNvPr id="8" name="Inhaltsplatzhalter 2">
            <a:extLst>
              <a:ext uri="{FF2B5EF4-FFF2-40B4-BE49-F238E27FC236}">
                <a16:creationId xmlns:a16="http://schemas.microsoft.com/office/drawing/2014/main" id="{91AFE321-D9E1-4A1A-86BA-9205AE06CD20}"/>
              </a:ext>
            </a:extLst>
          </p:cNvPr>
          <p:cNvSpPr>
            <a:spLocks noGrp="1"/>
          </p:cNvSpPr>
          <p:nvPr>
            <p:ph idx="1"/>
          </p:nvPr>
        </p:nvSpPr>
        <p:spPr>
          <a:xfrm>
            <a:off x="534988" y="1765300"/>
            <a:ext cx="9618662" cy="4991100"/>
          </a:xfrm>
        </p:spPr>
        <p:txBody>
          <a:bodyPr/>
          <a:lstStyle/>
          <a:p>
            <a:pPr indent="0">
              <a:lnSpc>
                <a:spcPct val="100000"/>
              </a:lnSpc>
              <a:spcAft>
                <a:spcPts val="1800"/>
              </a:spcAft>
              <a:buClr>
                <a:srgbClr val="0460B4"/>
              </a:buClr>
            </a:pPr>
            <a:r>
              <a:rPr lang="de-DE" sz="2400" b="1" dirty="0">
                <a:solidFill>
                  <a:srgbClr val="0460B4"/>
                </a:solidFill>
              </a:rPr>
              <a:t>Handhabung der Kurzversion:</a:t>
            </a:r>
          </a:p>
          <a:p>
            <a:pPr marL="342900" indent="-342900">
              <a:lnSpc>
                <a:spcPts val="2500"/>
              </a:lnSpc>
              <a:buClr>
                <a:srgbClr val="0460B4"/>
              </a:buClr>
              <a:buFont typeface="Wingdings" panose="05000000000000000000" pitchFamily="2" charset="2"/>
              <a:buChar char="§"/>
            </a:pPr>
            <a:r>
              <a:rPr lang="de-DE" sz="2000" dirty="0"/>
              <a:t>Die Kurzversion ist für </a:t>
            </a:r>
            <a:r>
              <a:rPr lang="de-DE" sz="2000" b="1" dirty="0"/>
              <a:t>Patienten</a:t>
            </a:r>
            <a:r>
              <a:rPr lang="de-DE" sz="2000" dirty="0"/>
              <a:t> gedacht, </a:t>
            </a:r>
            <a:r>
              <a:rPr lang="de-DE" sz="2000" b="1" dirty="0"/>
              <a:t>zu denen nicht alle geforderten Informationen</a:t>
            </a:r>
            <a:r>
              <a:rPr lang="de-DE" sz="2000" dirty="0"/>
              <a:t> der Vollversion </a:t>
            </a:r>
            <a:r>
              <a:rPr lang="de-DE" sz="2000" b="1" dirty="0"/>
              <a:t>vorliegen</a:t>
            </a:r>
            <a:r>
              <a:rPr lang="de-DE" sz="2000" dirty="0"/>
              <a:t>:</a:t>
            </a:r>
          </a:p>
          <a:p>
            <a:pPr marL="701675" lvl="2" indent="-342900">
              <a:lnSpc>
                <a:spcPts val="2000"/>
              </a:lnSpc>
              <a:spcAft>
                <a:spcPts val="600"/>
              </a:spcAft>
              <a:buClr>
                <a:srgbClr val="0460B4"/>
              </a:buClr>
              <a:buFont typeface="Wingdings" panose="05000000000000000000" pitchFamily="2" charset="2"/>
              <a:buChar char="§"/>
            </a:pPr>
            <a:r>
              <a:rPr lang="de-DE" sz="2000" dirty="0"/>
              <a:t>vor-/nachstationäre Kontakte</a:t>
            </a:r>
          </a:p>
          <a:p>
            <a:pPr marL="701675" lvl="2" indent="-342900">
              <a:lnSpc>
                <a:spcPts val="2000"/>
              </a:lnSpc>
              <a:spcAft>
                <a:spcPts val="600"/>
              </a:spcAft>
              <a:buClr>
                <a:srgbClr val="0460B4"/>
              </a:buClr>
              <a:buFont typeface="Wingdings" panose="05000000000000000000" pitchFamily="2" charset="2"/>
              <a:buChar char="§"/>
            </a:pPr>
            <a:r>
              <a:rPr lang="de-DE" sz="2000" dirty="0"/>
              <a:t>Notfallbehandlungen</a:t>
            </a:r>
          </a:p>
          <a:p>
            <a:pPr marL="701675" lvl="2" indent="-342900">
              <a:lnSpc>
                <a:spcPts val="2000"/>
              </a:lnSpc>
              <a:spcAft>
                <a:spcPts val="3000"/>
              </a:spcAft>
              <a:buClr>
                <a:srgbClr val="0460B4"/>
              </a:buClr>
              <a:buFont typeface="Wingdings" panose="05000000000000000000" pitchFamily="2" charset="2"/>
              <a:buChar char="§"/>
            </a:pPr>
            <a:r>
              <a:rPr lang="de-DE" sz="2000" dirty="0"/>
              <a:t>Patienten, die nach ein oder zwei Terminen die Behandlung abbrechen</a:t>
            </a:r>
          </a:p>
          <a:p>
            <a:pPr marL="342900" indent="-342900">
              <a:spcAft>
                <a:spcPts val="600"/>
              </a:spcAft>
              <a:buClr>
                <a:srgbClr val="0460B4"/>
              </a:buClr>
              <a:buFont typeface="Wingdings" panose="05000000000000000000" pitchFamily="2" charset="2"/>
              <a:buChar char="§"/>
            </a:pPr>
            <a:r>
              <a:rPr lang="de-DE" sz="2000" b="1" dirty="0"/>
              <a:t>Regelung zur Verwendung: </a:t>
            </a:r>
          </a:p>
          <a:p>
            <a:pPr marL="701675" lvl="2" indent="-342900">
              <a:lnSpc>
                <a:spcPts val="2500"/>
              </a:lnSpc>
              <a:spcAft>
                <a:spcPts val="800"/>
              </a:spcAft>
              <a:buClr>
                <a:srgbClr val="0460B4"/>
              </a:buClr>
              <a:buFont typeface="Wingdings" panose="05000000000000000000" pitchFamily="2" charset="2"/>
              <a:buChar char="§"/>
            </a:pPr>
            <a:r>
              <a:rPr lang="de-DE" sz="2000" dirty="0">
                <a:solidFill>
                  <a:schemeClr val="accent3">
                    <a:lumMod val="75000"/>
                  </a:schemeClr>
                </a:solidFill>
              </a:rPr>
              <a:t>Die</a:t>
            </a:r>
            <a:r>
              <a:rPr lang="de-DE" sz="2000" b="1" dirty="0">
                <a:solidFill>
                  <a:schemeClr val="accent3">
                    <a:lumMod val="75000"/>
                  </a:schemeClr>
                </a:solidFill>
              </a:rPr>
              <a:t> </a:t>
            </a:r>
            <a:r>
              <a:rPr lang="de-DE" sz="2000" dirty="0">
                <a:solidFill>
                  <a:schemeClr val="accent3">
                    <a:lumMod val="75000"/>
                  </a:schemeClr>
                </a:solidFill>
              </a:rPr>
              <a:t>Kurzversion</a:t>
            </a:r>
            <a:r>
              <a:rPr lang="de-DE" sz="2000" b="1" dirty="0">
                <a:solidFill>
                  <a:schemeClr val="accent3">
                    <a:lumMod val="75000"/>
                  </a:schemeClr>
                </a:solidFill>
              </a:rPr>
              <a:t> </a:t>
            </a:r>
            <a:r>
              <a:rPr lang="de-DE" sz="2000" dirty="0">
                <a:solidFill>
                  <a:schemeClr val="accent3">
                    <a:lumMod val="75000"/>
                  </a:schemeClr>
                </a:solidFill>
              </a:rPr>
              <a:t>ist bei Patienten mit nicht mehr als zwei Terminen </a:t>
            </a:r>
            <a:r>
              <a:rPr lang="de-DE" sz="2000" b="1" dirty="0">
                <a:solidFill>
                  <a:schemeClr val="accent3">
                    <a:lumMod val="75000"/>
                  </a:schemeClr>
                </a:solidFill>
              </a:rPr>
              <a:t>(abrechenbare Leistungen an höchstens zwei unterschiedlichen Kalendertagen) </a:t>
            </a:r>
            <a:r>
              <a:rPr lang="de-DE" sz="2000" dirty="0">
                <a:solidFill>
                  <a:schemeClr val="accent3">
                    <a:lumMod val="75000"/>
                  </a:schemeClr>
                </a:solidFill>
              </a:rPr>
              <a:t>zu</a:t>
            </a:r>
            <a:r>
              <a:rPr lang="de-DE" sz="2000" b="1" dirty="0">
                <a:solidFill>
                  <a:schemeClr val="accent3">
                    <a:lumMod val="75000"/>
                  </a:schemeClr>
                </a:solidFill>
              </a:rPr>
              <a:t> </a:t>
            </a:r>
            <a:r>
              <a:rPr lang="de-DE" sz="2000" dirty="0">
                <a:solidFill>
                  <a:schemeClr val="accent3">
                    <a:lumMod val="75000"/>
                  </a:schemeClr>
                </a:solidFill>
              </a:rPr>
              <a:t>verwenden. </a:t>
            </a:r>
            <a:endParaRPr lang="de-DE" sz="2000" b="1" dirty="0">
              <a:solidFill>
                <a:schemeClr val="accent3">
                  <a:lumMod val="75000"/>
                </a:schemeClr>
              </a:solidFill>
            </a:endParaRPr>
          </a:p>
          <a:p>
            <a:pPr marL="701675" lvl="2" indent="-342900">
              <a:lnSpc>
                <a:spcPts val="2500"/>
              </a:lnSpc>
              <a:spcAft>
                <a:spcPts val="2400"/>
              </a:spcAft>
              <a:buClr>
                <a:srgbClr val="0460B4"/>
              </a:buClr>
              <a:buFont typeface="Wingdings" panose="05000000000000000000" pitchFamily="2" charset="2"/>
              <a:buChar char="§"/>
            </a:pPr>
            <a:r>
              <a:rPr lang="de-DE" sz="2000" dirty="0"/>
              <a:t>Begonnene Kurzversion + abrechenbare Leistung an einem weiteren Tag </a:t>
            </a:r>
            <a:br>
              <a:rPr lang="de-DE" sz="2000" dirty="0"/>
            </a:br>
            <a:r>
              <a:rPr lang="de-DE" sz="2000" dirty="0"/>
              <a:t>=&gt; Überführung in eine Vollversion!</a:t>
            </a:r>
          </a:p>
        </p:txBody>
      </p:sp>
      <p:pic>
        <p:nvPicPr>
          <p:cNvPr id="12" name="Inhaltsplatzhalter 8" descr="Kopf mit Zahnrädern">
            <a:extLst>
              <a:ext uri="{FF2B5EF4-FFF2-40B4-BE49-F238E27FC236}">
                <a16:creationId xmlns:a16="http://schemas.microsoft.com/office/drawing/2014/main" id="{AF88B1E9-92C5-4A32-AF1F-0D9D0306DA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bwMode="auto">
          <a:xfrm flipH="1">
            <a:off x="9602788" y="6037970"/>
            <a:ext cx="1085850" cy="1085850"/>
          </a:xfrm>
          <a:prstGeom prst="rect">
            <a:avLst/>
          </a:prstGeom>
          <a:noFill/>
          <a:ln w="9525">
            <a:noFill/>
            <a:miter lim="800000"/>
            <a:headEnd/>
            <a:tailEnd/>
          </a:ln>
        </p:spPr>
      </p:pic>
      <p:sp>
        <p:nvSpPr>
          <p:cNvPr id="2" name="Fußzeilenplatzhalter 1">
            <a:extLst>
              <a:ext uri="{FF2B5EF4-FFF2-40B4-BE49-F238E27FC236}">
                <a16:creationId xmlns:a16="http://schemas.microsoft.com/office/drawing/2014/main" id="{0D0BA2F5-E607-4612-B06E-E96A5771130E}"/>
              </a:ext>
            </a:extLst>
          </p:cNvPr>
          <p:cNvSpPr>
            <a:spLocks noGrp="1"/>
          </p:cNvSpPr>
          <p:nvPr>
            <p:ph type="ftr" sz="quarter" idx="11"/>
          </p:nvPr>
        </p:nvSpPr>
        <p:spPr/>
        <p:txBody>
          <a:bodyPr/>
          <a:lstStyle/>
          <a:p>
            <a:pPr>
              <a:defRPr/>
            </a:pPr>
            <a:r>
              <a:rPr lang="de-DE"/>
              <a:t>AmBADO KJP - Schulungsunterlagen</a:t>
            </a:r>
            <a:endParaRPr lang="de-DE" dirty="0"/>
          </a:p>
        </p:txBody>
      </p:sp>
    </p:spTree>
    <p:extLst>
      <p:ext uri="{BB962C8B-B14F-4D97-AF65-F5344CB8AC3E}">
        <p14:creationId xmlns:p14="http://schemas.microsoft.com/office/powerpoint/2010/main" val="10149828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B08AB4D-47BC-4BD1-BAE5-A09883601A90}"/>
              </a:ext>
            </a:extLst>
          </p:cNvPr>
          <p:cNvSpPr>
            <a:spLocks noGrp="1"/>
          </p:cNvSpPr>
          <p:nvPr>
            <p:ph type="sldNum" sz="quarter" idx="12"/>
          </p:nvPr>
        </p:nvSpPr>
        <p:spPr/>
        <p:txBody>
          <a:bodyPr/>
          <a:lstStyle/>
          <a:p>
            <a:pPr>
              <a:defRPr/>
            </a:pPr>
            <a:fld id="{F9D6104D-E8AE-4D46-824F-6769818204BD}" type="slidenum">
              <a:rPr lang="de-DE" smtClean="0"/>
              <a:pPr>
                <a:defRPr/>
              </a:pPr>
              <a:t>43</a:t>
            </a:fld>
            <a:endParaRPr lang="de-DE"/>
          </a:p>
        </p:txBody>
      </p:sp>
      <p:sp>
        <p:nvSpPr>
          <p:cNvPr id="5" name="Datumsplatzhalter 4">
            <a:extLst>
              <a:ext uri="{FF2B5EF4-FFF2-40B4-BE49-F238E27FC236}">
                <a16:creationId xmlns:a16="http://schemas.microsoft.com/office/drawing/2014/main" id="{B1CA5EAB-31AC-48BF-9A61-355D79386609}"/>
              </a:ext>
            </a:extLst>
          </p:cNvPr>
          <p:cNvSpPr>
            <a:spLocks noGrp="1"/>
          </p:cNvSpPr>
          <p:nvPr>
            <p:ph type="dt" sz="half" idx="2"/>
          </p:nvPr>
        </p:nvSpPr>
        <p:spPr>
          <a:xfrm>
            <a:off x="534988" y="7010400"/>
            <a:ext cx="2493962" cy="401638"/>
          </a:xfrm>
          <a:prstGeom prst="rect">
            <a:avLst/>
          </a:prstGeom>
        </p:spPr>
        <p:txBody>
          <a:bodyPr vert="horz" lIns="104282" tIns="52141" rIns="104282" bIns="52141" rtlCol="0" anchor="ctr"/>
          <a:lstStyle>
            <a:defPPr>
              <a:defRPr lang="de-DE"/>
            </a:defPPr>
            <a:lvl1pPr algn="l" defTabSz="521409" rtl="0" fontAlgn="auto">
              <a:spcBef>
                <a:spcPts val="0"/>
              </a:spcBef>
              <a:spcAft>
                <a:spcPts val="0"/>
              </a:spcAft>
              <a:defRPr sz="1200" kern="1200" dirty="0" smtClean="0">
                <a:solidFill>
                  <a:schemeClr val="bg1"/>
                </a:solidFill>
                <a:latin typeface="Arial"/>
                <a:ea typeface="+mn-ea"/>
                <a:cs typeface="Arial"/>
              </a:defRPr>
            </a:lvl1pPr>
            <a:lvl2pPr marL="520700" indent="-63500" algn="l" defTabSz="520700" rtl="0" fontAlgn="base">
              <a:spcBef>
                <a:spcPct val="0"/>
              </a:spcBef>
              <a:spcAft>
                <a:spcPct val="0"/>
              </a:spcAft>
              <a:defRPr sz="2000" kern="1200">
                <a:solidFill>
                  <a:schemeClr val="tx1"/>
                </a:solidFill>
                <a:latin typeface="Arial" charset="0"/>
                <a:ea typeface="+mn-ea"/>
                <a:cs typeface="+mn-cs"/>
              </a:defRPr>
            </a:lvl2pPr>
            <a:lvl3pPr marL="1041400" indent="-127000" algn="l" defTabSz="520700" rtl="0" fontAlgn="base">
              <a:spcBef>
                <a:spcPct val="0"/>
              </a:spcBef>
              <a:spcAft>
                <a:spcPct val="0"/>
              </a:spcAft>
              <a:defRPr sz="2000" kern="1200">
                <a:solidFill>
                  <a:schemeClr val="tx1"/>
                </a:solidFill>
                <a:latin typeface="Arial" charset="0"/>
                <a:ea typeface="+mn-ea"/>
                <a:cs typeface="+mn-cs"/>
              </a:defRPr>
            </a:lvl3pPr>
            <a:lvl4pPr marL="1563688" indent="-192088" algn="l" defTabSz="520700" rtl="0" fontAlgn="base">
              <a:spcBef>
                <a:spcPct val="0"/>
              </a:spcBef>
              <a:spcAft>
                <a:spcPct val="0"/>
              </a:spcAft>
              <a:defRPr sz="2000" kern="1200">
                <a:solidFill>
                  <a:schemeClr val="tx1"/>
                </a:solidFill>
                <a:latin typeface="Arial" charset="0"/>
                <a:ea typeface="+mn-ea"/>
                <a:cs typeface="+mn-cs"/>
              </a:defRPr>
            </a:lvl4pPr>
            <a:lvl5pPr marL="2084388" indent="-255588" algn="l" defTabSz="520700"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defRPr/>
            </a:pPr>
            <a:r>
              <a:rPr lang="de-DE"/>
              <a:t>Stand: 02/2021 - Version 1.1</a:t>
            </a:r>
            <a:endParaRPr lang="de-DE" dirty="0"/>
          </a:p>
        </p:txBody>
      </p:sp>
      <p:sp>
        <p:nvSpPr>
          <p:cNvPr id="6" name="Titel 1">
            <a:extLst>
              <a:ext uri="{FF2B5EF4-FFF2-40B4-BE49-F238E27FC236}">
                <a16:creationId xmlns:a16="http://schemas.microsoft.com/office/drawing/2014/main" id="{3B51B26E-C5A8-4382-870A-3ECC9B0ED987}"/>
              </a:ext>
            </a:extLst>
          </p:cNvPr>
          <p:cNvSpPr>
            <a:spLocks noGrp="1"/>
          </p:cNvSpPr>
          <p:nvPr>
            <p:ph type="title"/>
          </p:nvPr>
        </p:nvSpPr>
        <p:spPr>
          <a:xfrm>
            <a:off x="534988" y="303213"/>
            <a:ext cx="9618662" cy="868362"/>
          </a:xfrm>
        </p:spPr>
        <p:txBody>
          <a:bodyPr/>
          <a:lstStyle/>
          <a:p>
            <a:r>
              <a:rPr lang="de-DE" dirty="0"/>
              <a:t>Aufbau der AmBADO</a:t>
            </a:r>
          </a:p>
        </p:txBody>
      </p:sp>
      <p:sp>
        <p:nvSpPr>
          <p:cNvPr id="8" name="Inhaltsplatzhalter 2">
            <a:extLst>
              <a:ext uri="{FF2B5EF4-FFF2-40B4-BE49-F238E27FC236}">
                <a16:creationId xmlns:a16="http://schemas.microsoft.com/office/drawing/2014/main" id="{91AFE321-D9E1-4A1A-86BA-9205AE06CD20}"/>
              </a:ext>
            </a:extLst>
          </p:cNvPr>
          <p:cNvSpPr>
            <a:spLocks noGrp="1"/>
          </p:cNvSpPr>
          <p:nvPr>
            <p:ph idx="1"/>
          </p:nvPr>
        </p:nvSpPr>
        <p:spPr>
          <a:xfrm>
            <a:off x="534988" y="1765300"/>
            <a:ext cx="9618662" cy="4991100"/>
          </a:xfrm>
        </p:spPr>
        <p:txBody>
          <a:bodyPr/>
          <a:lstStyle/>
          <a:p>
            <a:pPr indent="0">
              <a:lnSpc>
                <a:spcPct val="100000"/>
              </a:lnSpc>
              <a:spcAft>
                <a:spcPts val="1800"/>
              </a:spcAft>
              <a:buClr>
                <a:srgbClr val="0460B4"/>
              </a:buClr>
            </a:pPr>
            <a:r>
              <a:rPr lang="de-DE" sz="2400" b="1" dirty="0">
                <a:solidFill>
                  <a:srgbClr val="0460B4"/>
                </a:solidFill>
              </a:rPr>
              <a:t>Handhabung der Kurzversion:</a:t>
            </a:r>
          </a:p>
          <a:p>
            <a:pPr marL="342900" indent="-342900">
              <a:lnSpc>
                <a:spcPts val="2500"/>
              </a:lnSpc>
              <a:spcAft>
                <a:spcPts val="600"/>
              </a:spcAft>
              <a:buClr>
                <a:srgbClr val="0460B4"/>
              </a:buClr>
              <a:buFont typeface="Wingdings" panose="05000000000000000000" pitchFamily="2" charset="2"/>
              <a:buChar char="§"/>
            </a:pPr>
            <a:r>
              <a:rPr lang="de-DE" sz="2000" b="1" dirty="0"/>
              <a:t>Ausweitung auf die Vollversion vs. Anlage einer weiteren Kurzversion:</a:t>
            </a:r>
          </a:p>
          <a:p>
            <a:pPr marL="701675" lvl="2" indent="-342900">
              <a:spcAft>
                <a:spcPts val="600"/>
              </a:spcAft>
              <a:buClr>
                <a:srgbClr val="0460B4"/>
              </a:buClr>
              <a:buFont typeface="Wingdings" panose="05000000000000000000" pitchFamily="2" charset="2"/>
              <a:buChar char="§"/>
            </a:pPr>
            <a:r>
              <a:rPr lang="de-DE" sz="1800" dirty="0"/>
              <a:t>Eine weitere Kurzversion darf angelegt werden, wenn beim vorherigen Bogen einer der folgenden Abschlussgründe vorliegt:</a:t>
            </a:r>
          </a:p>
          <a:p>
            <a:pPr marL="1071563" lvl="4" indent="-342900">
              <a:lnSpc>
                <a:spcPts val="2000"/>
              </a:lnSpc>
              <a:spcAft>
                <a:spcPts val="0"/>
              </a:spcAft>
              <a:buClr>
                <a:srgbClr val="0460B4"/>
              </a:buClr>
              <a:buFont typeface="Wingdings" panose="05000000000000000000" pitchFamily="2" charset="2"/>
              <a:buChar char="§"/>
            </a:pPr>
            <a:r>
              <a:rPr lang="de-DE" sz="1800" i="1" dirty="0"/>
              <a:t>expressis verbis / reguläre Beendigung der Behandlung</a:t>
            </a:r>
          </a:p>
          <a:p>
            <a:pPr marL="1071563" lvl="4" indent="-342900">
              <a:lnSpc>
                <a:spcPts val="2000"/>
              </a:lnSpc>
              <a:spcAft>
                <a:spcPts val="0"/>
              </a:spcAft>
              <a:buClr>
                <a:srgbClr val="0460B4"/>
              </a:buClr>
              <a:buFont typeface="Wingdings" panose="05000000000000000000" pitchFamily="2" charset="2"/>
              <a:buChar char="§"/>
            </a:pPr>
            <a:r>
              <a:rPr lang="de-DE" sz="1800" i="1" dirty="0"/>
              <a:t>stationäre Aufnahme</a:t>
            </a:r>
          </a:p>
          <a:p>
            <a:pPr marL="1071563" lvl="4" indent="-342900">
              <a:lnSpc>
                <a:spcPts val="2000"/>
              </a:lnSpc>
              <a:spcAft>
                <a:spcPts val="1000"/>
              </a:spcAft>
              <a:buClr>
                <a:srgbClr val="0460B4"/>
              </a:buClr>
              <a:buFont typeface="Wingdings" panose="05000000000000000000" pitchFamily="2" charset="2"/>
              <a:buChar char="§"/>
            </a:pPr>
            <a:r>
              <a:rPr lang="de-DE" sz="1800" i="1" dirty="0"/>
              <a:t>zwei leistungsabrechnungsfreie Quartale </a:t>
            </a:r>
          </a:p>
          <a:p>
            <a:pPr marL="714375" lvl="2" indent="0">
              <a:lnSpc>
                <a:spcPts val="2400"/>
              </a:lnSpc>
              <a:spcAft>
                <a:spcPts val="1800"/>
              </a:spcAft>
              <a:buClr>
                <a:srgbClr val="0460B4"/>
              </a:buClr>
              <a:buNone/>
            </a:pPr>
            <a:r>
              <a:rPr lang="de-DE" sz="1800" dirty="0">
                <a:sym typeface="Wingdings" panose="05000000000000000000" pitchFamily="2" charset="2"/>
              </a:rPr>
              <a:t> </a:t>
            </a:r>
            <a:r>
              <a:rPr lang="de-DE" sz="1800" dirty="0"/>
              <a:t>Hierbei dürfen auch mehrere Kurzversionen in einem Quartal anfallen.</a:t>
            </a:r>
          </a:p>
          <a:p>
            <a:pPr marL="701675" lvl="2" indent="-342900">
              <a:spcAft>
                <a:spcPts val="600"/>
              </a:spcAft>
              <a:buClr>
                <a:srgbClr val="0460B4"/>
              </a:buClr>
              <a:buFont typeface="Wingdings" panose="05000000000000000000" pitchFamily="2" charset="2"/>
              <a:buChar char="§"/>
            </a:pPr>
            <a:r>
              <a:rPr lang="de-DE" sz="1800" dirty="0"/>
              <a:t>Trifft keiner dieser Abschlussgründe zu, ist die </a:t>
            </a:r>
            <a:r>
              <a:rPr lang="de-DE" sz="1800" b="1" dirty="0"/>
              <a:t>Kurzversion bis zum Ablauf von zwei leistungsabrechnungsfreien Quartalen </a:t>
            </a:r>
            <a:r>
              <a:rPr lang="de-DE" sz="1800" dirty="0"/>
              <a:t>für die Weiterverwendung bzw. Überführung</a:t>
            </a:r>
            <a:br>
              <a:rPr lang="de-DE" sz="1800" dirty="0"/>
            </a:br>
            <a:r>
              <a:rPr lang="de-DE" sz="1800" dirty="0"/>
              <a:t>in die Vollversion </a:t>
            </a:r>
            <a:r>
              <a:rPr lang="de-DE" sz="1800" b="1" dirty="0"/>
              <a:t>offen zu halten</a:t>
            </a:r>
            <a:r>
              <a:rPr lang="de-DE" sz="1800" dirty="0"/>
              <a:t>.</a:t>
            </a:r>
          </a:p>
          <a:p>
            <a:pPr marL="714375" lvl="2" indent="0">
              <a:spcAft>
                <a:spcPts val="600"/>
              </a:spcAft>
              <a:buClr>
                <a:srgbClr val="0460B4"/>
              </a:buClr>
              <a:buNone/>
            </a:pPr>
            <a:r>
              <a:rPr lang="de-DE" sz="1800" u="sng" dirty="0"/>
              <a:t>Beispiel:</a:t>
            </a:r>
            <a:r>
              <a:rPr lang="de-DE" sz="1800" dirty="0"/>
              <a:t> Patient/-in kommt nach einem Abbruch der Behandlung innerhalb der kommenden zwei Quartale erneut in die PIA </a:t>
            </a:r>
            <a:r>
              <a:rPr lang="de-DE" sz="1800" dirty="0">
                <a:sym typeface="Wingdings" panose="05000000000000000000" pitchFamily="2" charset="2"/>
              </a:rPr>
              <a:t> wäre </a:t>
            </a:r>
            <a:r>
              <a:rPr lang="de-DE" sz="1800" dirty="0"/>
              <a:t>die Kurzversion weiterzuführen bzw. beim Überschreiten von zwei Terminen in eine Vollversion zu überführen.</a:t>
            </a:r>
          </a:p>
        </p:txBody>
      </p:sp>
      <p:pic>
        <p:nvPicPr>
          <p:cNvPr id="2" name="Inhaltsplatzhalter 8" descr="Kopf mit Zahnrädern">
            <a:extLst>
              <a:ext uri="{FF2B5EF4-FFF2-40B4-BE49-F238E27FC236}">
                <a16:creationId xmlns:a16="http://schemas.microsoft.com/office/drawing/2014/main" id="{39089F04-7056-45C0-A37A-68938793E2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bwMode="auto">
          <a:xfrm flipH="1">
            <a:off x="9602788" y="6036212"/>
            <a:ext cx="1085850" cy="1085850"/>
          </a:xfrm>
          <a:prstGeom prst="rect">
            <a:avLst/>
          </a:prstGeom>
          <a:noFill/>
          <a:ln w="9525">
            <a:noFill/>
            <a:miter lim="800000"/>
            <a:headEnd/>
            <a:tailEnd/>
          </a:ln>
        </p:spPr>
      </p:pic>
      <p:sp>
        <p:nvSpPr>
          <p:cNvPr id="3" name="Fußzeilenplatzhalter 2">
            <a:extLst>
              <a:ext uri="{FF2B5EF4-FFF2-40B4-BE49-F238E27FC236}">
                <a16:creationId xmlns:a16="http://schemas.microsoft.com/office/drawing/2014/main" id="{B816D83C-F2DF-4CBD-BFB9-754B515E0367}"/>
              </a:ext>
            </a:extLst>
          </p:cNvPr>
          <p:cNvSpPr>
            <a:spLocks noGrp="1"/>
          </p:cNvSpPr>
          <p:nvPr>
            <p:ph type="ftr" sz="quarter" idx="11"/>
          </p:nvPr>
        </p:nvSpPr>
        <p:spPr/>
        <p:txBody>
          <a:bodyPr/>
          <a:lstStyle/>
          <a:p>
            <a:pPr>
              <a:defRPr/>
            </a:pPr>
            <a:r>
              <a:rPr lang="de-DE"/>
              <a:t>AmBADO KJP - Schulungsunterlagen</a:t>
            </a:r>
            <a:endParaRPr lang="de-DE" dirty="0"/>
          </a:p>
        </p:txBody>
      </p:sp>
    </p:spTree>
    <p:extLst>
      <p:ext uri="{BB962C8B-B14F-4D97-AF65-F5344CB8AC3E}">
        <p14:creationId xmlns:p14="http://schemas.microsoft.com/office/powerpoint/2010/main" val="7874832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B08AB4D-47BC-4BD1-BAE5-A09883601A90}"/>
              </a:ext>
            </a:extLst>
          </p:cNvPr>
          <p:cNvSpPr>
            <a:spLocks noGrp="1"/>
          </p:cNvSpPr>
          <p:nvPr>
            <p:ph type="sldNum" sz="quarter" idx="12"/>
          </p:nvPr>
        </p:nvSpPr>
        <p:spPr/>
        <p:txBody>
          <a:bodyPr/>
          <a:lstStyle/>
          <a:p>
            <a:pPr>
              <a:defRPr/>
            </a:pPr>
            <a:fld id="{F9D6104D-E8AE-4D46-824F-6769818204BD}" type="slidenum">
              <a:rPr lang="de-DE" smtClean="0"/>
              <a:pPr>
                <a:defRPr/>
              </a:pPr>
              <a:t>44</a:t>
            </a:fld>
            <a:endParaRPr lang="de-DE"/>
          </a:p>
        </p:txBody>
      </p:sp>
      <p:sp>
        <p:nvSpPr>
          <p:cNvPr id="5" name="Datumsplatzhalter 4">
            <a:extLst>
              <a:ext uri="{FF2B5EF4-FFF2-40B4-BE49-F238E27FC236}">
                <a16:creationId xmlns:a16="http://schemas.microsoft.com/office/drawing/2014/main" id="{B1CA5EAB-31AC-48BF-9A61-355D79386609}"/>
              </a:ext>
            </a:extLst>
          </p:cNvPr>
          <p:cNvSpPr>
            <a:spLocks noGrp="1"/>
          </p:cNvSpPr>
          <p:nvPr>
            <p:ph type="dt" sz="half" idx="2"/>
          </p:nvPr>
        </p:nvSpPr>
        <p:spPr>
          <a:xfrm>
            <a:off x="534988" y="7010400"/>
            <a:ext cx="2493962" cy="401638"/>
          </a:xfrm>
          <a:prstGeom prst="rect">
            <a:avLst/>
          </a:prstGeom>
        </p:spPr>
        <p:txBody>
          <a:bodyPr vert="horz" lIns="104282" tIns="52141" rIns="104282" bIns="52141" rtlCol="0" anchor="ctr"/>
          <a:lstStyle>
            <a:defPPr>
              <a:defRPr lang="de-DE"/>
            </a:defPPr>
            <a:lvl1pPr algn="l" defTabSz="521409" rtl="0" fontAlgn="auto">
              <a:spcBef>
                <a:spcPts val="0"/>
              </a:spcBef>
              <a:spcAft>
                <a:spcPts val="0"/>
              </a:spcAft>
              <a:defRPr sz="1200" kern="1200" dirty="0" smtClean="0">
                <a:solidFill>
                  <a:schemeClr val="bg1"/>
                </a:solidFill>
                <a:latin typeface="Arial"/>
                <a:ea typeface="+mn-ea"/>
                <a:cs typeface="Arial"/>
              </a:defRPr>
            </a:lvl1pPr>
            <a:lvl2pPr marL="520700" indent="-63500" algn="l" defTabSz="520700" rtl="0" fontAlgn="base">
              <a:spcBef>
                <a:spcPct val="0"/>
              </a:spcBef>
              <a:spcAft>
                <a:spcPct val="0"/>
              </a:spcAft>
              <a:defRPr sz="2000" kern="1200">
                <a:solidFill>
                  <a:schemeClr val="tx1"/>
                </a:solidFill>
                <a:latin typeface="Arial" charset="0"/>
                <a:ea typeface="+mn-ea"/>
                <a:cs typeface="+mn-cs"/>
              </a:defRPr>
            </a:lvl2pPr>
            <a:lvl3pPr marL="1041400" indent="-127000" algn="l" defTabSz="520700" rtl="0" fontAlgn="base">
              <a:spcBef>
                <a:spcPct val="0"/>
              </a:spcBef>
              <a:spcAft>
                <a:spcPct val="0"/>
              </a:spcAft>
              <a:defRPr sz="2000" kern="1200">
                <a:solidFill>
                  <a:schemeClr val="tx1"/>
                </a:solidFill>
                <a:latin typeface="Arial" charset="0"/>
                <a:ea typeface="+mn-ea"/>
                <a:cs typeface="+mn-cs"/>
              </a:defRPr>
            </a:lvl3pPr>
            <a:lvl4pPr marL="1563688" indent="-192088" algn="l" defTabSz="520700" rtl="0" fontAlgn="base">
              <a:spcBef>
                <a:spcPct val="0"/>
              </a:spcBef>
              <a:spcAft>
                <a:spcPct val="0"/>
              </a:spcAft>
              <a:defRPr sz="2000" kern="1200">
                <a:solidFill>
                  <a:schemeClr val="tx1"/>
                </a:solidFill>
                <a:latin typeface="Arial" charset="0"/>
                <a:ea typeface="+mn-ea"/>
                <a:cs typeface="+mn-cs"/>
              </a:defRPr>
            </a:lvl4pPr>
            <a:lvl5pPr marL="2084388" indent="-255588" algn="l" defTabSz="520700"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defRPr/>
            </a:pPr>
            <a:r>
              <a:rPr lang="de-DE"/>
              <a:t>Stand: 02/2021 - Version 1.1</a:t>
            </a:r>
            <a:endParaRPr lang="de-DE" dirty="0"/>
          </a:p>
        </p:txBody>
      </p:sp>
      <p:sp>
        <p:nvSpPr>
          <p:cNvPr id="6" name="Titel 1">
            <a:extLst>
              <a:ext uri="{FF2B5EF4-FFF2-40B4-BE49-F238E27FC236}">
                <a16:creationId xmlns:a16="http://schemas.microsoft.com/office/drawing/2014/main" id="{3B51B26E-C5A8-4382-870A-3ECC9B0ED987}"/>
              </a:ext>
            </a:extLst>
          </p:cNvPr>
          <p:cNvSpPr>
            <a:spLocks noGrp="1"/>
          </p:cNvSpPr>
          <p:nvPr>
            <p:ph type="title"/>
          </p:nvPr>
        </p:nvSpPr>
        <p:spPr>
          <a:xfrm>
            <a:off x="534988" y="303213"/>
            <a:ext cx="9618662" cy="868362"/>
          </a:xfrm>
        </p:spPr>
        <p:txBody>
          <a:bodyPr/>
          <a:lstStyle/>
          <a:p>
            <a:r>
              <a:rPr lang="de-DE" dirty="0"/>
              <a:t>Aufbau der AmBADO</a:t>
            </a:r>
          </a:p>
        </p:txBody>
      </p:sp>
      <p:sp>
        <p:nvSpPr>
          <p:cNvPr id="8" name="Inhaltsplatzhalter 2">
            <a:extLst>
              <a:ext uri="{FF2B5EF4-FFF2-40B4-BE49-F238E27FC236}">
                <a16:creationId xmlns:a16="http://schemas.microsoft.com/office/drawing/2014/main" id="{91AFE321-D9E1-4A1A-86BA-9205AE06CD20}"/>
              </a:ext>
            </a:extLst>
          </p:cNvPr>
          <p:cNvSpPr>
            <a:spLocks noGrp="1"/>
          </p:cNvSpPr>
          <p:nvPr>
            <p:ph idx="1"/>
          </p:nvPr>
        </p:nvSpPr>
        <p:spPr>
          <a:xfrm>
            <a:off x="534988" y="1765300"/>
            <a:ext cx="9618662" cy="4991100"/>
          </a:xfrm>
        </p:spPr>
        <p:txBody>
          <a:bodyPr/>
          <a:lstStyle/>
          <a:p>
            <a:pPr indent="0">
              <a:lnSpc>
                <a:spcPct val="100000"/>
              </a:lnSpc>
              <a:spcAft>
                <a:spcPts val="1800"/>
              </a:spcAft>
              <a:buClr>
                <a:srgbClr val="0460B4"/>
              </a:buClr>
            </a:pPr>
            <a:r>
              <a:rPr lang="de-DE" sz="2400" b="1" dirty="0">
                <a:solidFill>
                  <a:srgbClr val="0460B4"/>
                </a:solidFill>
              </a:rPr>
              <a:t>Handhabung der Kurzversion:</a:t>
            </a:r>
          </a:p>
          <a:p>
            <a:pPr marL="342900" indent="-342900">
              <a:lnSpc>
                <a:spcPts val="2500"/>
              </a:lnSpc>
              <a:spcAft>
                <a:spcPts val="600"/>
              </a:spcAft>
              <a:buClr>
                <a:srgbClr val="0460B4"/>
              </a:buClr>
              <a:buFont typeface="Wingdings" panose="05000000000000000000" pitchFamily="2" charset="2"/>
              <a:buChar char="§"/>
            </a:pPr>
            <a:r>
              <a:rPr lang="de-DE" sz="2000" b="1" dirty="0"/>
              <a:t>Ausweitung auf die Vollversion vs. Anlage einer weiteren Kurzversion: </a:t>
            </a:r>
            <a:r>
              <a:rPr lang="de-DE" sz="2000" b="1" dirty="0">
                <a:solidFill>
                  <a:schemeClr val="accent3">
                    <a:lumMod val="75000"/>
                  </a:schemeClr>
                </a:solidFill>
              </a:rPr>
              <a:t>Sonderfall „Jahresaktualisierung“</a:t>
            </a:r>
            <a:endParaRPr lang="de-DE" sz="2000" b="1" dirty="0"/>
          </a:p>
          <a:p>
            <a:pPr marL="701675" lvl="2" indent="-342900">
              <a:spcAft>
                <a:spcPts val="600"/>
              </a:spcAft>
              <a:buClr>
                <a:srgbClr val="0460B4"/>
              </a:buClr>
              <a:buFont typeface="Wingdings" panose="05000000000000000000" pitchFamily="2" charset="2"/>
              <a:buChar char="§"/>
            </a:pPr>
            <a:r>
              <a:rPr lang="de-DE" sz="1800" dirty="0"/>
              <a:t>Besteht zum Patienten / zur Patientin eine AmBADO-Vollversion, die jahresaktualisiert werden muss, ist die Vollversion beizubehalten (unabhängig von der Anzahl der weiteren Termine nach Jahresaktualisierung).</a:t>
            </a:r>
          </a:p>
          <a:p>
            <a:pPr marL="701675" lvl="2" indent="-342900">
              <a:spcAft>
                <a:spcPts val="600"/>
              </a:spcAft>
              <a:buClr>
                <a:srgbClr val="0460B4"/>
              </a:buClr>
              <a:buFont typeface="Wingdings" panose="05000000000000000000" pitchFamily="2" charset="2"/>
              <a:buChar char="§"/>
            </a:pPr>
            <a:r>
              <a:rPr lang="de-DE" sz="1800" dirty="0"/>
              <a:t>Besteht zum Zeitpunkt der Jahresaktualisierung zum Patienten / zur Patientin eine AmBADO-Kurzversion, ist der Bogen bei der aktualisierten Neuanlage auf die Vollversion auszuweiten.</a:t>
            </a:r>
          </a:p>
        </p:txBody>
      </p:sp>
      <p:pic>
        <p:nvPicPr>
          <p:cNvPr id="2" name="Inhaltsplatzhalter 8" descr="Kopf mit Zahnrädern">
            <a:extLst>
              <a:ext uri="{FF2B5EF4-FFF2-40B4-BE49-F238E27FC236}">
                <a16:creationId xmlns:a16="http://schemas.microsoft.com/office/drawing/2014/main" id="{39089F04-7056-45C0-A37A-68938793E2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bwMode="auto">
          <a:xfrm flipH="1">
            <a:off x="9602788" y="6036212"/>
            <a:ext cx="1085850" cy="1085850"/>
          </a:xfrm>
          <a:prstGeom prst="rect">
            <a:avLst/>
          </a:prstGeom>
          <a:noFill/>
          <a:ln w="9525">
            <a:noFill/>
            <a:miter lim="800000"/>
            <a:headEnd/>
            <a:tailEnd/>
          </a:ln>
        </p:spPr>
      </p:pic>
      <p:graphicFrame>
        <p:nvGraphicFramePr>
          <p:cNvPr id="3" name="Tabelle 2">
            <a:extLst>
              <a:ext uri="{FF2B5EF4-FFF2-40B4-BE49-F238E27FC236}">
                <a16:creationId xmlns:a16="http://schemas.microsoft.com/office/drawing/2014/main" id="{C626A51A-0501-494C-AB96-CF67DC3820C9}"/>
              </a:ext>
            </a:extLst>
          </p:cNvPr>
          <p:cNvGraphicFramePr>
            <a:graphicFrameLocks noGrp="1"/>
          </p:cNvGraphicFramePr>
          <p:nvPr>
            <p:extLst>
              <p:ext uri="{D42A27DB-BD31-4B8C-83A1-F6EECF244321}">
                <p14:modId xmlns:p14="http://schemas.microsoft.com/office/powerpoint/2010/main" val="1458705048"/>
              </p:ext>
            </p:extLst>
          </p:nvPr>
        </p:nvGraphicFramePr>
        <p:xfrm>
          <a:off x="2114829" y="5014026"/>
          <a:ext cx="6480000" cy="1737840"/>
        </p:xfrm>
        <a:graphic>
          <a:graphicData uri="http://schemas.openxmlformats.org/drawingml/2006/table">
            <a:tbl>
              <a:tblPr firstRow="1" bandRow="1">
                <a:tableStyleId>{68D230F3-CF80-4859-8CE7-A43EE81993B5}</a:tableStyleId>
              </a:tblPr>
              <a:tblGrid>
                <a:gridCol w="3060000">
                  <a:extLst>
                    <a:ext uri="{9D8B030D-6E8A-4147-A177-3AD203B41FA5}">
                      <a16:colId xmlns:a16="http://schemas.microsoft.com/office/drawing/2014/main" val="974559942"/>
                    </a:ext>
                  </a:extLst>
                </a:gridCol>
                <a:gridCol w="3420000">
                  <a:extLst>
                    <a:ext uri="{9D8B030D-6E8A-4147-A177-3AD203B41FA5}">
                      <a16:colId xmlns:a16="http://schemas.microsoft.com/office/drawing/2014/main" val="1053190104"/>
                    </a:ext>
                  </a:extLst>
                </a:gridCol>
              </a:tblGrid>
              <a:tr h="448780">
                <a:tc>
                  <a:txBody>
                    <a:bodyPr/>
                    <a:lstStyle/>
                    <a:p>
                      <a:r>
                        <a:rPr lang="de-DE" sz="1600" dirty="0">
                          <a:latin typeface="Arial" panose="020B0604020202020204" pitchFamily="34" charset="0"/>
                          <a:cs typeface="Arial" panose="020B0604020202020204" pitchFamily="34" charset="0"/>
                        </a:rPr>
                        <a:t>Q3/2020 – Zeitpunkt der „Erstanlage der Bogens“</a:t>
                      </a:r>
                      <a:endParaRPr lang="de-DE" sz="1800" dirty="0">
                        <a:latin typeface="Arial" panose="020B0604020202020204" pitchFamily="34" charset="0"/>
                        <a:cs typeface="Arial" panose="020B0604020202020204" pitchFamily="34" charset="0"/>
                      </a:endParaRPr>
                    </a:p>
                  </a:txBody>
                  <a:tcPr/>
                </a:tc>
                <a:tc>
                  <a:txBody>
                    <a:bodyPr/>
                    <a:lstStyle/>
                    <a:p>
                      <a:r>
                        <a:rPr lang="de-DE" sz="1600" dirty="0">
                          <a:latin typeface="Arial" panose="020B0604020202020204" pitchFamily="34" charset="0"/>
                          <a:cs typeface="Arial" panose="020B0604020202020204" pitchFamily="34" charset="0"/>
                        </a:rPr>
                        <a:t>Q3/2021 – Zeitpunkt der Jahresaktualisierung</a:t>
                      </a:r>
                    </a:p>
                  </a:txBody>
                  <a:tcPr/>
                </a:tc>
                <a:extLst>
                  <a:ext uri="{0D108BD9-81ED-4DB2-BD59-A6C34878D82A}">
                    <a16:rowId xmlns:a16="http://schemas.microsoft.com/office/drawing/2014/main" val="1101963033"/>
                  </a:ext>
                </a:extLst>
              </a:tr>
              <a:tr h="579600">
                <a:tc>
                  <a:txBody>
                    <a:bodyPr/>
                    <a:lstStyle/>
                    <a:p>
                      <a:pPr>
                        <a:spcBef>
                          <a:spcPts val="600"/>
                        </a:spcBef>
                        <a:spcAft>
                          <a:spcPts val="600"/>
                        </a:spcAft>
                      </a:pPr>
                      <a:r>
                        <a:rPr lang="de-DE" sz="1600" b="1" dirty="0">
                          <a:latin typeface="Arial" panose="020B0604020202020204" pitchFamily="34" charset="0"/>
                          <a:cs typeface="Arial" panose="020B0604020202020204" pitchFamily="34" charset="0"/>
                        </a:rPr>
                        <a:t>Vollversion</a:t>
                      </a:r>
                      <a:endParaRPr lang="de-DE" sz="1600" dirty="0">
                        <a:latin typeface="Arial" panose="020B0604020202020204" pitchFamily="34" charset="0"/>
                        <a:cs typeface="Arial" panose="020B0604020202020204" pitchFamily="34" charset="0"/>
                      </a:endParaRPr>
                    </a:p>
                  </a:txBody>
                  <a:tcPr anchor="ctr">
                    <a:lnR w="12700" cap="flat" cmpd="sng" algn="ctr">
                      <a:solidFill>
                        <a:schemeClr val="accent1"/>
                      </a:solidFill>
                      <a:prstDash val="solid"/>
                      <a:round/>
                      <a:headEnd type="none" w="med" len="med"/>
                      <a:tailEnd type="none" w="med" len="med"/>
                    </a:lnR>
                    <a:solidFill>
                      <a:srgbClr val="E5EFFB"/>
                    </a:solidFill>
                  </a:tcPr>
                </a:tc>
                <a:tc>
                  <a:txBody>
                    <a:bodyPr/>
                    <a:lstStyle/>
                    <a:p>
                      <a:pPr marL="0" algn="l" defTabSz="521409" rtl="0" eaLnBrk="1" latinLnBrk="0" hangingPunct="1">
                        <a:spcBef>
                          <a:spcPts val="0"/>
                        </a:spcBef>
                        <a:spcAft>
                          <a:spcPts val="0"/>
                        </a:spcAft>
                      </a:pPr>
                      <a:r>
                        <a:rPr lang="de-DE" sz="1600" b="0" kern="1200" dirty="0">
                          <a:solidFill>
                            <a:schemeClr val="tx1"/>
                          </a:solidFill>
                          <a:latin typeface="Arial" panose="020B0604020202020204" pitchFamily="34" charset="0"/>
                          <a:ea typeface="+mn-ea"/>
                          <a:cs typeface="Arial" panose="020B0604020202020204" pitchFamily="34" charset="0"/>
                        </a:rPr>
                        <a:t>1. Bogen: Vollversion</a:t>
                      </a:r>
                    </a:p>
                    <a:p>
                      <a:pPr marL="0" algn="l" defTabSz="521409" rtl="0" eaLnBrk="1" latinLnBrk="0" hangingPunct="1">
                        <a:spcBef>
                          <a:spcPts val="0"/>
                        </a:spcBef>
                        <a:spcAft>
                          <a:spcPts val="0"/>
                        </a:spcAft>
                      </a:pPr>
                      <a:r>
                        <a:rPr lang="de-DE" sz="1600" b="0" kern="1200" dirty="0">
                          <a:solidFill>
                            <a:schemeClr val="tx1"/>
                          </a:solidFill>
                          <a:latin typeface="Arial" panose="020B0604020202020204" pitchFamily="34" charset="0"/>
                          <a:ea typeface="+mn-ea"/>
                          <a:cs typeface="Arial" panose="020B0604020202020204" pitchFamily="34" charset="0"/>
                        </a:rPr>
                        <a:t>2. Bogen: Vollversion beibehalten</a:t>
                      </a:r>
                    </a:p>
                  </a:txBody>
                  <a:tcPr anchor="ctr">
                    <a:lnL w="12700" cap="flat" cmpd="sng" algn="ctr">
                      <a:solidFill>
                        <a:schemeClr val="accent1"/>
                      </a:solidFill>
                      <a:prstDash val="solid"/>
                      <a:round/>
                      <a:headEnd type="none" w="med" len="med"/>
                      <a:tailEnd type="none" w="med" len="med"/>
                    </a:lnL>
                    <a:solidFill>
                      <a:srgbClr val="E5EFFB"/>
                    </a:solidFill>
                  </a:tcPr>
                </a:tc>
                <a:extLst>
                  <a:ext uri="{0D108BD9-81ED-4DB2-BD59-A6C34878D82A}">
                    <a16:rowId xmlns:a16="http://schemas.microsoft.com/office/drawing/2014/main" val="1267186777"/>
                  </a:ext>
                </a:extLst>
              </a:tr>
              <a:tr h="0">
                <a:tc>
                  <a:txBody>
                    <a:bodyPr/>
                    <a:lstStyle/>
                    <a:p>
                      <a:pPr marL="0" algn="l" defTabSz="521409" rtl="0" eaLnBrk="1" latinLnBrk="0" hangingPunct="1">
                        <a:spcBef>
                          <a:spcPts val="600"/>
                        </a:spcBef>
                        <a:spcAft>
                          <a:spcPts val="600"/>
                        </a:spcAft>
                      </a:pPr>
                      <a:r>
                        <a:rPr lang="de-DE" sz="1600" b="1" kern="1200" dirty="0">
                          <a:solidFill>
                            <a:schemeClr val="tx1"/>
                          </a:solidFill>
                          <a:latin typeface="Arial" panose="020B0604020202020204" pitchFamily="34" charset="0"/>
                          <a:ea typeface="+mn-ea"/>
                          <a:cs typeface="Arial" panose="020B0604020202020204" pitchFamily="34" charset="0"/>
                        </a:rPr>
                        <a:t>Kurzversion</a:t>
                      </a:r>
                      <a:endParaRPr lang="de-DE" sz="1600" kern="1200" dirty="0">
                        <a:solidFill>
                          <a:schemeClr val="tx1"/>
                        </a:solidFill>
                        <a:latin typeface="Arial" panose="020B0604020202020204" pitchFamily="34" charset="0"/>
                        <a:ea typeface="+mn-ea"/>
                        <a:cs typeface="Arial" panose="020B0604020202020204" pitchFamily="34" charset="0"/>
                      </a:endParaRPr>
                    </a:p>
                  </a:txBody>
                  <a:tcPr anchor="ctr">
                    <a:lnR w="12700" cap="flat" cmpd="sng" algn="ctr">
                      <a:solidFill>
                        <a:schemeClr val="accent1"/>
                      </a:solidFill>
                      <a:prstDash val="solid"/>
                      <a:round/>
                      <a:headEnd type="none" w="med" len="med"/>
                      <a:tailEnd type="none" w="med" len="med"/>
                    </a:lnR>
                    <a:solidFill>
                      <a:srgbClr val="F6FDDF"/>
                    </a:solidFill>
                  </a:tcPr>
                </a:tc>
                <a:tc>
                  <a:txBody>
                    <a:bodyPr/>
                    <a:lstStyle/>
                    <a:p>
                      <a:pPr marL="0" algn="l" defTabSz="521409" rtl="0" eaLnBrk="1" latinLnBrk="0" hangingPunct="1">
                        <a:spcBef>
                          <a:spcPts val="0"/>
                        </a:spcBef>
                        <a:spcAft>
                          <a:spcPts val="0"/>
                        </a:spcAft>
                      </a:pPr>
                      <a:r>
                        <a:rPr lang="de-DE" sz="1600" b="0" kern="1200" dirty="0">
                          <a:solidFill>
                            <a:schemeClr val="tx1"/>
                          </a:solidFill>
                          <a:latin typeface="Arial" panose="020B0604020202020204" pitchFamily="34" charset="0"/>
                          <a:ea typeface="+mn-ea"/>
                          <a:cs typeface="Arial" panose="020B0604020202020204" pitchFamily="34" charset="0"/>
                        </a:rPr>
                        <a:t>1. Bogen: Kurzversion</a:t>
                      </a:r>
                    </a:p>
                    <a:p>
                      <a:pPr marL="0" algn="l" defTabSz="521409" rtl="0" eaLnBrk="1" latinLnBrk="0" hangingPunct="1">
                        <a:spcBef>
                          <a:spcPts val="0"/>
                        </a:spcBef>
                        <a:spcAft>
                          <a:spcPts val="0"/>
                        </a:spcAft>
                      </a:pPr>
                      <a:r>
                        <a:rPr lang="de-DE" sz="1600" b="0" kern="1200" dirty="0">
                          <a:solidFill>
                            <a:schemeClr val="tx1"/>
                          </a:solidFill>
                          <a:latin typeface="Arial" panose="020B0604020202020204" pitchFamily="34" charset="0"/>
                          <a:ea typeface="+mn-ea"/>
                          <a:cs typeface="Arial" panose="020B0604020202020204" pitchFamily="34" charset="0"/>
                        </a:rPr>
                        <a:t>2. Bogen: Vollversion verwenden</a:t>
                      </a:r>
                    </a:p>
                  </a:txBody>
                  <a:tcPr anchor="ctr">
                    <a:lnL w="12700" cap="flat" cmpd="sng" algn="ctr">
                      <a:solidFill>
                        <a:schemeClr val="accent1"/>
                      </a:solidFill>
                      <a:prstDash val="solid"/>
                      <a:round/>
                      <a:headEnd type="none" w="med" len="med"/>
                      <a:tailEnd type="none" w="med" len="med"/>
                    </a:lnL>
                    <a:solidFill>
                      <a:srgbClr val="F6FDDF"/>
                    </a:solidFill>
                  </a:tcPr>
                </a:tc>
                <a:extLst>
                  <a:ext uri="{0D108BD9-81ED-4DB2-BD59-A6C34878D82A}">
                    <a16:rowId xmlns:a16="http://schemas.microsoft.com/office/drawing/2014/main" val="1338285344"/>
                  </a:ext>
                </a:extLst>
              </a:tr>
            </a:tbl>
          </a:graphicData>
        </a:graphic>
      </p:graphicFrame>
      <p:sp>
        <p:nvSpPr>
          <p:cNvPr id="7" name="Fußzeilenplatzhalter 6">
            <a:extLst>
              <a:ext uri="{FF2B5EF4-FFF2-40B4-BE49-F238E27FC236}">
                <a16:creationId xmlns:a16="http://schemas.microsoft.com/office/drawing/2014/main" id="{5E6C7EE1-C1B8-4210-BF76-EF2AFBEA3E90}"/>
              </a:ext>
            </a:extLst>
          </p:cNvPr>
          <p:cNvSpPr>
            <a:spLocks noGrp="1"/>
          </p:cNvSpPr>
          <p:nvPr>
            <p:ph type="ftr" sz="quarter" idx="11"/>
          </p:nvPr>
        </p:nvSpPr>
        <p:spPr/>
        <p:txBody>
          <a:bodyPr/>
          <a:lstStyle/>
          <a:p>
            <a:pPr>
              <a:defRPr/>
            </a:pPr>
            <a:r>
              <a:rPr lang="de-DE"/>
              <a:t>AmBADO KJP - Schulungsunterlagen</a:t>
            </a:r>
            <a:endParaRPr lang="de-DE" dirty="0"/>
          </a:p>
        </p:txBody>
      </p:sp>
    </p:spTree>
    <p:extLst>
      <p:ext uri="{BB962C8B-B14F-4D97-AF65-F5344CB8AC3E}">
        <p14:creationId xmlns:p14="http://schemas.microsoft.com/office/powerpoint/2010/main" val="39072600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5125AE-32CB-455E-99EA-E27124D4AA5C}"/>
              </a:ext>
            </a:extLst>
          </p:cNvPr>
          <p:cNvSpPr>
            <a:spLocks noGrp="1"/>
          </p:cNvSpPr>
          <p:nvPr>
            <p:ph type="title"/>
          </p:nvPr>
        </p:nvSpPr>
        <p:spPr/>
        <p:txBody>
          <a:bodyPr/>
          <a:lstStyle/>
          <a:p>
            <a:r>
              <a:rPr lang="de-DE" dirty="0"/>
              <a:t>Aufbau der AmBADO</a:t>
            </a:r>
          </a:p>
        </p:txBody>
      </p:sp>
      <p:sp>
        <p:nvSpPr>
          <p:cNvPr id="3" name="Inhaltsplatzhalter 2">
            <a:extLst>
              <a:ext uri="{FF2B5EF4-FFF2-40B4-BE49-F238E27FC236}">
                <a16:creationId xmlns:a16="http://schemas.microsoft.com/office/drawing/2014/main" id="{08D7354B-8568-484F-B409-A65DB055D97C}"/>
              </a:ext>
            </a:extLst>
          </p:cNvPr>
          <p:cNvSpPr>
            <a:spLocks noGrp="1"/>
          </p:cNvSpPr>
          <p:nvPr>
            <p:ph idx="1"/>
          </p:nvPr>
        </p:nvSpPr>
        <p:spPr/>
        <p:txBody>
          <a:bodyPr/>
          <a:lstStyle/>
          <a:p>
            <a:pPr indent="0">
              <a:lnSpc>
                <a:spcPct val="100000"/>
              </a:lnSpc>
              <a:spcAft>
                <a:spcPts val="1800"/>
              </a:spcAft>
              <a:buClr>
                <a:srgbClr val="0460B4"/>
              </a:buClr>
            </a:pPr>
            <a:r>
              <a:rPr lang="de-DE" sz="2400" b="1" dirty="0">
                <a:solidFill>
                  <a:srgbClr val="0460B4"/>
                </a:solidFill>
              </a:rPr>
              <a:t>Filterführung durch den Bogen:</a:t>
            </a:r>
          </a:p>
          <a:p>
            <a:pPr marL="163512" indent="-342900">
              <a:buClr>
                <a:srgbClr val="0460B4"/>
              </a:buClr>
              <a:buFont typeface="Wingdings" panose="05000000000000000000" pitchFamily="2" charset="2"/>
              <a:buChar char="§"/>
            </a:pPr>
            <a:r>
              <a:rPr lang="de-DE" sz="2000" b="1" dirty="0"/>
              <a:t>Übergeordnete Fragen = Filterfragen</a:t>
            </a:r>
          </a:p>
          <a:p>
            <a:pPr marL="701675" lvl="2" indent="-342900">
              <a:buClr>
                <a:srgbClr val="0460B4"/>
              </a:buClr>
              <a:buFont typeface="Wingdings" panose="05000000000000000000" pitchFamily="2" charset="2"/>
              <a:buChar char="§"/>
            </a:pPr>
            <a:r>
              <a:rPr lang="de-DE" sz="2000" dirty="0"/>
              <a:t>dienen der Führung durch den Erhebungsbogen</a:t>
            </a:r>
          </a:p>
          <a:p>
            <a:pPr marL="701675" lvl="2" indent="-342900">
              <a:buClr>
                <a:srgbClr val="0460B4"/>
              </a:buClr>
              <a:buFont typeface="Wingdings" panose="05000000000000000000" pitchFamily="2" charset="2"/>
              <a:buChar char="§"/>
            </a:pPr>
            <a:r>
              <a:rPr lang="de-DE" sz="2000" dirty="0"/>
              <a:t>z.B. 2.5 „Schule“, 3.0 „Psychopathologischer Befund“</a:t>
            </a:r>
          </a:p>
          <a:p>
            <a:pPr marL="703262" lvl="3" indent="-342900">
              <a:buClr>
                <a:srgbClr val="0460B4"/>
              </a:buClr>
              <a:buFont typeface="Wingdings" panose="05000000000000000000" pitchFamily="2" charset="2"/>
              <a:buChar char="§"/>
            </a:pPr>
            <a:r>
              <a:rPr lang="de-DE" sz="2000" dirty="0"/>
              <a:t>Überblicksfrage = „nein / trifft nicht zu / entfällt“ </a:t>
            </a:r>
            <a:r>
              <a:rPr lang="de-DE" sz="2000" dirty="0">
                <a:sym typeface="Wingdings" panose="05000000000000000000" pitchFamily="2" charset="2"/>
              </a:rPr>
              <a:t> </a:t>
            </a:r>
            <a:r>
              <a:rPr lang="de-DE" sz="2000" dirty="0"/>
              <a:t>alle nachfolgenden Items zu diesem Thema müssen nicht beantwortet werden</a:t>
            </a:r>
          </a:p>
          <a:p>
            <a:pPr marL="703262" lvl="3" indent="-342900">
              <a:spcAft>
                <a:spcPts val="600"/>
              </a:spcAft>
              <a:buClr>
                <a:srgbClr val="0460B4"/>
              </a:buClr>
              <a:buFont typeface="Wingdings" panose="05000000000000000000" pitchFamily="2" charset="2"/>
              <a:buChar char="§"/>
            </a:pPr>
            <a:r>
              <a:rPr lang="de-DE" sz="2000" dirty="0"/>
              <a:t>Items 2.5.1 bis 2.5.10 (Schule) und 3.1 bis 3.17 (psychopathologischer Befund) sollen übersprungen bzw. vom Eingabesystem ausgeblendet werden</a:t>
            </a:r>
            <a:endParaRPr lang="de-DE" sz="2000" b="1" dirty="0"/>
          </a:p>
          <a:p>
            <a:pPr marL="342900" lvl="1" indent="-342900">
              <a:spcAft>
                <a:spcPts val="600"/>
              </a:spcAft>
              <a:buClr>
                <a:srgbClr val="0460B4"/>
              </a:buClr>
              <a:buFont typeface="Wingdings" panose="05000000000000000000" pitchFamily="2" charset="2"/>
              <a:buChar char="§"/>
            </a:pPr>
            <a:endParaRPr lang="de-DE" sz="2000" dirty="0">
              <a:sym typeface="Wingdings" panose="05000000000000000000" pitchFamily="2" charset="2"/>
            </a:endParaRPr>
          </a:p>
          <a:p>
            <a:pPr marL="342900" lvl="0" indent="-342900">
              <a:lnSpc>
                <a:spcPct val="100000"/>
              </a:lnSpc>
              <a:buClr>
                <a:srgbClr val="0460B4"/>
              </a:buClr>
              <a:buFont typeface="Wingdings" panose="05000000000000000000" pitchFamily="2" charset="2"/>
              <a:buChar char="à"/>
            </a:pPr>
            <a:r>
              <a:rPr lang="de-DE" sz="2000" b="1" dirty="0">
                <a:solidFill>
                  <a:srgbClr val="000000"/>
                </a:solidFill>
              </a:rPr>
              <a:t>Vereinfachung der Kodierung:</a:t>
            </a:r>
            <a:br>
              <a:rPr lang="de-DE" sz="2000" b="1" dirty="0">
                <a:solidFill>
                  <a:srgbClr val="000000"/>
                </a:solidFill>
              </a:rPr>
            </a:br>
            <a:r>
              <a:rPr lang="de-DE" sz="2000" dirty="0">
                <a:solidFill>
                  <a:srgbClr val="000000"/>
                </a:solidFill>
              </a:rPr>
              <a:t>Es muss nicht bei jedem Einzelitem „nein“ / „trifft nicht zu“ angegeben werden, sondern nur bei der übergeordneten Filterfrage (Überblicksfrage)!</a:t>
            </a:r>
          </a:p>
          <a:p>
            <a:pPr lvl="1" indent="0">
              <a:spcAft>
                <a:spcPts val="600"/>
              </a:spcAft>
              <a:buClr>
                <a:srgbClr val="0460B4"/>
              </a:buClr>
              <a:buNone/>
            </a:pPr>
            <a:endParaRPr lang="de-DE" sz="2000" dirty="0"/>
          </a:p>
          <a:p>
            <a:pPr marL="522287" lvl="2" indent="-342900">
              <a:buClr>
                <a:srgbClr val="0460B4"/>
              </a:buClr>
              <a:buFont typeface="Wingdings" panose="05000000000000000000" pitchFamily="2" charset="2"/>
              <a:buChar char="§"/>
            </a:pPr>
            <a:endParaRPr lang="de-DE" sz="2000" dirty="0"/>
          </a:p>
        </p:txBody>
      </p:sp>
      <p:sp>
        <p:nvSpPr>
          <p:cNvPr id="4" name="Datumsplatzhalter 3">
            <a:extLst>
              <a:ext uri="{FF2B5EF4-FFF2-40B4-BE49-F238E27FC236}">
                <a16:creationId xmlns:a16="http://schemas.microsoft.com/office/drawing/2014/main" id="{49E57255-7C47-48B6-9E76-476EB94E1C37}"/>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BC843772-6D57-4DF8-899B-986EC605B39C}"/>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CAA15E3A-086A-4D06-A618-E0FFA1076241}"/>
              </a:ext>
            </a:extLst>
          </p:cNvPr>
          <p:cNvSpPr>
            <a:spLocks noGrp="1"/>
          </p:cNvSpPr>
          <p:nvPr>
            <p:ph type="sldNum" sz="quarter" idx="12"/>
          </p:nvPr>
        </p:nvSpPr>
        <p:spPr/>
        <p:txBody>
          <a:bodyPr/>
          <a:lstStyle/>
          <a:p>
            <a:pPr>
              <a:defRPr/>
            </a:pPr>
            <a:fld id="{F9D6104D-E8AE-4D46-824F-6769818204BD}" type="slidenum">
              <a:rPr lang="de-DE" smtClean="0"/>
              <a:pPr>
                <a:defRPr/>
              </a:pPr>
              <a:t>45</a:t>
            </a:fld>
            <a:endParaRPr lang="de-DE" dirty="0"/>
          </a:p>
        </p:txBody>
      </p:sp>
    </p:spTree>
    <p:extLst>
      <p:ext uri="{BB962C8B-B14F-4D97-AF65-F5344CB8AC3E}">
        <p14:creationId xmlns:p14="http://schemas.microsoft.com/office/powerpoint/2010/main" val="40415143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134381-3BBB-4AD5-9636-65A7A57E252B}"/>
              </a:ext>
            </a:extLst>
          </p:cNvPr>
          <p:cNvSpPr>
            <a:spLocks noGrp="1"/>
          </p:cNvSpPr>
          <p:nvPr>
            <p:ph type="ctrTitle"/>
          </p:nvPr>
        </p:nvSpPr>
        <p:spPr>
          <a:xfrm>
            <a:off x="801648" y="3010950"/>
            <a:ext cx="9085342" cy="1150463"/>
          </a:xfrm>
        </p:spPr>
        <p:txBody>
          <a:bodyPr/>
          <a:lstStyle/>
          <a:p>
            <a:pPr algn="ctr"/>
            <a:r>
              <a:rPr lang="de-DE" sz="5700" b="1" dirty="0">
                <a:solidFill>
                  <a:srgbClr val="78ABE8"/>
                </a:solidFill>
              </a:rPr>
              <a:t>Definition „AmBADO-Fall“</a:t>
            </a:r>
          </a:p>
        </p:txBody>
      </p:sp>
      <p:pic>
        <p:nvPicPr>
          <p:cNvPr id="6" name="Grafik 5">
            <a:extLst>
              <a:ext uri="{FF2B5EF4-FFF2-40B4-BE49-F238E27FC236}">
                <a16:creationId xmlns:a16="http://schemas.microsoft.com/office/drawing/2014/main" id="{868EEEAE-AC4A-414A-BAEE-DEDA1C75768B}"/>
              </a:ext>
            </a:extLst>
          </p:cNvPr>
          <p:cNvPicPr/>
          <p:nvPr/>
        </p:nvPicPr>
        <p:blipFill>
          <a:blip r:embed="rId2">
            <a:extLst>
              <a:ext uri="{BEBA8EAE-BF5A-486C-A8C5-ECC9F3942E4B}">
                <a14:imgProps xmlns:a14="http://schemas.microsoft.com/office/drawing/2010/main">
                  <a14:imgLayer r:embed="rId3">
                    <a14:imgEffect>
                      <a14:backgroundRemoval t="2917" b="97500" l="2083" r="95313">
                        <a14:foregroundMark x1="62500" y1="9583" x2="62500" y2="9583"/>
                        <a14:foregroundMark x1="91667" y1="6667" x2="91667" y2="6667"/>
                        <a14:foregroundMark x1="39583" y1="94583" x2="39583" y2="94583"/>
                        <a14:foregroundMark x1="8333" y1="83750" x2="8333" y2="83750"/>
                        <a14:foregroundMark x1="40625" y1="78750" x2="40625" y2="78750"/>
                        <a14:foregroundMark x1="91146" y1="75833" x2="91146" y2="75833"/>
                        <a14:foregroundMark x1="96354" y1="73333" x2="96354" y2="73333"/>
                        <a14:foregroundMark x1="54167" y1="11250" x2="54167" y2="11250"/>
                        <a14:foregroundMark x1="60938" y1="9167" x2="60938" y2="9167"/>
                        <a14:foregroundMark x1="57813" y1="7917" x2="57813" y2="7917"/>
                        <a14:foregroundMark x1="90104" y1="3333" x2="90104" y2="3333"/>
                        <a14:foregroundMark x1="90625" y1="10833" x2="90625" y2="10833"/>
                        <a14:foregroundMark x1="35417" y1="97500" x2="35417" y2="97500"/>
                        <a14:foregroundMark x1="3125" y1="83750" x2="3125" y2="83750"/>
                        <a14:foregroundMark x1="78125" y1="17083" x2="78125" y2="17083"/>
                        <a14:foregroundMark x1="52604" y1="54167" x2="52604" y2="54167"/>
                        <a14:foregroundMark x1="54167" y1="52500" x2="54167" y2="52500"/>
                        <a14:foregroundMark x1="2083" y1="83333" x2="2083" y2="83333"/>
                        <a14:foregroundMark x1="2604" y1="84583" x2="2604" y2="84583"/>
                      </a14:backgroundRemoval>
                    </a14:imgEffect>
                  </a14:imgLayer>
                </a14:imgProps>
              </a:ext>
              <a:ext uri="{28A0092B-C50C-407E-A947-70E740481C1C}">
                <a14:useLocalDpi xmlns:a14="http://schemas.microsoft.com/office/drawing/2010/main" val="0"/>
              </a:ext>
            </a:extLst>
          </a:blip>
          <a:srcRect/>
          <a:stretch>
            <a:fillRect/>
          </a:stretch>
        </p:blipFill>
        <p:spPr bwMode="auto">
          <a:xfrm>
            <a:off x="8597136" y="4706628"/>
            <a:ext cx="1830750" cy="2292449"/>
          </a:xfrm>
          <a:prstGeom prst="rect">
            <a:avLst/>
          </a:prstGeom>
          <a:noFill/>
          <a:ln>
            <a:noFill/>
          </a:ln>
        </p:spPr>
      </p:pic>
    </p:spTree>
    <p:extLst>
      <p:ext uri="{BB962C8B-B14F-4D97-AF65-F5344CB8AC3E}">
        <p14:creationId xmlns:p14="http://schemas.microsoft.com/office/powerpoint/2010/main" val="25027226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Der AmBADO-Fall	</a:t>
            </a:r>
          </a:p>
        </p:txBody>
      </p:sp>
      <p:sp>
        <p:nvSpPr>
          <p:cNvPr id="3" name="Inhaltsplatzhalter 2"/>
          <p:cNvSpPr>
            <a:spLocks noGrp="1"/>
          </p:cNvSpPr>
          <p:nvPr>
            <p:ph idx="1"/>
          </p:nvPr>
        </p:nvSpPr>
        <p:spPr/>
        <p:txBody>
          <a:bodyPr/>
          <a:lstStyle/>
          <a:p>
            <a:pPr indent="0">
              <a:lnSpc>
                <a:spcPct val="150000"/>
              </a:lnSpc>
              <a:buClr>
                <a:srgbClr val="0460B4"/>
              </a:buClr>
            </a:pPr>
            <a:r>
              <a:rPr lang="de-DE" sz="2400" b="1" dirty="0">
                <a:solidFill>
                  <a:srgbClr val="0460B4"/>
                </a:solidFill>
              </a:rPr>
              <a:t>Ein AmBADO-Fall   =</a:t>
            </a:r>
          </a:p>
          <a:p>
            <a:pPr marL="106362" indent="-285750">
              <a:buClr>
                <a:srgbClr val="0460B4"/>
              </a:buClr>
              <a:buFont typeface="Wingdings" panose="05000000000000000000" pitchFamily="2" charset="2"/>
              <a:buChar char="§"/>
            </a:pPr>
            <a:r>
              <a:rPr lang="de-DE" sz="2000" dirty="0"/>
              <a:t>ein abgeschlossener AmBADO-Erhebungsbogen </a:t>
            </a:r>
          </a:p>
          <a:p>
            <a:pPr marL="106362" indent="-285750">
              <a:buClr>
                <a:srgbClr val="0460B4"/>
              </a:buClr>
              <a:buFont typeface="Wingdings" panose="05000000000000000000" pitchFamily="2" charset="2"/>
              <a:buChar char="§"/>
            </a:pPr>
            <a:r>
              <a:rPr lang="de-DE" sz="2000" dirty="0"/>
              <a:t>Grundlage der Berichte (eine Zeile in der Datendatei, die ausgeleitet wird)</a:t>
            </a:r>
          </a:p>
          <a:p>
            <a:pPr marL="106362" indent="-285750">
              <a:buClr>
                <a:srgbClr val="0460B4"/>
              </a:buClr>
              <a:buFont typeface="Wingdings" panose="05000000000000000000" pitchFamily="2" charset="2"/>
              <a:buChar char="§"/>
            </a:pPr>
            <a:r>
              <a:rPr lang="de-DE" sz="2000" dirty="0"/>
              <a:t>Dokumentation eines Behandlungsabschnittes eines Patienten</a:t>
            </a:r>
          </a:p>
          <a:p>
            <a:pPr indent="0">
              <a:buClr>
                <a:srgbClr val="0460B4"/>
              </a:buClr>
            </a:pPr>
            <a:endParaRPr lang="de-DE" sz="1800" dirty="0"/>
          </a:p>
          <a:p>
            <a:pPr indent="0">
              <a:buClr>
                <a:srgbClr val="0460B4"/>
              </a:buClr>
            </a:pPr>
            <a:r>
              <a:rPr lang="de-DE" sz="2400" b="1" dirty="0">
                <a:solidFill>
                  <a:srgbClr val="0460B4"/>
                </a:solidFill>
              </a:rPr>
              <a:t>Ein AmBADO-Fall   ≠</a:t>
            </a:r>
          </a:p>
          <a:p>
            <a:pPr marL="106362" indent="-285750">
              <a:buClr>
                <a:srgbClr val="0460B4"/>
              </a:buClr>
              <a:buFont typeface="Wingdings" panose="05000000000000000000" pitchFamily="2" charset="2"/>
              <a:buChar char="§"/>
            </a:pPr>
            <a:r>
              <a:rPr lang="de-DE" sz="2000" dirty="0"/>
              <a:t>Patient (für einen Patienten können mehrere AmBADOs anfallen)</a:t>
            </a:r>
          </a:p>
          <a:p>
            <a:pPr marL="106362" indent="-285750">
              <a:buClr>
                <a:srgbClr val="0460B4"/>
              </a:buClr>
              <a:buFont typeface="Wingdings" panose="05000000000000000000" pitchFamily="2" charset="2"/>
              <a:buChar char="§"/>
            </a:pPr>
            <a:r>
              <a:rPr lang="de-DE" sz="2000" dirty="0"/>
              <a:t>Quartalsfall (ein AmBADO-Fall generiert i. d. R. mehrere Quartalsfälle)</a:t>
            </a:r>
          </a:p>
          <a:p>
            <a:pPr marL="285750" indent="-285750">
              <a:buClr>
                <a:srgbClr val="0460B4"/>
              </a:buClr>
              <a:buFont typeface="Wingdings" panose="05000000000000000000" pitchFamily="2" charset="2"/>
              <a:buChar char="§"/>
            </a:pPr>
            <a:r>
              <a:rPr lang="de-DE" sz="2000" dirty="0"/>
              <a:t>Abbildung der gesamten Behandlung eines Patienten (umfasst immer nur Behandlungsabschnitte von höchstens 5 Quartalen)</a:t>
            </a:r>
          </a:p>
        </p:txBody>
      </p:sp>
      <p:sp>
        <p:nvSpPr>
          <p:cNvPr id="4" name="Foliennummernplatzhalter 3"/>
          <p:cNvSpPr>
            <a:spLocks noGrp="1"/>
          </p:cNvSpPr>
          <p:nvPr>
            <p:ph type="sldNum" sz="quarter" idx="12"/>
          </p:nvPr>
        </p:nvSpPr>
        <p:spPr/>
        <p:txBody>
          <a:bodyPr/>
          <a:lstStyle/>
          <a:p>
            <a:fld id="{680B1109-B3B0-4E17-9B4B-95E68FF6F186}" type="slidenum">
              <a:rPr lang="de-DE" smtClean="0"/>
              <a:t>47</a:t>
            </a:fld>
            <a:endParaRPr lang="de-DE"/>
          </a:p>
        </p:txBody>
      </p:sp>
      <p:pic>
        <p:nvPicPr>
          <p:cNvPr id="6" name="Picture 2" descr="C:\Users\mirela.redzepovic\AppData\Local\Microsoft\Windows\Temporary Internet Files\Content.IE5\3XMBJYVQ\survey-3589115_960_720[1].png">
            <a:extLst>
              <a:ext uri="{FF2B5EF4-FFF2-40B4-BE49-F238E27FC236}">
                <a16:creationId xmlns:a16="http://schemas.microsoft.com/office/drawing/2014/main" id="{C502CCAE-A739-498E-967D-45B45E8AA2CB}"/>
              </a:ext>
            </a:extLst>
          </p:cNvPr>
          <p:cNvPicPr>
            <a:picLocks noChangeAspect="1" noChangeArrowheads="1"/>
          </p:cNvPicPr>
          <p:nvPr/>
        </p:nvPicPr>
        <p:blipFill rotWithShape="1">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l="12499" r="10749"/>
          <a:stretch/>
        </p:blipFill>
        <p:spPr bwMode="auto">
          <a:xfrm>
            <a:off x="8906669" y="3347606"/>
            <a:ext cx="987600" cy="1286738"/>
          </a:xfrm>
          <a:prstGeom prst="rect">
            <a:avLst/>
          </a:prstGeom>
          <a:noFill/>
          <a:extLst>
            <a:ext uri="{909E8E84-426E-40DD-AFC4-6F175D3DCCD1}">
              <a14:hiddenFill xmlns:a14="http://schemas.microsoft.com/office/drawing/2010/main">
                <a:solidFill>
                  <a:srgbClr val="FFFFFF"/>
                </a:solidFill>
              </a14:hiddenFill>
            </a:ext>
          </a:extLst>
        </p:spPr>
      </p:pic>
      <p:sp>
        <p:nvSpPr>
          <p:cNvPr id="5" name="Datumsplatzhalter 4">
            <a:extLst>
              <a:ext uri="{FF2B5EF4-FFF2-40B4-BE49-F238E27FC236}">
                <a16:creationId xmlns:a16="http://schemas.microsoft.com/office/drawing/2014/main" id="{4A535C9B-09CC-4882-B167-095420432E07}"/>
              </a:ext>
            </a:extLst>
          </p:cNvPr>
          <p:cNvSpPr>
            <a:spLocks noGrp="1"/>
          </p:cNvSpPr>
          <p:nvPr>
            <p:ph type="dt" sz="half" idx="10"/>
          </p:nvPr>
        </p:nvSpPr>
        <p:spPr/>
        <p:txBody>
          <a:bodyPr/>
          <a:lstStyle/>
          <a:p>
            <a:pPr>
              <a:defRPr/>
            </a:pPr>
            <a:r>
              <a:rPr lang="de-DE"/>
              <a:t>Stand: 02/2021 - Version 1.1</a:t>
            </a:r>
            <a:endParaRPr lang="de-DE" dirty="0"/>
          </a:p>
        </p:txBody>
      </p:sp>
      <p:sp>
        <p:nvSpPr>
          <p:cNvPr id="7" name="Fußzeilenplatzhalter 6">
            <a:extLst>
              <a:ext uri="{FF2B5EF4-FFF2-40B4-BE49-F238E27FC236}">
                <a16:creationId xmlns:a16="http://schemas.microsoft.com/office/drawing/2014/main" id="{5AE25ED1-8773-498F-938D-060B34177C17}"/>
              </a:ext>
            </a:extLst>
          </p:cNvPr>
          <p:cNvSpPr>
            <a:spLocks noGrp="1"/>
          </p:cNvSpPr>
          <p:nvPr>
            <p:ph type="ftr" sz="quarter" idx="11"/>
          </p:nvPr>
        </p:nvSpPr>
        <p:spPr/>
        <p:txBody>
          <a:bodyPr/>
          <a:lstStyle/>
          <a:p>
            <a:pPr>
              <a:defRPr/>
            </a:pPr>
            <a:r>
              <a:rPr lang="de-DE"/>
              <a:t>AmBADO KJP - Schulungsunterlagen</a:t>
            </a:r>
            <a:endParaRPr lang="de-DE" dirty="0"/>
          </a:p>
        </p:txBody>
      </p:sp>
    </p:spTree>
    <p:extLst>
      <p:ext uri="{BB962C8B-B14F-4D97-AF65-F5344CB8AC3E}">
        <p14:creationId xmlns:p14="http://schemas.microsoft.com/office/powerpoint/2010/main" val="13059842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E2E5F0-9C43-49F0-8C69-DC2A4A969F2A}"/>
              </a:ext>
            </a:extLst>
          </p:cNvPr>
          <p:cNvSpPr>
            <a:spLocks noGrp="1"/>
          </p:cNvSpPr>
          <p:nvPr>
            <p:ph type="title"/>
          </p:nvPr>
        </p:nvSpPr>
        <p:spPr/>
        <p:txBody>
          <a:bodyPr/>
          <a:lstStyle/>
          <a:p>
            <a:r>
              <a:rPr lang="de-DE" dirty="0"/>
              <a:t>Wann ist eine AmBADO anzulegen?</a:t>
            </a:r>
          </a:p>
        </p:txBody>
      </p:sp>
      <p:sp>
        <p:nvSpPr>
          <p:cNvPr id="3" name="Inhaltsplatzhalter 2">
            <a:extLst>
              <a:ext uri="{FF2B5EF4-FFF2-40B4-BE49-F238E27FC236}">
                <a16:creationId xmlns:a16="http://schemas.microsoft.com/office/drawing/2014/main" id="{5E2C27E2-AFB2-4E9A-95D4-D3256C53C0FA}"/>
              </a:ext>
            </a:extLst>
          </p:cNvPr>
          <p:cNvSpPr>
            <a:spLocks noGrp="1"/>
          </p:cNvSpPr>
          <p:nvPr>
            <p:ph idx="1"/>
          </p:nvPr>
        </p:nvSpPr>
        <p:spPr>
          <a:xfrm>
            <a:off x="534988" y="1765299"/>
            <a:ext cx="9618662" cy="5216525"/>
          </a:xfrm>
        </p:spPr>
        <p:txBody>
          <a:bodyPr/>
          <a:lstStyle/>
          <a:p>
            <a:pPr>
              <a:lnSpc>
                <a:spcPct val="100000"/>
              </a:lnSpc>
            </a:pPr>
            <a:r>
              <a:rPr lang="de-DE" sz="2400" b="1" dirty="0">
                <a:solidFill>
                  <a:srgbClr val="0460B4"/>
                </a:solidFill>
              </a:rPr>
              <a:t>AmBADO-pflichtige Behandlungen: </a:t>
            </a:r>
          </a:p>
          <a:p>
            <a:pPr>
              <a:spcAft>
                <a:spcPts val="1000"/>
              </a:spcAft>
            </a:pPr>
            <a:r>
              <a:rPr lang="de-DE" sz="1800" dirty="0"/>
              <a:t>  ambulante Behandlung </a:t>
            </a:r>
            <a:r>
              <a:rPr lang="de-DE" sz="1800" b="1" dirty="0"/>
              <a:t>+</a:t>
            </a:r>
          </a:p>
          <a:p>
            <a:pPr>
              <a:spcAft>
                <a:spcPts val="1000"/>
              </a:spcAft>
            </a:pPr>
            <a:r>
              <a:rPr lang="de-DE" sz="1800" dirty="0"/>
              <a:t>  gesetzlich versicherte/r Patient/-in  </a:t>
            </a:r>
            <a:r>
              <a:rPr lang="de-DE" sz="1800" b="1" dirty="0"/>
              <a:t>+</a:t>
            </a:r>
          </a:p>
          <a:p>
            <a:pPr>
              <a:spcAft>
                <a:spcPts val="2400"/>
              </a:spcAft>
            </a:pPr>
            <a:r>
              <a:rPr lang="de-DE" sz="1800" dirty="0"/>
              <a:t>  Behandlung wird über die PIA abgerechnet </a:t>
            </a:r>
            <a:r>
              <a:rPr lang="de-DE" sz="1800" b="1" dirty="0"/>
              <a:t>!</a:t>
            </a:r>
          </a:p>
          <a:p>
            <a:pPr marL="342900" lvl="0" indent="-342900">
              <a:lnSpc>
                <a:spcPct val="100000"/>
              </a:lnSpc>
              <a:spcAft>
                <a:spcPts val="600"/>
              </a:spcAft>
              <a:buClr>
                <a:srgbClr val="0460B4"/>
              </a:buClr>
              <a:buFont typeface="Wingdings" panose="05000000000000000000" pitchFamily="2" charset="2"/>
              <a:buChar char="à"/>
            </a:pPr>
            <a:r>
              <a:rPr lang="de-DE" sz="2000" b="1" dirty="0">
                <a:solidFill>
                  <a:srgbClr val="000000"/>
                </a:solidFill>
              </a:rPr>
              <a:t>Vollversion oder Kurzversion?</a:t>
            </a:r>
          </a:p>
          <a:p>
            <a:pPr marL="361950" lvl="0" indent="0">
              <a:spcAft>
                <a:spcPts val="1800"/>
              </a:spcAft>
              <a:buClr>
                <a:srgbClr val="0460B4"/>
              </a:buClr>
            </a:pPr>
            <a:r>
              <a:rPr lang="de-DE" sz="1800" dirty="0">
                <a:solidFill>
                  <a:srgbClr val="000000"/>
                </a:solidFill>
              </a:rPr>
              <a:t>Die </a:t>
            </a:r>
            <a:r>
              <a:rPr lang="de-DE" sz="1800" b="1" dirty="0">
                <a:solidFill>
                  <a:srgbClr val="000000"/>
                </a:solidFill>
              </a:rPr>
              <a:t>Kurzversion</a:t>
            </a:r>
            <a:r>
              <a:rPr lang="de-DE" sz="1800" dirty="0">
                <a:solidFill>
                  <a:srgbClr val="000000"/>
                </a:solidFill>
              </a:rPr>
              <a:t> ist bei Patienten mit nicht mehr als zwei Terminen </a:t>
            </a:r>
            <a:r>
              <a:rPr lang="de-DE" sz="1800" b="1" dirty="0">
                <a:solidFill>
                  <a:srgbClr val="000000"/>
                </a:solidFill>
              </a:rPr>
              <a:t>(abrechenbare Leis-</a:t>
            </a:r>
            <a:r>
              <a:rPr lang="de-DE" sz="1800" b="1" dirty="0" err="1">
                <a:solidFill>
                  <a:srgbClr val="000000"/>
                </a:solidFill>
              </a:rPr>
              <a:t>tungen</a:t>
            </a:r>
            <a:r>
              <a:rPr lang="de-DE" sz="1800" b="1" dirty="0">
                <a:solidFill>
                  <a:srgbClr val="000000"/>
                </a:solidFill>
              </a:rPr>
              <a:t> an höchstens zwei unterschiedlichen Kalendertagen)</a:t>
            </a:r>
            <a:r>
              <a:rPr lang="de-DE" sz="1800" dirty="0">
                <a:solidFill>
                  <a:srgbClr val="000000"/>
                </a:solidFill>
              </a:rPr>
              <a:t> zu verwenden. Sollte an weiteren Kalendertagen eine abrechenbare Leistung erfolgen, muss die Vollversion der AmBADO verwendet werden. </a:t>
            </a:r>
          </a:p>
          <a:p>
            <a:pPr marL="342900" indent="-342900">
              <a:lnSpc>
                <a:spcPct val="100000"/>
              </a:lnSpc>
              <a:spcAft>
                <a:spcPts val="600"/>
              </a:spcAft>
              <a:buClr>
                <a:srgbClr val="0460B4"/>
              </a:buClr>
              <a:buFont typeface="Wingdings" panose="05000000000000000000" pitchFamily="2" charset="2"/>
              <a:buChar char="à"/>
            </a:pPr>
            <a:r>
              <a:rPr lang="de-DE" sz="2000" b="1" dirty="0">
                <a:solidFill>
                  <a:srgbClr val="000000"/>
                </a:solidFill>
              </a:rPr>
              <a:t>Definition „Patientenkontakt“:</a:t>
            </a:r>
          </a:p>
          <a:p>
            <a:pPr marL="361950" indent="0">
              <a:spcAft>
                <a:spcPts val="400"/>
              </a:spcAft>
              <a:buClr>
                <a:srgbClr val="0460B4"/>
              </a:buClr>
            </a:pPr>
            <a:r>
              <a:rPr lang="de-DE" sz="1800" b="1" dirty="0">
                <a:solidFill>
                  <a:schemeClr val="accent3">
                    <a:lumMod val="75000"/>
                  </a:schemeClr>
                </a:solidFill>
              </a:rPr>
              <a:t>Patientenkontakt = jeder Kontakt, der zu einer abrechenbaren Leistung führt!</a:t>
            </a:r>
          </a:p>
          <a:p>
            <a:pPr marL="361950" indent="0">
              <a:spcAft>
                <a:spcPts val="0"/>
              </a:spcAft>
              <a:buClr>
                <a:srgbClr val="0460B4"/>
              </a:buClr>
            </a:pPr>
            <a:r>
              <a:rPr lang="de-DE" sz="1800" dirty="0">
                <a:solidFill>
                  <a:srgbClr val="000000"/>
                </a:solidFill>
              </a:rPr>
              <a:t>Ohne Beschränkung auf persönlichen Kontakt </a:t>
            </a:r>
            <a:r>
              <a:rPr lang="de-DE" sz="1800" dirty="0">
                <a:solidFill>
                  <a:srgbClr val="000000"/>
                </a:solidFill>
                <a:sym typeface="Wingdings" panose="05000000000000000000" pitchFamily="2" charset="2"/>
              </a:rPr>
              <a:t></a:t>
            </a:r>
            <a:r>
              <a:rPr lang="de-DE" sz="1800" dirty="0">
                <a:solidFill>
                  <a:srgbClr val="000000"/>
                </a:solidFill>
              </a:rPr>
              <a:t> Patient/-in muss hierfür nicht in der Ambulanz anwesend gewesen sein.</a:t>
            </a:r>
            <a:endParaRPr lang="de-DE" sz="1800" dirty="0"/>
          </a:p>
        </p:txBody>
      </p:sp>
      <p:sp>
        <p:nvSpPr>
          <p:cNvPr id="4" name="Datumsplatzhalter 3">
            <a:extLst>
              <a:ext uri="{FF2B5EF4-FFF2-40B4-BE49-F238E27FC236}">
                <a16:creationId xmlns:a16="http://schemas.microsoft.com/office/drawing/2014/main" id="{6E1687DA-8119-425A-9F25-FE4ADB74720A}"/>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E371BC3C-0035-41AC-8E76-32200CF733B1}"/>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21F5C772-0173-4956-9D90-56F1FDE67130}"/>
              </a:ext>
            </a:extLst>
          </p:cNvPr>
          <p:cNvSpPr>
            <a:spLocks noGrp="1"/>
          </p:cNvSpPr>
          <p:nvPr>
            <p:ph type="sldNum" sz="quarter" idx="12"/>
          </p:nvPr>
        </p:nvSpPr>
        <p:spPr/>
        <p:txBody>
          <a:bodyPr/>
          <a:lstStyle/>
          <a:p>
            <a:pPr>
              <a:defRPr/>
            </a:pPr>
            <a:fld id="{F9D6104D-E8AE-4D46-824F-6769818204BD}" type="slidenum">
              <a:rPr lang="de-DE" smtClean="0"/>
              <a:pPr>
                <a:defRPr/>
              </a:pPr>
              <a:t>48</a:t>
            </a:fld>
            <a:endParaRPr lang="de-DE" dirty="0"/>
          </a:p>
        </p:txBody>
      </p:sp>
      <p:grpSp>
        <p:nvGrpSpPr>
          <p:cNvPr id="7" name="Gruppieren 6">
            <a:extLst>
              <a:ext uri="{FF2B5EF4-FFF2-40B4-BE49-F238E27FC236}">
                <a16:creationId xmlns:a16="http://schemas.microsoft.com/office/drawing/2014/main" id="{BF157DAA-0BDE-4EBE-861A-083867385802}"/>
              </a:ext>
            </a:extLst>
          </p:cNvPr>
          <p:cNvGrpSpPr/>
          <p:nvPr/>
        </p:nvGrpSpPr>
        <p:grpSpPr>
          <a:xfrm>
            <a:off x="8842445" y="1968312"/>
            <a:ext cx="1311205" cy="1813113"/>
            <a:chOff x="8410574" y="4095750"/>
            <a:chExt cx="1924051" cy="2912361"/>
          </a:xfrm>
        </p:grpSpPr>
        <p:pic>
          <p:nvPicPr>
            <p:cNvPr id="8" name="Grafik 7">
              <a:extLst>
                <a:ext uri="{FF2B5EF4-FFF2-40B4-BE49-F238E27FC236}">
                  <a16:creationId xmlns:a16="http://schemas.microsoft.com/office/drawing/2014/main" id="{AC3C860A-56AD-4C69-A289-66ECAEB538E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490" b="90156" l="10000" r="90000">
                          <a14:foregroundMark x1="49896" y1="8490" x2="49896" y2="8490"/>
                          <a14:foregroundMark x1="45677" y1="90156" x2="45677" y2="90156"/>
                          <a14:backgroundMark x1="51354" y1="85104" x2="51354" y2="85104"/>
                          <a14:backgroundMark x1="41406" y1="87917" x2="41406" y2="87917"/>
                        </a14:backgroundRemoval>
                      </a14:imgEffect>
                    </a14:imgLayer>
                  </a14:imgProps>
                </a:ext>
              </a:extLst>
            </a:blip>
            <a:srcRect l="25334" t="2919" r="15855" b="8061"/>
            <a:stretch/>
          </p:blipFill>
          <p:spPr>
            <a:xfrm>
              <a:off x="8410574" y="4095750"/>
              <a:ext cx="1924051" cy="2912361"/>
            </a:xfrm>
            <a:prstGeom prst="rect">
              <a:avLst/>
            </a:prstGeom>
          </p:spPr>
        </p:pic>
        <p:sp>
          <p:nvSpPr>
            <p:cNvPr id="9" name="Textfeld 8">
              <a:extLst>
                <a:ext uri="{FF2B5EF4-FFF2-40B4-BE49-F238E27FC236}">
                  <a16:creationId xmlns:a16="http://schemas.microsoft.com/office/drawing/2014/main" id="{F32E1B1C-5DC3-4DDB-8D31-8F156261715B}"/>
                </a:ext>
              </a:extLst>
            </p:cNvPr>
            <p:cNvSpPr txBox="1"/>
            <p:nvPr/>
          </p:nvSpPr>
          <p:spPr>
            <a:xfrm rot="21440013">
              <a:off x="9233229" y="5316107"/>
              <a:ext cx="996789" cy="617968"/>
            </a:xfrm>
            <a:prstGeom prst="rect">
              <a:avLst/>
            </a:prstGeom>
            <a:noFill/>
          </p:spPr>
          <p:txBody>
            <a:bodyPr wrap="square" rtlCol="0">
              <a:spAutoFit/>
            </a:bodyPr>
            <a:lstStyle/>
            <a:p>
              <a:pPr algn="ctr"/>
              <a:r>
                <a:rPr lang="de-DE" sz="700" b="1" dirty="0"/>
                <a:t>AmBADO</a:t>
              </a:r>
            </a:p>
            <a:p>
              <a:pPr algn="ctr"/>
              <a:endParaRPr lang="de-DE" sz="500" b="1" dirty="0"/>
            </a:p>
            <a:p>
              <a:pPr algn="ctr"/>
              <a:r>
                <a:rPr lang="de-DE" sz="700" b="1" dirty="0"/>
                <a:t>KJP</a:t>
              </a:r>
              <a:endParaRPr lang="de-DE" sz="800" b="1" dirty="0"/>
            </a:p>
          </p:txBody>
        </p:sp>
      </p:grpSp>
      <p:sp>
        <p:nvSpPr>
          <p:cNvPr id="10" name="Sprechblase: rechteckig mit abgerundeten Ecken 9">
            <a:extLst>
              <a:ext uri="{FF2B5EF4-FFF2-40B4-BE49-F238E27FC236}">
                <a16:creationId xmlns:a16="http://schemas.microsoft.com/office/drawing/2014/main" id="{CEF2BA54-01A4-4E6E-ABEE-FF32F273381B}"/>
              </a:ext>
            </a:extLst>
          </p:cNvPr>
          <p:cNvSpPr/>
          <p:nvPr/>
        </p:nvSpPr>
        <p:spPr>
          <a:xfrm>
            <a:off x="6406424" y="1902868"/>
            <a:ext cx="2196000" cy="1332000"/>
          </a:xfrm>
          <a:prstGeom prst="wedgeRoundRectCallout">
            <a:avLst>
              <a:gd name="adj1" fmla="val 67816"/>
              <a:gd name="adj2" fmla="val 6388"/>
              <a:gd name="adj3" fmla="val 16667"/>
            </a:avLst>
          </a:prstGeom>
          <a:solidFill>
            <a:schemeClr val="bg1">
              <a:lumMod val="95000"/>
            </a:schemeClr>
          </a:solidFill>
          <a:ln w="19050">
            <a:solidFill>
              <a:schemeClr val="tx1">
                <a:lumMod val="50000"/>
                <a:lumOff val="50000"/>
              </a:schemeClr>
            </a:solidFill>
          </a:ln>
        </p:spPr>
        <p:style>
          <a:lnRef idx="1">
            <a:schemeClr val="dk1"/>
          </a:lnRef>
          <a:fillRef idx="2">
            <a:schemeClr val="dk1"/>
          </a:fillRef>
          <a:effectRef idx="1">
            <a:schemeClr val="dk1"/>
          </a:effectRef>
          <a:fontRef idx="minor">
            <a:schemeClr val="dk1"/>
          </a:fontRef>
        </p:style>
        <p:txBody>
          <a:bodyPr rtlCol="0" anchor="ctr"/>
          <a:lstStyle/>
          <a:p>
            <a:r>
              <a:rPr lang="de-DE" sz="1200" b="1" dirty="0">
                <a:latin typeface="Arial" panose="020B0604020202020204" pitchFamily="34" charset="0"/>
                <a:cs typeface="Arial" panose="020B0604020202020204" pitchFamily="34" charset="0"/>
              </a:rPr>
              <a:t>Sowohl für reguläre Be-handlungen als auch für vor-/nachstationäre </a:t>
            </a:r>
            <a:r>
              <a:rPr lang="de-DE" sz="1200" b="1" dirty="0" err="1">
                <a:latin typeface="Arial" panose="020B0604020202020204" pitchFamily="34" charset="0"/>
                <a:cs typeface="Arial" panose="020B0604020202020204" pitchFamily="34" charset="0"/>
              </a:rPr>
              <a:t>Kon</a:t>
            </a:r>
            <a:r>
              <a:rPr lang="de-DE" sz="1200" b="1" dirty="0">
                <a:latin typeface="Arial" panose="020B0604020202020204" pitchFamily="34" charset="0"/>
                <a:cs typeface="Arial" panose="020B0604020202020204" pitchFamily="34" charset="0"/>
              </a:rPr>
              <a:t>-takte und Notfälle, auf die alle drei genannten </a:t>
            </a:r>
            <a:r>
              <a:rPr lang="de-DE" sz="1200" b="1" dirty="0" err="1">
                <a:latin typeface="Arial" panose="020B0604020202020204" pitchFamily="34" charset="0"/>
                <a:cs typeface="Arial" panose="020B0604020202020204" pitchFamily="34" charset="0"/>
              </a:rPr>
              <a:t>Krite-rien</a:t>
            </a:r>
            <a:r>
              <a:rPr lang="de-DE" sz="1200" b="1" dirty="0">
                <a:latin typeface="Arial" panose="020B0604020202020204" pitchFamily="34" charset="0"/>
                <a:cs typeface="Arial" panose="020B0604020202020204" pitchFamily="34" charset="0"/>
              </a:rPr>
              <a:t> zutreffen, ist eine AmBADO anzulegen.</a:t>
            </a:r>
          </a:p>
        </p:txBody>
      </p:sp>
    </p:spTree>
    <p:extLst>
      <p:ext uri="{BB962C8B-B14F-4D97-AF65-F5344CB8AC3E}">
        <p14:creationId xmlns:p14="http://schemas.microsoft.com/office/powerpoint/2010/main" val="20640213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73CAE9-6DA8-48BE-9ABF-8F6570BEF80E}"/>
              </a:ext>
            </a:extLst>
          </p:cNvPr>
          <p:cNvSpPr>
            <a:spLocks noGrp="1"/>
          </p:cNvSpPr>
          <p:nvPr>
            <p:ph type="title"/>
          </p:nvPr>
        </p:nvSpPr>
        <p:spPr/>
        <p:txBody>
          <a:bodyPr/>
          <a:lstStyle/>
          <a:p>
            <a:r>
              <a:rPr lang="de-DE" dirty="0"/>
              <a:t>Wann ist eine AmBADO anzulegen?</a:t>
            </a:r>
          </a:p>
        </p:txBody>
      </p:sp>
      <p:sp>
        <p:nvSpPr>
          <p:cNvPr id="3" name="Inhaltsplatzhalter 2">
            <a:extLst>
              <a:ext uri="{FF2B5EF4-FFF2-40B4-BE49-F238E27FC236}">
                <a16:creationId xmlns:a16="http://schemas.microsoft.com/office/drawing/2014/main" id="{009D5050-4F4A-4782-8B89-F07657E4476A}"/>
              </a:ext>
            </a:extLst>
          </p:cNvPr>
          <p:cNvSpPr>
            <a:spLocks noGrp="1"/>
          </p:cNvSpPr>
          <p:nvPr>
            <p:ph idx="1"/>
          </p:nvPr>
        </p:nvSpPr>
        <p:spPr>
          <a:xfrm>
            <a:off x="534988" y="1765299"/>
            <a:ext cx="9618662" cy="5168063"/>
          </a:xfrm>
        </p:spPr>
        <p:txBody>
          <a:bodyPr/>
          <a:lstStyle/>
          <a:p>
            <a:pPr>
              <a:lnSpc>
                <a:spcPct val="100000"/>
              </a:lnSpc>
            </a:pPr>
            <a:r>
              <a:rPr lang="de-DE" sz="2400" b="1" dirty="0">
                <a:solidFill>
                  <a:srgbClr val="0460B4"/>
                </a:solidFill>
              </a:rPr>
              <a:t>Beginn der AmBADO:</a:t>
            </a:r>
          </a:p>
          <a:p>
            <a:pPr marL="285750" indent="-285750">
              <a:lnSpc>
                <a:spcPct val="100000"/>
              </a:lnSpc>
              <a:buClr>
                <a:srgbClr val="0460B4"/>
              </a:buClr>
              <a:buFont typeface="Wingdings" panose="05000000000000000000" pitchFamily="2" charset="2"/>
              <a:buChar char="§"/>
            </a:pPr>
            <a:r>
              <a:rPr lang="de-DE" sz="1800" dirty="0"/>
              <a:t>Die AmBADO beginnt mit dem </a:t>
            </a:r>
            <a:r>
              <a:rPr lang="de-DE" sz="1800" b="1" dirty="0"/>
              <a:t>Tag des ersten Patientenkontakts </a:t>
            </a:r>
            <a:r>
              <a:rPr lang="de-DE" sz="1800" dirty="0">
                <a:sym typeface="Wingdings" panose="05000000000000000000" pitchFamily="2" charset="2"/>
              </a:rPr>
              <a:t> </a:t>
            </a:r>
            <a:r>
              <a:rPr lang="de-DE" sz="1800" dirty="0"/>
              <a:t>Item 1.10 „Datum des Behandlungsbeginns“ = Datum der ersten abrechenbaren Leistung</a:t>
            </a:r>
          </a:p>
          <a:p>
            <a:pPr marL="106362" indent="-285750">
              <a:lnSpc>
                <a:spcPct val="100000"/>
              </a:lnSpc>
              <a:buClr>
                <a:srgbClr val="0460B4"/>
              </a:buClr>
              <a:buFont typeface="Wingdings" panose="05000000000000000000" pitchFamily="2" charset="2"/>
              <a:buChar char="§"/>
            </a:pPr>
            <a:r>
              <a:rPr lang="de-DE" sz="1800" dirty="0"/>
              <a:t>Die AmBADO sollte zu diesem Zeitpunkt auch </a:t>
            </a:r>
            <a:r>
              <a:rPr lang="de-DE" sz="1800" b="1" dirty="0"/>
              <a:t>angelegt</a:t>
            </a:r>
            <a:r>
              <a:rPr lang="de-DE" sz="1800" dirty="0"/>
              <a:t> und </a:t>
            </a:r>
            <a:r>
              <a:rPr lang="de-DE" sz="1800" b="1" dirty="0"/>
              <a:t>abgerechnet</a:t>
            </a:r>
            <a:r>
              <a:rPr lang="de-DE" sz="1800" dirty="0"/>
              <a:t> werden.</a:t>
            </a:r>
          </a:p>
          <a:p>
            <a:pPr marL="285750" indent="-285750">
              <a:lnSpc>
                <a:spcPct val="100000"/>
              </a:lnSpc>
              <a:spcAft>
                <a:spcPts val="0"/>
              </a:spcAft>
              <a:buClr>
                <a:srgbClr val="0460B4"/>
              </a:buClr>
              <a:buFont typeface="Wingdings" panose="05000000000000000000" pitchFamily="2" charset="2"/>
              <a:buChar char="§"/>
            </a:pPr>
            <a:r>
              <a:rPr lang="de-DE" sz="1800" dirty="0"/>
              <a:t>Die </a:t>
            </a:r>
            <a:r>
              <a:rPr lang="de-DE" sz="1800" b="1" dirty="0"/>
              <a:t>Abschnitte 1 bis 4</a:t>
            </a:r>
            <a:r>
              <a:rPr lang="de-DE" sz="1800" i="1" dirty="0"/>
              <a:t> </a:t>
            </a:r>
            <a:r>
              <a:rPr lang="de-DE" sz="1800" dirty="0"/>
              <a:t>und die </a:t>
            </a:r>
            <a:r>
              <a:rPr lang="de-DE" sz="1800" b="1" dirty="0"/>
              <a:t>Fragen 5.5 </a:t>
            </a:r>
            <a:r>
              <a:rPr lang="de-DE" sz="1800" dirty="0"/>
              <a:t>und </a:t>
            </a:r>
            <a:r>
              <a:rPr lang="de-DE" sz="1800" b="1" dirty="0"/>
              <a:t>5.6 </a:t>
            </a:r>
            <a:r>
              <a:rPr lang="de-DE" sz="1800" dirty="0"/>
              <a:t>des 5. Abschnittes beziehen sich auf den Behandlungsbeginn. Es wird empfohlen, diese Fragen beim Anlegen der AmBADO bzw. zeitnah zu kodieren: </a:t>
            </a:r>
            <a:br>
              <a:rPr lang="de-DE" sz="1800" dirty="0"/>
            </a:br>
            <a:endParaRPr lang="de-DE" sz="200" dirty="0"/>
          </a:p>
          <a:p>
            <a:pPr marL="542925" indent="0">
              <a:lnSpc>
                <a:spcPct val="100000"/>
              </a:lnSpc>
              <a:spcAft>
                <a:spcPts val="0"/>
              </a:spcAft>
              <a:buClr>
                <a:srgbClr val="0460B4"/>
              </a:buClr>
            </a:pPr>
            <a:r>
              <a:rPr lang="de-DE" sz="1600" dirty="0">
                <a:solidFill>
                  <a:srgbClr val="0460B4"/>
                </a:solidFill>
                <a:sym typeface="Wingdings" panose="05000000000000000000" pitchFamily="2" charset="2"/>
              </a:rPr>
              <a:t></a:t>
            </a:r>
            <a:r>
              <a:rPr lang="de-DE" sz="1800" dirty="0">
                <a:sym typeface="Wingdings" panose="05000000000000000000" pitchFamily="2" charset="2"/>
              </a:rPr>
              <a:t> </a:t>
            </a:r>
            <a:r>
              <a:rPr lang="de-DE" sz="1600" dirty="0"/>
              <a:t>Soziodemographische Daten und Aufnahmebedingungen </a:t>
            </a:r>
            <a:r>
              <a:rPr lang="de-DE" sz="1600" dirty="0">
                <a:solidFill>
                  <a:srgbClr val="0460B4"/>
                </a:solidFill>
              </a:rPr>
              <a:t>(Kapitel 1)</a:t>
            </a:r>
            <a:br>
              <a:rPr lang="de-DE" sz="1600" dirty="0">
                <a:solidFill>
                  <a:schemeClr val="bg1">
                    <a:lumMod val="50000"/>
                  </a:schemeClr>
                </a:solidFill>
              </a:rPr>
            </a:br>
            <a:r>
              <a:rPr lang="de-DE" sz="1600" dirty="0">
                <a:solidFill>
                  <a:srgbClr val="0460B4"/>
                </a:solidFill>
                <a:sym typeface="Wingdings" panose="05000000000000000000" pitchFamily="2" charset="2"/>
              </a:rPr>
              <a:t></a:t>
            </a:r>
            <a:r>
              <a:rPr lang="de-DE" sz="1600" dirty="0">
                <a:solidFill>
                  <a:schemeClr val="bg1">
                    <a:lumMod val="50000"/>
                  </a:schemeClr>
                </a:solidFill>
                <a:sym typeface="Wingdings" panose="05000000000000000000" pitchFamily="2" charset="2"/>
              </a:rPr>
              <a:t> </a:t>
            </a:r>
            <a:r>
              <a:rPr lang="de-DE" sz="1600" dirty="0"/>
              <a:t>Anamnese, Psychopathologischer Befund, Somatisch-neurologischer Befund </a:t>
            </a:r>
            <a:r>
              <a:rPr lang="de-DE" sz="1600" dirty="0">
                <a:solidFill>
                  <a:srgbClr val="0460B4"/>
                </a:solidFill>
              </a:rPr>
              <a:t>(Kapitel 2-4)</a:t>
            </a:r>
            <a:br>
              <a:rPr lang="de-DE" sz="1600" dirty="0">
                <a:solidFill>
                  <a:srgbClr val="0460B4"/>
                </a:solidFill>
              </a:rPr>
            </a:br>
            <a:r>
              <a:rPr lang="de-DE" sz="1600" dirty="0">
                <a:solidFill>
                  <a:srgbClr val="0460B4"/>
                </a:solidFill>
                <a:sym typeface="Wingdings" panose="05000000000000000000" pitchFamily="2" charset="2"/>
              </a:rPr>
              <a:t></a:t>
            </a:r>
            <a:r>
              <a:rPr lang="de-DE" sz="1600" dirty="0">
                <a:solidFill>
                  <a:schemeClr val="bg1">
                    <a:lumMod val="50000"/>
                  </a:schemeClr>
                </a:solidFill>
                <a:sym typeface="Wingdings" panose="05000000000000000000" pitchFamily="2" charset="2"/>
              </a:rPr>
              <a:t> </a:t>
            </a:r>
            <a:r>
              <a:rPr lang="de-DE" sz="1600" dirty="0">
                <a:sym typeface="Wingdings" panose="05000000000000000000" pitchFamily="2" charset="2"/>
              </a:rPr>
              <a:t>A</a:t>
            </a:r>
            <a:r>
              <a:rPr lang="de-DE" sz="1600" dirty="0"/>
              <a:t>ssoziierte aktuelle abnorme psychosoziale Umstände </a:t>
            </a:r>
            <a:r>
              <a:rPr lang="de-DE" sz="1600" dirty="0">
                <a:solidFill>
                  <a:srgbClr val="0460B4"/>
                </a:solidFill>
              </a:rPr>
              <a:t>(Frage 5.5)</a:t>
            </a:r>
            <a:br>
              <a:rPr lang="de-DE" sz="1600" dirty="0">
                <a:solidFill>
                  <a:schemeClr val="bg1">
                    <a:lumMod val="50000"/>
                  </a:schemeClr>
                </a:solidFill>
              </a:rPr>
            </a:br>
            <a:r>
              <a:rPr lang="de-DE" sz="1600" dirty="0">
                <a:solidFill>
                  <a:srgbClr val="0460B4"/>
                </a:solidFill>
                <a:sym typeface="Wingdings" panose="05000000000000000000" pitchFamily="2" charset="2"/>
              </a:rPr>
              <a:t></a:t>
            </a:r>
            <a:r>
              <a:rPr lang="de-DE" sz="1600" dirty="0">
                <a:solidFill>
                  <a:schemeClr val="bg1">
                    <a:lumMod val="50000"/>
                  </a:schemeClr>
                </a:solidFill>
                <a:sym typeface="Wingdings" panose="05000000000000000000" pitchFamily="2" charset="2"/>
              </a:rPr>
              <a:t> </a:t>
            </a:r>
            <a:r>
              <a:rPr lang="de-DE" sz="1600" dirty="0"/>
              <a:t>Globale Beurteilung des psychosozialen Funktionsniveaus </a:t>
            </a:r>
            <a:r>
              <a:rPr lang="de-DE" sz="1600" dirty="0">
                <a:solidFill>
                  <a:srgbClr val="0460B4"/>
                </a:solidFill>
              </a:rPr>
              <a:t>(Frage 5.6)</a:t>
            </a:r>
          </a:p>
          <a:p>
            <a:pPr marL="542925" indent="0">
              <a:lnSpc>
                <a:spcPct val="100000"/>
              </a:lnSpc>
              <a:spcAft>
                <a:spcPts val="0"/>
              </a:spcAft>
              <a:buClr>
                <a:srgbClr val="0460B4"/>
              </a:buClr>
            </a:pPr>
            <a:endParaRPr lang="de-DE" sz="500" dirty="0">
              <a:solidFill>
                <a:srgbClr val="0460B4"/>
              </a:solidFill>
            </a:endParaRPr>
          </a:p>
          <a:p>
            <a:pPr marL="1339850" indent="0">
              <a:lnSpc>
                <a:spcPct val="100000"/>
              </a:lnSpc>
              <a:spcAft>
                <a:spcPts val="0"/>
              </a:spcAft>
              <a:buClr>
                <a:srgbClr val="0460B4"/>
              </a:buClr>
              <a:tabLst>
                <a:tab pos="85725" algn="l"/>
              </a:tabLst>
            </a:pPr>
            <a:r>
              <a:rPr lang="de-DE" sz="1800" u="sng" dirty="0">
                <a:solidFill>
                  <a:schemeClr val="accent3">
                    <a:lumMod val="75000"/>
                  </a:schemeClr>
                </a:solidFill>
                <a:sym typeface="Wingdings" panose="05000000000000000000" pitchFamily="2" charset="2"/>
              </a:rPr>
              <a:t>Hinweis:</a:t>
            </a:r>
            <a:r>
              <a:rPr lang="de-DE" sz="1800" dirty="0">
                <a:solidFill>
                  <a:schemeClr val="accent3">
                    <a:lumMod val="75000"/>
                  </a:schemeClr>
                </a:solidFill>
                <a:sym typeface="Wingdings" panose="05000000000000000000" pitchFamily="2" charset="2"/>
              </a:rPr>
              <a:t> </a:t>
            </a:r>
            <a:r>
              <a:rPr lang="de-DE" sz="1800" dirty="0">
                <a:solidFill>
                  <a:schemeClr val="accent3">
                    <a:lumMod val="75000"/>
                  </a:schemeClr>
                </a:solidFill>
              </a:rPr>
              <a:t>Diese Fragen sind im Glossar bzw. Papierbogen grün markiert.</a:t>
            </a:r>
          </a:p>
          <a:p>
            <a:pPr marL="285750" indent="-285750">
              <a:lnSpc>
                <a:spcPct val="100000"/>
              </a:lnSpc>
              <a:spcAft>
                <a:spcPts val="0"/>
              </a:spcAft>
              <a:buClr>
                <a:srgbClr val="0460B4"/>
              </a:buClr>
              <a:buFont typeface="Wingdings" panose="05000000000000000000" pitchFamily="2" charset="2"/>
              <a:buChar char="§"/>
            </a:pPr>
            <a:endParaRPr lang="de-DE" sz="900" dirty="0"/>
          </a:p>
          <a:p>
            <a:pPr marL="342900" lvl="0" indent="-342900">
              <a:lnSpc>
                <a:spcPct val="100000"/>
              </a:lnSpc>
              <a:buClr>
                <a:srgbClr val="C00000"/>
              </a:buClr>
              <a:buFont typeface="Wingdings" panose="05000000000000000000" pitchFamily="2" charset="2"/>
              <a:buChar char="à"/>
            </a:pPr>
            <a:r>
              <a:rPr lang="de-DE" sz="1800" b="1" dirty="0">
                <a:solidFill>
                  <a:srgbClr val="C00000"/>
                </a:solidFill>
              </a:rPr>
              <a:t>Achtung:</a:t>
            </a:r>
            <a:br>
              <a:rPr lang="de-DE" sz="2000" b="1" dirty="0">
                <a:solidFill>
                  <a:srgbClr val="000000"/>
                </a:solidFill>
              </a:rPr>
            </a:br>
            <a:r>
              <a:rPr lang="de-DE" sz="1800" dirty="0">
                <a:solidFill>
                  <a:srgbClr val="000000"/>
                </a:solidFill>
              </a:rPr>
              <a:t>Vor dem Anlegen einer neuen AmBADO ist zu prüfen, ob eine offene Dokumentation zum/ zur Patienten/in im Erfassungssystem zu finden ist und ob diese weitergeführt werden darf oder abgeschlossen werden muss!</a:t>
            </a:r>
          </a:p>
          <a:p>
            <a:pPr indent="0">
              <a:lnSpc>
                <a:spcPct val="100000"/>
              </a:lnSpc>
              <a:buClr>
                <a:srgbClr val="0460B4"/>
              </a:buClr>
            </a:pPr>
            <a:endParaRPr lang="de-DE" sz="2000" dirty="0"/>
          </a:p>
          <a:p>
            <a:endParaRPr lang="de-DE" dirty="0"/>
          </a:p>
        </p:txBody>
      </p:sp>
      <p:sp>
        <p:nvSpPr>
          <p:cNvPr id="4" name="Datumsplatzhalter 3">
            <a:extLst>
              <a:ext uri="{FF2B5EF4-FFF2-40B4-BE49-F238E27FC236}">
                <a16:creationId xmlns:a16="http://schemas.microsoft.com/office/drawing/2014/main" id="{B5ADF326-8C87-4240-9B1E-EFDF6A958C68}"/>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E1B18256-CF85-4F87-9DD8-892D707C5EC5}"/>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877D8DE1-D843-4B0F-B044-808371648993}"/>
              </a:ext>
            </a:extLst>
          </p:cNvPr>
          <p:cNvSpPr>
            <a:spLocks noGrp="1"/>
          </p:cNvSpPr>
          <p:nvPr>
            <p:ph type="sldNum" sz="quarter" idx="12"/>
          </p:nvPr>
        </p:nvSpPr>
        <p:spPr/>
        <p:txBody>
          <a:bodyPr/>
          <a:lstStyle/>
          <a:p>
            <a:pPr>
              <a:defRPr/>
            </a:pPr>
            <a:fld id="{F9D6104D-E8AE-4D46-824F-6769818204BD}" type="slidenum">
              <a:rPr lang="de-DE" smtClean="0"/>
              <a:pPr>
                <a:defRPr/>
              </a:pPr>
              <a:t>49</a:t>
            </a:fld>
            <a:endParaRPr lang="de-DE" dirty="0"/>
          </a:p>
        </p:txBody>
      </p:sp>
    </p:spTree>
    <p:extLst>
      <p:ext uri="{BB962C8B-B14F-4D97-AF65-F5344CB8AC3E}">
        <p14:creationId xmlns:p14="http://schemas.microsoft.com/office/powerpoint/2010/main" val="4078560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5FFD5A-1D3A-41BD-8ECD-27CE879E9F97}"/>
              </a:ext>
            </a:extLst>
          </p:cNvPr>
          <p:cNvSpPr>
            <a:spLocks noGrp="1"/>
          </p:cNvSpPr>
          <p:nvPr>
            <p:ph type="title"/>
          </p:nvPr>
        </p:nvSpPr>
        <p:spPr/>
        <p:txBody>
          <a:bodyPr/>
          <a:lstStyle/>
          <a:p>
            <a:r>
              <a:rPr lang="de-DE" dirty="0"/>
              <a:t>Was ist die AmBADO?</a:t>
            </a:r>
          </a:p>
        </p:txBody>
      </p:sp>
      <p:sp>
        <p:nvSpPr>
          <p:cNvPr id="4" name="Datumsplatzhalter 3">
            <a:extLst>
              <a:ext uri="{FF2B5EF4-FFF2-40B4-BE49-F238E27FC236}">
                <a16:creationId xmlns:a16="http://schemas.microsoft.com/office/drawing/2014/main" id="{3601C5B3-B4E9-432D-84D2-4F3216475E72}"/>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65209791-627C-4223-A10B-8F20541648EA}"/>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522CC1C5-6A7E-410C-854E-6E4391B92B86}"/>
              </a:ext>
            </a:extLst>
          </p:cNvPr>
          <p:cNvSpPr>
            <a:spLocks noGrp="1"/>
          </p:cNvSpPr>
          <p:nvPr>
            <p:ph type="sldNum" sz="quarter" idx="12"/>
          </p:nvPr>
        </p:nvSpPr>
        <p:spPr/>
        <p:txBody>
          <a:bodyPr/>
          <a:lstStyle/>
          <a:p>
            <a:pPr>
              <a:defRPr/>
            </a:pPr>
            <a:fld id="{F9D6104D-E8AE-4D46-824F-6769818204BD}" type="slidenum">
              <a:rPr lang="de-DE" smtClean="0"/>
              <a:pPr>
                <a:defRPr/>
              </a:pPr>
              <a:t>5</a:t>
            </a:fld>
            <a:endParaRPr lang="de-DE" dirty="0"/>
          </a:p>
        </p:txBody>
      </p:sp>
      <p:sp>
        <p:nvSpPr>
          <p:cNvPr id="7" name="Textfeld 6">
            <a:extLst>
              <a:ext uri="{FF2B5EF4-FFF2-40B4-BE49-F238E27FC236}">
                <a16:creationId xmlns:a16="http://schemas.microsoft.com/office/drawing/2014/main" id="{4E447D49-6DA6-4CA8-8952-BB95355988F0}"/>
              </a:ext>
            </a:extLst>
          </p:cNvPr>
          <p:cNvSpPr txBox="1"/>
          <p:nvPr/>
        </p:nvSpPr>
        <p:spPr>
          <a:xfrm>
            <a:off x="534987" y="2182074"/>
            <a:ext cx="9774621" cy="4465439"/>
          </a:xfrm>
          <a:prstGeom prst="verticalScroll">
            <a:avLst>
              <a:gd name="adj" fmla="val 7434"/>
            </a:avLst>
          </a:prstGeom>
          <a:solidFill>
            <a:schemeClr val="bg2">
              <a:lumMod val="20000"/>
              <a:lumOff val="80000"/>
            </a:schemeClr>
          </a:solidFill>
          <a:ln w="28575">
            <a:solidFill>
              <a:schemeClr val="tx1">
                <a:lumMod val="65000"/>
                <a:lumOff val="35000"/>
              </a:schemeClr>
            </a:solidFill>
          </a:ln>
        </p:spPr>
        <p:txBody>
          <a:bodyPr wrap="square" rtlCol="0">
            <a:spAutoFit/>
          </a:bodyPr>
          <a:lstStyle/>
          <a:p>
            <a:pPr algn="just"/>
            <a:r>
              <a:rPr lang="de-DE" dirty="0"/>
              <a:t>Die AmBADO beruht auf der Vereinbarung gemäß §§ 113, 118 und 120 SGB V  (§ 10 Qualitätssicherung) über die Erbringung, Vergütung und Abrechnung von Leistungen der Psychiatrischen Institutsambulanzen (PIA)</a:t>
            </a:r>
            <a:r>
              <a:rPr lang="de-DE" i="1" dirty="0"/>
              <a:t> </a:t>
            </a:r>
            <a:r>
              <a:rPr lang="de-DE" dirty="0"/>
              <a:t>zwischen den drei Vertragspartnern, dem </a:t>
            </a:r>
            <a:r>
              <a:rPr lang="de-DE" b="1" dirty="0"/>
              <a:t>Bayerischen Bezirketag (BayBT), </a:t>
            </a:r>
            <a:r>
              <a:rPr lang="de-DE" dirty="0"/>
              <a:t>der </a:t>
            </a:r>
            <a:r>
              <a:rPr lang="de-DE" b="1" dirty="0"/>
              <a:t>Bayerischen Krankenhausgesellschaft e. V. (BKG)</a:t>
            </a:r>
            <a:r>
              <a:rPr lang="de-DE" dirty="0"/>
              <a:t> und den </a:t>
            </a:r>
            <a:r>
              <a:rPr lang="de-DE" b="1" dirty="0"/>
              <a:t>Krankenkassenverbänden.</a:t>
            </a:r>
            <a:r>
              <a:rPr lang="de-DE" dirty="0"/>
              <a:t> </a:t>
            </a:r>
          </a:p>
          <a:p>
            <a:pPr algn="just"/>
            <a:endParaRPr lang="de-DE" sz="1000" dirty="0"/>
          </a:p>
          <a:p>
            <a:pPr algn="just"/>
            <a:r>
              <a:rPr lang="de-DE" dirty="0"/>
              <a:t>Die vertragliche Grundlage ist seit 2007 für alle kinder- und </a:t>
            </a:r>
            <a:r>
              <a:rPr lang="de-DE" dirty="0" err="1"/>
              <a:t>jugendpsychia-trischen</a:t>
            </a:r>
            <a:r>
              <a:rPr lang="de-DE" dirty="0"/>
              <a:t> Institutsambulanzen in Bayern verbindlich.</a:t>
            </a:r>
          </a:p>
          <a:p>
            <a:pPr algn="just"/>
            <a:endParaRPr lang="de-DE" sz="1000" dirty="0"/>
          </a:p>
          <a:p>
            <a:pPr>
              <a:lnSpc>
                <a:spcPct val="150000"/>
              </a:lnSpc>
            </a:pPr>
            <a:r>
              <a:rPr lang="de-DE" b="1" u="sng" dirty="0">
                <a:solidFill>
                  <a:srgbClr val="FF0000"/>
                </a:solidFill>
                <a:effectLst/>
                <a:latin typeface="Arial" panose="020B0604020202020204" pitchFamily="34" charset="0"/>
                <a:ea typeface="Times New Roman" panose="02020603050405020304" pitchFamily="18" charset="0"/>
              </a:rPr>
              <a:t>Sanktionsregelung nach § 5 (Anlage 3)</a:t>
            </a:r>
            <a:r>
              <a:rPr lang="de-DE" u="sng" dirty="0">
                <a:solidFill>
                  <a:srgbClr val="FF0000"/>
                </a:solidFill>
                <a:effectLst/>
                <a:latin typeface="Arial" panose="020B0604020202020204" pitchFamily="34" charset="0"/>
                <a:ea typeface="Times New Roman" panose="02020603050405020304" pitchFamily="18" charset="0"/>
              </a:rPr>
              <a:t> </a:t>
            </a:r>
          </a:p>
          <a:p>
            <a:pPr algn="just"/>
            <a:r>
              <a:rPr lang="de-DE" dirty="0">
                <a:effectLst/>
                <a:latin typeface="Arial" panose="020B0604020202020204" pitchFamily="34" charset="0"/>
                <a:ea typeface="Times New Roman" panose="02020603050405020304" pitchFamily="18" charset="0"/>
              </a:rPr>
              <a:t>Wenn weniger als 80 % der Datensätze gemäß des Berichts nach § 3 Absatz 3 als technisch verwertbar gelten, kann die Vergütung von den Kassen bis maximal 5 % der Vergütung für das jeweilige Kalenderjahr gekürzt werden.</a:t>
            </a:r>
            <a:endParaRPr lang="de-DE" dirty="0"/>
          </a:p>
        </p:txBody>
      </p:sp>
      <p:sp>
        <p:nvSpPr>
          <p:cNvPr id="8" name="Textfeld 7">
            <a:extLst>
              <a:ext uri="{FF2B5EF4-FFF2-40B4-BE49-F238E27FC236}">
                <a16:creationId xmlns:a16="http://schemas.microsoft.com/office/drawing/2014/main" id="{90932473-D641-4E68-92A7-E46581A07DE6}"/>
              </a:ext>
            </a:extLst>
          </p:cNvPr>
          <p:cNvSpPr txBox="1"/>
          <p:nvPr/>
        </p:nvSpPr>
        <p:spPr>
          <a:xfrm>
            <a:off x="534988" y="1638081"/>
            <a:ext cx="9618662" cy="461665"/>
          </a:xfrm>
          <a:prstGeom prst="rect">
            <a:avLst/>
          </a:prstGeom>
          <a:noFill/>
        </p:spPr>
        <p:txBody>
          <a:bodyPr wrap="square" rtlCol="0">
            <a:spAutoFit/>
          </a:bodyPr>
          <a:lstStyle/>
          <a:p>
            <a:pPr algn="ctr"/>
            <a:r>
              <a:rPr lang="de-DE" sz="2400" b="1" dirty="0">
                <a:solidFill>
                  <a:schemeClr val="bg2"/>
                </a:solidFill>
              </a:rPr>
              <a:t>Gesetzliche Verankerung:</a:t>
            </a:r>
          </a:p>
        </p:txBody>
      </p:sp>
    </p:spTree>
    <p:extLst>
      <p:ext uri="{BB962C8B-B14F-4D97-AF65-F5344CB8AC3E}">
        <p14:creationId xmlns:p14="http://schemas.microsoft.com/office/powerpoint/2010/main" val="6897114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73CAE9-6DA8-48BE-9ABF-8F6570BEF80E}"/>
              </a:ext>
            </a:extLst>
          </p:cNvPr>
          <p:cNvSpPr>
            <a:spLocks noGrp="1"/>
          </p:cNvSpPr>
          <p:nvPr>
            <p:ph type="title"/>
          </p:nvPr>
        </p:nvSpPr>
        <p:spPr>
          <a:xfrm>
            <a:off x="534988" y="303213"/>
            <a:ext cx="9618662" cy="868362"/>
          </a:xfrm>
        </p:spPr>
        <p:txBody>
          <a:bodyPr/>
          <a:lstStyle/>
          <a:p>
            <a:r>
              <a:rPr lang="de-DE" dirty="0"/>
              <a:t>Wann ist eine AmBADO abzuschließen?</a:t>
            </a:r>
          </a:p>
        </p:txBody>
      </p:sp>
      <p:sp>
        <p:nvSpPr>
          <p:cNvPr id="3" name="Inhaltsplatzhalter 2">
            <a:extLst>
              <a:ext uri="{FF2B5EF4-FFF2-40B4-BE49-F238E27FC236}">
                <a16:creationId xmlns:a16="http://schemas.microsoft.com/office/drawing/2014/main" id="{009D5050-4F4A-4782-8B89-F07657E4476A}"/>
              </a:ext>
            </a:extLst>
          </p:cNvPr>
          <p:cNvSpPr>
            <a:spLocks noGrp="1"/>
          </p:cNvSpPr>
          <p:nvPr>
            <p:ph idx="1"/>
          </p:nvPr>
        </p:nvSpPr>
        <p:spPr>
          <a:xfrm>
            <a:off x="534988" y="1765300"/>
            <a:ext cx="9618662" cy="5318988"/>
          </a:xfrm>
        </p:spPr>
        <p:txBody>
          <a:bodyPr/>
          <a:lstStyle/>
          <a:p>
            <a:pPr>
              <a:lnSpc>
                <a:spcPct val="100000"/>
              </a:lnSpc>
            </a:pPr>
            <a:r>
              <a:rPr lang="de-DE" sz="2400" b="1" dirty="0">
                <a:solidFill>
                  <a:srgbClr val="0460B4"/>
                </a:solidFill>
              </a:rPr>
              <a:t>Abschluss der AmBADO:</a:t>
            </a:r>
          </a:p>
          <a:p>
            <a:pPr marL="163512" indent="-342900">
              <a:spcAft>
                <a:spcPts val="400"/>
              </a:spcAft>
              <a:buClr>
                <a:srgbClr val="0460B4"/>
              </a:buClr>
              <a:buFont typeface="Wingdings" panose="05000000000000000000" pitchFamily="2" charset="2"/>
              <a:buChar char="§"/>
            </a:pPr>
            <a:r>
              <a:rPr lang="de-DE" sz="1800" dirty="0"/>
              <a:t>reguläre Beendigung der Behandlung</a:t>
            </a:r>
          </a:p>
          <a:p>
            <a:pPr marL="342900" indent="-342900">
              <a:spcAft>
                <a:spcPts val="400"/>
              </a:spcAft>
              <a:buClr>
                <a:srgbClr val="0460B4"/>
              </a:buClr>
              <a:buFont typeface="Wingdings" panose="05000000000000000000" pitchFamily="2" charset="2"/>
              <a:buChar char="§"/>
            </a:pPr>
            <a:r>
              <a:rPr lang="de-DE" sz="1800" dirty="0"/>
              <a:t>wenn in zwei aufeinander folgenden Quartalen keine Ambulanzleistungen erbracht bzw. abgerechnet wurden (zwei leistungsabrechnungsfreie Quartale)</a:t>
            </a:r>
          </a:p>
          <a:p>
            <a:pPr marL="163512" indent="-342900">
              <a:spcAft>
                <a:spcPts val="400"/>
              </a:spcAft>
              <a:buClr>
                <a:srgbClr val="0460B4"/>
              </a:buClr>
              <a:buFont typeface="Wingdings" panose="05000000000000000000" pitchFamily="2" charset="2"/>
              <a:buChar char="§"/>
            </a:pPr>
            <a:r>
              <a:rPr lang="de-DE" sz="1800" dirty="0"/>
              <a:t>wenn Patient/-in in eine teil- oder vollstationäre Behandlung </a:t>
            </a:r>
            <a:r>
              <a:rPr lang="de-DE" sz="1800" u="sng" dirty="0"/>
              <a:t>im eigenen Haus</a:t>
            </a:r>
            <a:r>
              <a:rPr lang="de-DE" sz="1800" b="1" dirty="0"/>
              <a:t> </a:t>
            </a:r>
            <a:r>
              <a:rPr lang="de-DE" sz="1800" dirty="0"/>
              <a:t>wechselt </a:t>
            </a:r>
            <a:br>
              <a:rPr lang="de-DE" sz="1800" dirty="0"/>
            </a:br>
            <a:r>
              <a:rPr lang="de-DE" sz="1800" dirty="0"/>
              <a:t>  (psychiatrisch oder psychosomatisch) </a:t>
            </a:r>
          </a:p>
          <a:p>
            <a:pPr marL="163512" indent="-342900">
              <a:spcAft>
                <a:spcPts val="0"/>
              </a:spcAft>
              <a:buClr>
                <a:srgbClr val="0460B4"/>
              </a:buClr>
              <a:buFont typeface="Wingdings" panose="05000000000000000000" pitchFamily="2" charset="2"/>
              <a:buChar char="§"/>
            </a:pPr>
            <a:r>
              <a:rPr lang="de-DE" sz="1800" dirty="0"/>
              <a:t>wenn eine Jahresaktualisierung durchzuführen ist (s. nachfolgende Folien)</a:t>
            </a:r>
          </a:p>
          <a:p>
            <a:pPr indent="0">
              <a:lnSpc>
                <a:spcPct val="100000"/>
              </a:lnSpc>
              <a:spcAft>
                <a:spcPts val="600"/>
              </a:spcAft>
              <a:buClr>
                <a:srgbClr val="0460B4"/>
              </a:buClr>
            </a:pPr>
            <a:endParaRPr lang="de-DE" sz="900" dirty="0"/>
          </a:p>
          <a:p>
            <a:pPr indent="0">
              <a:lnSpc>
                <a:spcPct val="100000"/>
              </a:lnSpc>
              <a:spcAft>
                <a:spcPts val="600"/>
              </a:spcAft>
              <a:buClr>
                <a:srgbClr val="0460B4"/>
              </a:buClr>
            </a:pPr>
            <a:r>
              <a:rPr lang="de-DE" sz="1800" b="1" dirty="0">
                <a:solidFill>
                  <a:srgbClr val="0460B4"/>
                </a:solidFill>
                <a:sym typeface="Wingdings" panose="05000000000000000000" pitchFamily="2" charset="2"/>
              </a:rPr>
              <a:t></a:t>
            </a:r>
            <a:r>
              <a:rPr lang="de-DE" sz="1800" b="1" dirty="0">
                <a:solidFill>
                  <a:srgbClr val="000000"/>
                </a:solidFill>
                <a:sym typeface="Wingdings" panose="05000000000000000000" pitchFamily="2" charset="2"/>
              </a:rPr>
              <a:t> </a:t>
            </a:r>
            <a:r>
              <a:rPr lang="de-DE" sz="1800" b="1" dirty="0">
                <a:solidFill>
                  <a:srgbClr val="000000"/>
                </a:solidFill>
              </a:rPr>
              <a:t>Vervollständigung des Erhebungsbogens:</a:t>
            </a:r>
            <a:endParaRPr lang="de-DE" sz="1800" dirty="0"/>
          </a:p>
          <a:p>
            <a:pPr marL="342900" indent="-342900">
              <a:lnSpc>
                <a:spcPts val="2500"/>
              </a:lnSpc>
              <a:spcAft>
                <a:spcPts val="400"/>
              </a:spcAft>
              <a:buClr>
                <a:srgbClr val="0460B4"/>
              </a:buClr>
              <a:buFont typeface="Wingdings" panose="05000000000000000000" pitchFamily="2" charset="2"/>
              <a:buChar char="§"/>
            </a:pPr>
            <a:r>
              <a:rPr lang="de-DE" sz="1800" dirty="0"/>
              <a:t>Die </a:t>
            </a:r>
            <a:r>
              <a:rPr lang="de-DE" sz="1800" b="1" dirty="0"/>
              <a:t>Abschnitte 5 </a:t>
            </a:r>
            <a:r>
              <a:rPr lang="de-DE" sz="1800" dirty="0"/>
              <a:t>(ohne Items 5.5 bis 5.6)</a:t>
            </a:r>
            <a:r>
              <a:rPr lang="de-DE" sz="1800" b="1" dirty="0"/>
              <a:t> bis 10</a:t>
            </a:r>
            <a:r>
              <a:rPr lang="de-DE" sz="1800" dirty="0"/>
              <a:t> müssen vervollständigt werden. Diese Fragen beziehen sich auf den Verlauf und die Ergebnisse der Behandlung:</a:t>
            </a:r>
          </a:p>
          <a:p>
            <a:pPr marL="542925" lvl="0" indent="0">
              <a:lnSpc>
                <a:spcPct val="100000"/>
              </a:lnSpc>
              <a:spcAft>
                <a:spcPts val="600"/>
              </a:spcAft>
              <a:buClr>
                <a:srgbClr val="0460B4"/>
              </a:buClr>
            </a:pPr>
            <a:r>
              <a:rPr lang="de-DE" sz="1600" dirty="0">
                <a:solidFill>
                  <a:srgbClr val="0460B4"/>
                </a:solidFill>
                <a:sym typeface="Wingdings" panose="05000000000000000000" pitchFamily="2" charset="2"/>
              </a:rPr>
              <a:t></a:t>
            </a:r>
            <a:r>
              <a:rPr lang="de-DE" sz="1800" dirty="0">
                <a:solidFill>
                  <a:srgbClr val="000000"/>
                </a:solidFill>
                <a:sym typeface="Wingdings" panose="05000000000000000000" pitchFamily="2" charset="2"/>
              </a:rPr>
              <a:t> </a:t>
            </a:r>
            <a:r>
              <a:rPr lang="de-DE" sz="1600" dirty="0">
                <a:solidFill>
                  <a:srgbClr val="000000"/>
                </a:solidFill>
              </a:rPr>
              <a:t>Diagnosen (MAS), </a:t>
            </a:r>
            <a:r>
              <a:rPr lang="de-DE" sz="1600" dirty="0">
                <a:solidFill>
                  <a:srgbClr val="000000"/>
                </a:solidFill>
                <a:sym typeface="Wingdings" panose="05000000000000000000" pitchFamily="2" charset="2"/>
              </a:rPr>
              <a:t>Zusätzliche psychologische Diagnostik, Maßnahmen </a:t>
            </a:r>
            <a:r>
              <a:rPr lang="de-DE" sz="1600" dirty="0">
                <a:solidFill>
                  <a:srgbClr val="0460B4"/>
                </a:solidFill>
              </a:rPr>
              <a:t>(Kapitel 5-7)</a:t>
            </a:r>
            <a:br>
              <a:rPr lang="de-DE" sz="1600" dirty="0">
                <a:solidFill>
                  <a:srgbClr val="FFFFFF">
                    <a:lumMod val="50000"/>
                  </a:srgbClr>
                </a:solidFill>
              </a:rPr>
            </a:br>
            <a:r>
              <a:rPr lang="de-DE" sz="1600" dirty="0">
                <a:solidFill>
                  <a:srgbClr val="0460B4"/>
                </a:solidFill>
                <a:sym typeface="Wingdings" panose="05000000000000000000" pitchFamily="2" charset="2"/>
              </a:rPr>
              <a:t></a:t>
            </a:r>
            <a:r>
              <a:rPr lang="de-DE" sz="1600" dirty="0">
                <a:solidFill>
                  <a:srgbClr val="FFFFFF">
                    <a:lumMod val="50000"/>
                  </a:srgbClr>
                </a:solidFill>
                <a:sym typeface="Wingdings" panose="05000000000000000000" pitchFamily="2" charset="2"/>
              </a:rPr>
              <a:t> </a:t>
            </a:r>
            <a:r>
              <a:rPr lang="de-DE" sz="1600" dirty="0">
                <a:solidFill>
                  <a:srgbClr val="000000"/>
                </a:solidFill>
              </a:rPr>
              <a:t>Abschluss d. AmBADO, Behandlungsergebnis, Empf. Weiterbehandlung/</a:t>
            </a:r>
            <a:r>
              <a:rPr lang="de-DE" sz="1600" dirty="0" err="1">
                <a:solidFill>
                  <a:srgbClr val="000000"/>
                </a:solidFill>
              </a:rPr>
              <a:t>Maßnahm</a:t>
            </a:r>
            <a:r>
              <a:rPr lang="de-DE" sz="1600" dirty="0">
                <a:solidFill>
                  <a:srgbClr val="000000"/>
                </a:solidFill>
              </a:rPr>
              <a:t>. </a:t>
            </a:r>
            <a:r>
              <a:rPr lang="de-DE" sz="1600" dirty="0">
                <a:solidFill>
                  <a:srgbClr val="0460B4"/>
                </a:solidFill>
              </a:rPr>
              <a:t>(Kapitel 8-10)</a:t>
            </a:r>
          </a:p>
          <a:p>
            <a:pPr marL="1339850" marR="0" lvl="0" indent="0" algn="l" defTabSz="520700" rtl="0" eaLnBrk="1" fontAlgn="base" latinLnBrk="0" hangingPunct="1">
              <a:lnSpc>
                <a:spcPct val="100000"/>
              </a:lnSpc>
              <a:spcBef>
                <a:spcPct val="0"/>
              </a:spcBef>
              <a:spcAft>
                <a:spcPts val="600"/>
              </a:spcAft>
              <a:buClr>
                <a:srgbClr val="0460B4"/>
              </a:buClr>
              <a:buSzTx/>
              <a:buFontTx/>
              <a:buNone/>
              <a:tabLst>
                <a:tab pos="85725" algn="l"/>
              </a:tabLst>
              <a:defRPr/>
            </a:pPr>
            <a:r>
              <a:rPr kumimoji="0" lang="de-DE" sz="1800" i="0" u="sng" strike="noStrike" kern="1200" cap="none" spc="0" normalizeH="0" baseline="0" noProof="0" dirty="0">
                <a:ln>
                  <a:noFill/>
                </a:ln>
                <a:solidFill>
                  <a:srgbClr val="FF8A15"/>
                </a:solidFill>
                <a:effectLst/>
                <a:uLnTx/>
                <a:uFillTx/>
                <a:latin typeface="Arial"/>
                <a:ea typeface="+mn-ea"/>
                <a:cs typeface="Arial"/>
                <a:sym typeface="Wingdings" panose="05000000000000000000" pitchFamily="2" charset="2"/>
              </a:rPr>
              <a:t>Hinweis:</a:t>
            </a:r>
            <a:r>
              <a:rPr kumimoji="0" lang="de-DE" sz="1800" b="0" i="0" u="none" strike="noStrike" kern="1200" cap="none" spc="0" normalizeH="0" baseline="0" noProof="0" dirty="0">
                <a:ln>
                  <a:noFill/>
                </a:ln>
                <a:solidFill>
                  <a:srgbClr val="FF8A15"/>
                </a:solidFill>
                <a:effectLst/>
                <a:uLnTx/>
                <a:uFillTx/>
                <a:latin typeface="Arial"/>
                <a:ea typeface="+mn-ea"/>
                <a:cs typeface="Arial"/>
                <a:sym typeface="Wingdings" panose="05000000000000000000" pitchFamily="2" charset="2"/>
              </a:rPr>
              <a:t> </a:t>
            </a:r>
            <a:r>
              <a:rPr kumimoji="0" lang="de-DE" sz="1800" b="0" i="0" u="none" strike="noStrike" kern="1200" cap="none" spc="0" normalizeH="0" baseline="0" noProof="0" dirty="0">
                <a:ln>
                  <a:noFill/>
                </a:ln>
                <a:solidFill>
                  <a:srgbClr val="FF8A15"/>
                </a:solidFill>
                <a:effectLst/>
                <a:uLnTx/>
                <a:uFillTx/>
                <a:latin typeface="Arial"/>
                <a:ea typeface="+mn-ea"/>
                <a:cs typeface="Arial"/>
              </a:rPr>
              <a:t>Diese Fragen sind im Glossar bzw. Papierbogen orange markiert.</a:t>
            </a:r>
          </a:p>
          <a:p>
            <a:pPr marL="342900" indent="-342900">
              <a:lnSpc>
                <a:spcPts val="2500"/>
              </a:lnSpc>
              <a:spcAft>
                <a:spcPts val="600"/>
              </a:spcAft>
              <a:buClr>
                <a:srgbClr val="0460B4"/>
              </a:buClr>
              <a:buFont typeface="Wingdings" panose="05000000000000000000" pitchFamily="2" charset="2"/>
              <a:buChar char="§"/>
            </a:pPr>
            <a:r>
              <a:rPr lang="de-DE" sz="1800" dirty="0"/>
              <a:t>Bei </a:t>
            </a:r>
            <a:r>
              <a:rPr lang="de-DE" sz="1800" b="1" dirty="0"/>
              <a:t>Frage 8.1</a:t>
            </a:r>
            <a:r>
              <a:rPr lang="de-DE" sz="1800" dirty="0"/>
              <a:t> "Abschluss der AmBADO" ist das </a:t>
            </a:r>
            <a:r>
              <a:rPr lang="de-DE" sz="1800" b="1" dirty="0"/>
              <a:t>Datum der</a:t>
            </a:r>
            <a:r>
              <a:rPr lang="de-DE" sz="1800" dirty="0"/>
              <a:t> </a:t>
            </a:r>
            <a:r>
              <a:rPr lang="de-DE" sz="1800" b="1" dirty="0"/>
              <a:t>letzten abrechenbaren Leistung</a:t>
            </a:r>
            <a:r>
              <a:rPr lang="de-DE" sz="1800" dirty="0"/>
              <a:t> einzutragen.</a:t>
            </a:r>
          </a:p>
          <a:p>
            <a:endParaRPr lang="de-DE" dirty="0"/>
          </a:p>
        </p:txBody>
      </p:sp>
      <p:sp>
        <p:nvSpPr>
          <p:cNvPr id="4" name="Datumsplatzhalter 3">
            <a:extLst>
              <a:ext uri="{FF2B5EF4-FFF2-40B4-BE49-F238E27FC236}">
                <a16:creationId xmlns:a16="http://schemas.microsoft.com/office/drawing/2014/main" id="{B5ADF326-8C87-4240-9B1E-EFDF6A958C68}"/>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E1B18256-CF85-4F87-9DD8-892D707C5EC5}"/>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877D8DE1-D843-4B0F-B044-808371648993}"/>
              </a:ext>
            </a:extLst>
          </p:cNvPr>
          <p:cNvSpPr>
            <a:spLocks noGrp="1"/>
          </p:cNvSpPr>
          <p:nvPr>
            <p:ph type="sldNum" sz="quarter" idx="12"/>
          </p:nvPr>
        </p:nvSpPr>
        <p:spPr/>
        <p:txBody>
          <a:bodyPr/>
          <a:lstStyle/>
          <a:p>
            <a:pPr>
              <a:defRPr/>
            </a:pPr>
            <a:fld id="{F9D6104D-E8AE-4D46-824F-6769818204BD}" type="slidenum">
              <a:rPr lang="de-DE" smtClean="0"/>
              <a:pPr>
                <a:defRPr/>
              </a:pPr>
              <a:t>50</a:t>
            </a:fld>
            <a:endParaRPr lang="de-DE" dirty="0"/>
          </a:p>
        </p:txBody>
      </p:sp>
    </p:spTree>
    <p:extLst>
      <p:ext uri="{BB962C8B-B14F-4D97-AF65-F5344CB8AC3E}">
        <p14:creationId xmlns:p14="http://schemas.microsoft.com/office/powerpoint/2010/main" val="28469061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Inhaltsplatzhalter 2">
            <a:extLst>
              <a:ext uri="{FF2B5EF4-FFF2-40B4-BE49-F238E27FC236}">
                <a16:creationId xmlns:a16="http://schemas.microsoft.com/office/drawing/2014/main" id="{76D80858-5A13-4730-8CAE-BDF25EC8534C}"/>
              </a:ext>
            </a:extLst>
          </p:cNvPr>
          <p:cNvSpPr>
            <a:spLocks noGrp="1"/>
          </p:cNvSpPr>
          <p:nvPr>
            <p:ph idx="1"/>
          </p:nvPr>
        </p:nvSpPr>
        <p:spPr>
          <a:xfrm>
            <a:off x="534988" y="1765300"/>
            <a:ext cx="9618662" cy="4734891"/>
          </a:xfrm>
        </p:spPr>
        <p:txBody>
          <a:bodyPr/>
          <a:lstStyle/>
          <a:p>
            <a:pPr>
              <a:lnSpc>
                <a:spcPct val="100000"/>
              </a:lnSpc>
              <a:spcAft>
                <a:spcPts val="600"/>
              </a:spcAft>
            </a:pPr>
            <a:r>
              <a:rPr lang="de-DE" sz="2400" b="1" dirty="0">
                <a:solidFill>
                  <a:srgbClr val="0460B4"/>
                </a:solidFill>
              </a:rPr>
              <a:t>Langzeitbehandlungen in der AmBADO:</a:t>
            </a:r>
          </a:p>
          <a:p>
            <a:pPr indent="0">
              <a:buClr>
                <a:srgbClr val="0460B4"/>
              </a:buClr>
            </a:pPr>
            <a:r>
              <a:rPr lang="de-DE" sz="1800" b="1" dirty="0"/>
              <a:t>Ein/-e Patient/-in gilt in der AmBADO als „Langzeitbehandlung“, wenn die Behandlungs-dauer über 4 Quartale (mit max. einem Quartal ohne Termine/Leistungen) hinausgeht. </a:t>
            </a:r>
          </a:p>
          <a:p>
            <a:pPr lvl="2" indent="0">
              <a:spcAft>
                <a:spcPts val="1300"/>
              </a:spcAft>
              <a:buClr>
                <a:srgbClr val="0460B4"/>
              </a:buClr>
              <a:buNone/>
            </a:pPr>
            <a:r>
              <a:rPr lang="de-DE" sz="1800" dirty="0"/>
              <a:t>Handelt es sich bei den hier abgebildeten Behandlungsverläufen um Langzeitfälle gemäß der AmBADO?</a:t>
            </a:r>
          </a:p>
          <a:p>
            <a:pPr marL="644525" lvl="2" indent="-285750">
              <a:spcAft>
                <a:spcPts val="1300"/>
              </a:spcAft>
              <a:buClr>
                <a:srgbClr val="0460B4"/>
              </a:buClr>
              <a:buFont typeface="Wingdings" panose="05000000000000000000" pitchFamily="2" charset="2"/>
              <a:buChar char="§"/>
            </a:pPr>
            <a:endParaRPr lang="de-DE" sz="1800" dirty="0"/>
          </a:p>
          <a:p>
            <a:pPr marL="644525" lvl="2" indent="-285750">
              <a:spcAft>
                <a:spcPts val="1300"/>
              </a:spcAft>
              <a:buClr>
                <a:srgbClr val="0460B4"/>
              </a:buClr>
              <a:buFont typeface="Wingdings" panose="05000000000000000000" pitchFamily="2" charset="2"/>
              <a:buChar char="§"/>
            </a:pPr>
            <a:endParaRPr lang="de-DE" sz="1800" dirty="0"/>
          </a:p>
          <a:p>
            <a:pPr marL="644525" lvl="2" indent="-285750">
              <a:spcAft>
                <a:spcPts val="1300"/>
              </a:spcAft>
              <a:buClr>
                <a:srgbClr val="0460B4"/>
              </a:buClr>
              <a:buFont typeface="Wingdings" panose="05000000000000000000" pitchFamily="2" charset="2"/>
              <a:buChar char="§"/>
            </a:pPr>
            <a:endParaRPr lang="de-DE" sz="1800" dirty="0"/>
          </a:p>
          <a:p>
            <a:pPr indent="0"/>
            <a:endParaRPr lang="de-DE" dirty="0"/>
          </a:p>
          <a:p>
            <a:endParaRPr lang="de-DE" dirty="0"/>
          </a:p>
          <a:p>
            <a:endParaRPr lang="de-DE" dirty="0"/>
          </a:p>
        </p:txBody>
      </p:sp>
      <p:sp>
        <p:nvSpPr>
          <p:cNvPr id="2" name="Titel 1"/>
          <p:cNvSpPr>
            <a:spLocks noGrp="1"/>
          </p:cNvSpPr>
          <p:nvPr>
            <p:ph type="title"/>
          </p:nvPr>
        </p:nvSpPr>
        <p:spPr/>
        <p:txBody>
          <a:bodyPr/>
          <a:lstStyle/>
          <a:p>
            <a:r>
              <a:rPr lang="de-DE" dirty="0"/>
              <a:t>Die Jahresaktualisierung bei Langzeitbehandlungen</a:t>
            </a:r>
          </a:p>
        </p:txBody>
      </p:sp>
      <p:sp>
        <p:nvSpPr>
          <p:cNvPr id="4" name="Datumsplatzhalter 3"/>
          <p:cNvSpPr>
            <a:spLocks noGrp="1"/>
          </p:cNvSpPr>
          <p:nvPr>
            <p:ph type="dt" sz="half" idx="10"/>
          </p:nvPr>
        </p:nvSpPr>
        <p:spPr/>
        <p:txBody>
          <a:bodyPr/>
          <a:lstStyle/>
          <a:p>
            <a:pPr>
              <a:defRPr/>
            </a:pPr>
            <a:r>
              <a:rPr lang="de-DE"/>
              <a:t>Stand: 02/2021 - Version 1.1</a:t>
            </a:r>
            <a:endParaRPr lang="de-DE" dirty="0"/>
          </a:p>
        </p:txBody>
      </p:sp>
      <p:sp>
        <p:nvSpPr>
          <p:cNvPr id="5" name="Fußzeilenplatzhalter 4"/>
          <p:cNvSpPr>
            <a:spLocks noGrp="1"/>
          </p:cNvSpPr>
          <p:nvPr>
            <p:ph type="ftr" sz="quarter" idx="11"/>
          </p:nvPr>
        </p:nvSpPr>
        <p:spPr/>
        <p:txBody>
          <a:bodyPr/>
          <a:lstStyle/>
          <a:p>
            <a:pPr>
              <a:defRPr/>
            </a:pPr>
            <a:r>
              <a:rPr lang="de-DE"/>
              <a:t>AmBADO KJP - Schulungsunterlagen</a:t>
            </a:r>
            <a:endParaRPr lang="de-DE" dirty="0"/>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51</a:t>
            </a:fld>
            <a:endParaRPr lang="de-DE" dirty="0"/>
          </a:p>
        </p:txBody>
      </p:sp>
      <p:pic>
        <p:nvPicPr>
          <p:cNvPr id="38" name="Grafik 37"/>
          <p:cNvPicPr>
            <a:picLocks noChangeAspect="1"/>
          </p:cNvPicPr>
          <p:nvPr/>
        </p:nvPicPr>
        <p:blipFill>
          <a:blip r:embed="rId2"/>
          <a:stretch>
            <a:fillRect/>
          </a:stretch>
        </p:blipFill>
        <p:spPr>
          <a:xfrm>
            <a:off x="818440" y="3780888"/>
            <a:ext cx="9053345" cy="2145978"/>
          </a:xfrm>
          <a:prstGeom prst="rect">
            <a:avLst/>
          </a:prstGeom>
        </p:spPr>
      </p:pic>
    </p:spTree>
    <p:extLst>
      <p:ext uri="{BB962C8B-B14F-4D97-AF65-F5344CB8AC3E}">
        <p14:creationId xmlns:p14="http://schemas.microsoft.com/office/powerpoint/2010/main" val="42023864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Inhaltsplatzhalter 2">
            <a:extLst>
              <a:ext uri="{FF2B5EF4-FFF2-40B4-BE49-F238E27FC236}">
                <a16:creationId xmlns:a16="http://schemas.microsoft.com/office/drawing/2014/main" id="{76D80858-5A13-4730-8CAE-BDF25EC8534C}"/>
              </a:ext>
            </a:extLst>
          </p:cNvPr>
          <p:cNvSpPr>
            <a:spLocks noGrp="1"/>
          </p:cNvSpPr>
          <p:nvPr>
            <p:ph idx="1"/>
          </p:nvPr>
        </p:nvSpPr>
        <p:spPr>
          <a:xfrm>
            <a:off x="534988" y="1765300"/>
            <a:ext cx="9618662" cy="5231848"/>
          </a:xfrm>
        </p:spPr>
        <p:txBody>
          <a:bodyPr/>
          <a:lstStyle/>
          <a:p>
            <a:pPr>
              <a:lnSpc>
                <a:spcPct val="100000"/>
              </a:lnSpc>
              <a:spcAft>
                <a:spcPts val="600"/>
              </a:spcAft>
            </a:pPr>
            <a:r>
              <a:rPr lang="de-DE" sz="2400" b="1" dirty="0">
                <a:solidFill>
                  <a:srgbClr val="0460B4"/>
                </a:solidFill>
              </a:rPr>
              <a:t>Langzeitbehandlungen in der AmBADO:</a:t>
            </a:r>
          </a:p>
          <a:p>
            <a:pPr marL="644525" lvl="2" indent="-285750">
              <a:spcAft>
                <a:spcPts val="1300"/>
              </a:spcAft>
              <a:buClr>
                <a:srgbClr val="0460B4"/>
              </a:buClr>
              <a:buFont typeface="Wingdings" panose="05000000000000000000" pitchFamily="2" charset="2"/>
              <a:buChar char="§"/>
            </a:pPr>
            <a:endParaRPr lang="de-DE" sz="1800" dirty="0"/>
          </a:p>
          <a:p>
            <a:pPr marL="644525" lvl="2" indent="-285750">
              <a:spcAft>
                <a:spcPts val="1300"/>
              </a:spcAft>
              <a:buClr>
                <a:srgbClr val="0460B4"/>
              </a:buClr>
              <a:buFont typeface="Wingdings" panose="05000000000000000000" pitchFamily="2" charset="2"/>
              <a:buChar char="§"/>
            </a:pPr>
            <a:endParaRPr lang="de-DE" sz="1800" dirty="0"/>
          </a:p>
          <a:p>
            <a:pPr marL="644525" lvl="2" indent="-285750">
              <a:spcAft>
                <a:spcPts val="1300"/>
              </a:spcAft>
              <a:buClr>
                <a:srgbClr val="0460B4"/>
              </a:buClr>
              <a:buFont typeface="Wingdings" panose="05000000000000000000" pitchFamily="2" charset="2"/>
              <a:buChar char="§"/>
            </a:pPr>
            <a:endParaRPr lang="de-DE" sz="1800" dirty="0"/>
          </a:p>
          <a:p>
            <a:pPr marL="644525" lvl="2" indent="-285750">
              <a:spcAft>
                <a:spcPts val="1300"/>
              </a:spcAft>
              <a:buClr>
                <a:srgbClr val="0460B4"/>
              </a:buClr>
              <a:buFont typeface="Wingdings" panose="05000000000000000000" pitchFamily="2" charset="2"/>
              <a:buChar char="§"/>
            </a:pPr>
            <a:endParaRPr lang="de-DE" sz="1800" dirty="0"/>
          </a:p>
          <a:p>
            <a:pPr indent="0"/>
            <a:endParaRPr lang="de-DE" dirty="0"/>
          </a:p>
          <a:p>
            <a:endParaRPr lang="de-DE" dirty="0"/>
          </a:p>
          <a:p>
            <a:pPr marL="106362" indent="-285750">
              <a:spcAft>
                <a:spcPts val="600"/>
              </a:spcAft>
              <a:buClr>
                <a:srgbClr val="0460B4"/>
              </a:buClr>
              <a:buFont typeface="Wingdings" panose="05000000000000000000" pitchFamily="2" charset="2"/>
              <a:buChar char="à"/>
            </a:pPr>
            <a:r>
              <a:rPr lang="de-DE" sz="1600" u="sng" dirty="0">
                <a:sym typeface="Wingdings" panose="05000000000000000000" pitchFamily="2" charset="2"/>
              </a:rPr>
              <a:t>Patient 1:</a:t>
            </a:r>
            <a:r>
              <a:rPr lang="de-DE" sz="1600" dirty="0">
                <a:solidFill>
                  <a:srgbClr val="0460B4"/>
                </a:solidFill>
                <a:sym typeface="Wingdings" panose="05000000000000000000" pitchFamily="2" charset="2"/>
              </a:rPr>
              <a:t> </a:t>
            </a:r>
            <a:r>
              <a:rPr lang="de-DE" sz="1600" b="1" dirty="0">
                <a:sym typeface="Wingdings" panose="05000000000000000000" pitchFamily="2" charset="2"/>
              </a:rPr>
              <a:t>Nein</a:t>
            </a:r>
            <a:r>
              <a:rPr lang="de-DE" sz="1600" dirty="0">
                <a:sym typeface="Wingdings" panose="05000000000000000000" pitchFamily="2" charset="2"/>
              </a:rPr>
              <a:t>, keine über 4 Quartale hinausgehende Behandlung.</a:t>
            </a:r>
          </a:p>
          <a:p>
            <a:pPr marL="106362" indent="-285750">
              <a:spcAft>
                <a:spcPts val="600"/>
              </a:spcAft>
              <a:buClr>
                <a:srgbClr val="0460B4"/>
              </a:buClr>
              <a:buFont typeface="Wingdings" panose="05000000000000000000" pitchFamily="2" charset="2"/>
              <a:buChar char="à"/>
            </a:pPr>
            <a:r>
              <a:rPr lang="de-DE" sz="1600" u="sng" dirty="0">
                <a:sym typeface="Wingdings" panose="05000000000000000000" pitchFamily="2" charset="2"/>
              </a:rPr>
              <a:t>Patient 2:</a:t>
            </a:r>
            <a:r>
              <a:rPr lang="de-DE" sz="1600" dirty="0">
                <a:sym typeface="Wingdings" panose="05000000000000000000" pitchFamily="2" charset="2"/>
              </a:rPr>
              <a:t> </a:t>
            </a:r>
            <a:r>
              <a:rPr lang="de-DE" sz="1600" b="1" dirty="0">
                <a:sym typeface="Wingdings" panose="05000000000000000000" pitchFamily="2" charset="2"/>
              </a:rPr>
              <a:t>Ja</a:t>
            </a:r>
            <a:r>
              <a:rPr lang="de-DE" sz="1600" dirty="0">
                <a:sym typeface="Wingdings" panose="05000000000000000000" pitchFamily="2" charset="2"/>
              </a:rPr>
              <a:t>, Behandlung erstreckt sich über 7 Quartale.</a:t>
            </a:r>
          </a:p>
          <a:p>
            <a:pPr marL="106362" indent="-285750">
              <a:spcAft>
                <a:spcPts val="600"/>
              </a:spcAft>
              <a:buClr>
                <a:srgbClr val="0460B4"/>
              </a:buClr>
              <a:buFont typeface="Wingdings" panose="05000000000000000000" pitchFamily="2" charset="2"/>
              <a:buChar char="à"/>
            </a:pPr>
            <a:r>
              <a:rPr lang="de-DE" sz="1600" u="sng" dirty="0">
                <a:sym typeface="Wingdings" panose="05000000000000000000" pitchFamily="2" charset="2"/>
              </a:rPr>
              <a:t>Patient 3:</a:t>
            </a:r>
            <a:r>
              <a:rPr lang="de-DE" sz="1600" dirty="0">
                <a:sym typeface="Wingdings" panose="05000000000000000000" pitchFamily="2" charset="2"/>
              </a:rPr>
              <a:t> </a:t>
            </a:r>
            <a:r>
              <a:rPr lang="de-DE" sz="1600" b="1" dirty="0">
                <a:sym typeface="Wingdings" panose="05000000000000000000" pitchFamily="2" charset="2"/>
              </a:rPr>
              <a:t>Ja</a:t>
            </a:r>
            <a:r>
              <a:rPr lang="de-DE" sz="1600" dirty="0">
                <a:sym typeface="Wingdings" panose="05000000000000000000" pitchFamily="2" charset="2"/>
              </a:rPr>
              <a:t>, Behandlung erstreckt sich über 6 Quartale.</a:t>
            </a:r>
          </a:p>
          <a:p>
            <a:pPr marL="106362" indent="-285750">
              <a:spcAft>
                <a:spcPts val="600"/>
              </a:spcAft>
              <a:buClr>
                <a:srgbClr val="0460B4"/>
              </a:buClr>
              <a:buFont typeface="Wingdings" panose="05000000000000000000" pitchFamily="2" charset="2"/>
              <a:buChar char="à"/>
            </a:pPr>
            <a:r>
              <a:rPr lang="de-DE" sz="1600" u="sng" dirty="0">
                <a:sym typeface="Wingdings" panose="05000000000000000000" pitchFamily="2" charset="2"/>
              </a:rPr>
              <a:t>Patient 4:</a:t>
            </a:r>
            <a:r>
              <a:rPr lang="de-DE" sz="1600" dirty="0">
                <a:sym typeface="Wingdings" panose="05000000000000000000" pitchFamily="2" charset="2"/>
              </a:rPr>
              <a:t> </a:t>
            </a:r>
            <a:r>
              <a:rPr lang="de-DE" sz="1600" b="1" dirty="0">
                <a:sym typeface="Wingdings" panose="05000000000000000000" pitchFamily="2" charset="2"/>
              </a:rPr>
              <a:t>Ja</a:t>
            </a:r>
            <a:r>
              <a:rPr lang="de-DE" sz="1600" dirty="0">
                <a:sym typeface="Wingdings" panose="05000000000000000000" pitchFamily="2" charset="2"/>
              </a:rPr>
              <a:t>, Behandlung erstreckt sich über 10 Quartale.</a:t>
            </a:r>
          </a:p>
          <a:p>
            <a:pPr marL="106362" indent="-285750">
              <a:spcAft>
                <a:spcPts val="600"/>
              </a:spcAft>
              <a:buClr>
                <a:srgbClr val="0460B4"/>
              </a:buClr>
              <a:buFont typeface="Wingdings" panose="05000000000000000000" pitchFamily="2" charset="2"/>
              <a:buChar char="à"/>
            </a:pPr>
            <a:r>
              <a:rPr lang="de-DE" sz="1600" u="sng" dirty="0">
                <a:sym typeface="Wingdings" panose="05000000000000000000" pitchFamily="2" charset="2"/>
              </a:rPr>
              <a:t>Patient 5:</a:t>
            </a:r>
            <a:r>
              <a:rPr lang="de-DE" sz="1600" dirty="0">
                <a:sym typeface="Wingdings" panose="05000000000000000000" pitchFamily="2" charset="2"/>
              </a:rPr>
              <a:t> </a:t>
            </a:r>
            <a:r>
              <a:rPr lang="de-DE" sz="1600" b="1" dirty="0">
                <a:sym typeface="Wingdings" panose="05000000000000000000" pitchFamily="2" charset="2"/>
              </a:rPr>
              <a:t>Ja</a:t>
            </a:r>
            <a:r>
              <a:rPr lang="de-DE" sz="1600" dirty="0">
                <a:sym typeface="Wingdings" panose="05000000000000000000" pitchFamily="2" charset="2"/>
              </a:rPr>
              <a:t>, Behandlung erstreckt sich über 5 Quartale (Zwischen den Patientenkontakten, darf</a:t>
            </a:r>
            <a:br>
              <a:rPr lang="de-DE" sz="1600" dirty="0">
                <a:sym typeface="Wingdings" panose="05000000000000000000" pitchFamily="2" charset="2"/>
              </a:rPr>
            </a:br>
            <a:r>
              <a:rPr lang="de-DE" sz="1600" dirty="0">
                <a:sym typeface="Wingdings" panose="05000000000000000000" pitchFamily="2" charset="2"/>
              </a:rPr>
              <a:t>                   auch ein Quartal ohne Termine/Leistungen sein. Dieses wird trotzdem mitgezählt.)</a:t>
            </a:r>
            <a:endParaRPr lang="de-DE" sz="1600" dirty="0"/>
          </a:p>
          <a:p>
            <a:endParaRPr lang="de-DE" dirty="0"/>
          </a:p>
          <a:p>
            <a:endParaRPr lang="de-DE" dirty="0"/>
          </a:p>
        </p:txBody>
      </p:sp>
      <p:sp>
        <p:nvSpPr>
          <p:cNvPr id="2" name="Titel 1"/>
          <p:cNvSpPr>
            <a:spLocks noGrp="1"/>
          </p:cNvSpPr>
          <p:nvPr>
            <p:ph type="title"/>
          </p:nvPr>
        </p:nvSpPr>
        <p:spPr/>
        <p:txBody>
          <a:bodyPr/>
          <a:lstStyle/>
          <a:p>
            <a:r>
              <a:rPr lang="de-DE" dirty="0"/>
              <a:t>Die Jahresaktualisierung bei Langzeitbehandlungen</a:t>
            </a:r>
          </a:p>
        </p:txBody>
      </p:sp>
      <p:sp>
        <p:nvSpPr>
          <p:cNvPr id="4" name="Datumsplatzhalter 3"/>
          <p:cNvSpPr>
            <a:spLocks noGrp="1"/>
          </p:cNvSpPr>
          <p:nvPr>
            <p:ph type="dt" sz="half" idx="10"/>
          </p:nvPr>
        </p:nvSpPr>
        <p:spPr/>
        <p:txBody>
          <a:bodyPr/>
          <a:lstStyle/>
          <a:p>
            <a:pPr>
              <a:defRPr/>
            </a:pPr>
            <a:r>
              <a:rPr lang="de-DE"/>
              <a:t>Stand: 02/2021 - Version 1.1</a:t>
            </a:r>
            <a:endParaRPr lang="de-DE" dirty="0"/>
          </a:p>
        </p:txBody>
      </p:sp>
      <p:sp>
        <p:nvSpPr>
          <p:cNvPr id="5" name="Fußzeilenplatzhalter 4"/>
          <p:cNvSpPr>
            <a:spLocks noGrp="1"/>
          </p:cNvSpPr>
          <p:nvPr>
            <p:ph type="ftr" sz="quarter" idx="11"/>
          </p:nvPr>
        </p:nvSpPr>
        <p:spPr/>
        <p:txBody>
          <a:bodyPr/>
          <a:lstStyle/>
          <a:p>
            <a:pPr>
              <a:defRPr/>
            </a:pPr>
            <a:r>
              <a:rPr lang="de-DE"/>
              <a:t>AmBADO KJP - Schulungsunterlagen</a:t>
            </a:r>
            <a:endParaRPr lang="de-DE" dirty="0"/>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52</a:t>
            </a:fld>
            <a:endParaRPr lang="de-DE" dirty="0"/>
          </a:p>
        </p:txBody>
      </p:sp>
      <p:pic>
        <p:nvPicPr>
          <p:cNvPr id="38" name="Grafik 37"/>
          <p:cNvPicPr>
            <a:picLocks noChangeAspect="1"/>
          </p:cNvPicPr>
          <p:nvPr/>
        </p:nvPicPr>
        <p:blipFill>
          <a:blip r:embed="rId2"/>
          <a:stretch>
            <a:fillRect/>
          </a:stretch>
        </p:blipFill>
        <p:spPr>
          <a:xfrm>
            <a:off x="818440" y="2429175"/>
            <a:ext cx="9053345" cy="2145978"/>
          </a:xfrm>
          <a:prstGeom prst="rect">
            <a:avLst/>
          </a:prstGeom>
        </p:spPr>
      </p:pic>
    </p:spTree>
    <p:extLst>
      <p:ext uri="{BB962C8B-B14F-4D97-AF65-F5344CB8AC3E}">
        <p14:creationId xmlns:p14="http://schemas.microsoft.com/office/powerpoint/2010/main" val="8492709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844DD6-441F-4916-8B4F-D03F076097A4}"/>
              </a:ext>
            </a:extLst>
          </p:cNvPr>
          <p:cNvSpPr>
            <a:spLocks noGrp="1"/>
          </p:cNvSpPr>
          <p:nvPr>
            <p:ph type="title"/>
          </p:nvPr>
        </p:nvSpPr>
        <p:spPr/>
        <p:txBody>
          <a:bodyPr/>
          <a:lstStyle/>
          <a:p>
            <a:r>
              <a:rPr lang="de-DE" dirty="0"/>
              <a:t>Die Jahresaktualisierung bei Langzeitbehandlungen</a:t>
            </a:r>
          </a:p>
        </p:txBody>
      </p:sp>
      <p:sp>
        <p:nvSpPr>
          <p:cNvPr id="3" name="Inhaltsplatzhalter 2">
            <a:extLst>
              <a:ext uri="{FF2B5EF4-FFF2-40B4-BE49-F238E27FC236}">
                <a16:creationId xmlns:a16="http://schemas.microsoft.com/office/drawing/2014/main" id="{76D80858-5A13-4730-8CAE-BDF25EC8534C}"/>
              </a:ext>
            </a:extLst>
          </p:cNvPr>
          <p:cNvSpPr>
            <a:spLocks noGrp="1"/>
          </p:cNvSpPr>
          <p:nvPr>
            <p:ph idx="1"/>
          </p:nvPr>
        </p:nvSpPr>
        <p:spPr/>
        <p:txBody>
          <a:bodyPr/>
          <a:lstStyle/>
          <a:p>
            <a:pPr>
              <a:lnSpc>
                <a:spcPct val="100000"/>
              </a:lnSpc>
              <a:spcAft>
                <a:spcPts val="1600"/>
              </a:spcAft>
            </a:pPr>
            <a:r>
              <a:rPr lang="de-DE" sz="2400" b="1" dirty="0">
                <a:solidFill>
                  <a:srgbClr val="0460B4"/>
                </a:solidFill>
              </a:rPr>
              <a:t>Der AmBADO-Fall bei Langzeitbehandlungen:</a:t>
            </a:r>
          </a:p>
          <a:p>
            <a:pPr marL="285750" indent="-285750">
              <a:spcAft>
                <a:spcPts val="1300"/>
              </a:spcAft>
              <a:buClr>
                <a:srgbClr val="0460B4"/>
              </a:buClr>
              <a:buFont typeface="Wingdings" panose="05000000000000000000" pitchFamily="2" charset="2"/>
              <a:buChar char="§"/>
            </a:pPr>
            <a:r>
              <a:rPr lang="de-DE" sz="2000" b="1" dirty="0"/>
              <a:t>Bei Langzeitpatienten (Behandlungsdauer &gt; 4 Quartale) ist eine Jahres-aktualisierungen der AmBADO durchzuführen.</a:t>
            </a:r>
          </a:p>
          <a:p>
            <a:pPr marL="285750" indent="-285750">
              <a:spcAft>
                <a:spcPts val="1300"/>
              </a:spcAft>
              <a:buClr>
                <a:srgbClr val="0460B4"/>
              </a:buClr>
              <a:buFont typeface="Wingdings" panose="05000000000000000000" pitchFamily="2" charset="2"/>
              <a:buChar char="§"/>
            </a:pPr>
            <a:r>
              <a:rPr lang="de-DE" sz="2000" b="1" dirty="0"/>
              <a:t>Die Jahresaktualisierung kann zu folgenden Zeitpunkten anfallen:</a:t>
            </a:r>
          </a:p>
          <a:p>
            <a:pPr marL="644525" lvl="2" indent="-285750">
              <a:spcAft>
                <a:spcPts val="1300"/>
              </a:spcAft>
              <a:buClr>
                <a:srgbClr val="0460B4"/>
              </a:buClr>
              <a:buFont typeface="Wingdings" panose="05000000000000000000" pitchFamily="2" charset="2"/>
              <a:buChar char="§"/>
            </a:pPr>
            <a:r>
              <a:rPr lang="de-DE" sz="1800" dirty="0"/>
              <a:t>In der Regel ist die Jahresaktualisierung des AmBADO-Fall beim ersten Patienten-kontakt im fünften Quartal durchzuführen (nach Ablauf von 4 Quartalen, in denen der Patient behandelt wurde).</a:t>
            </a:r>
          </a:p>
          <a:p>
            <a:pPr marL="644525" lvl="2" indent="-285750">
              <a:spcAft>
                <a:spcPts val="1300"/>
              </a:spcAft>
              <a:buClr>
                <a:srgbClr val="0460B4"/>
              </a:buClr>
              <a:buFont typeface="Wingdings" panose="05000000000000000000" pitchFamily="2" charset="2"/>
              <a:buChar char="§"/>
            </a:pPr>
            <a:r>
              <a:rPr lang="de-DE" sz="1800" dirty="0"/>
              <a:t>Kommt es zu keinem Patientenkontakt (keiner abrechenbare Leistung) im fünften Quartal, sondern erst im sechsten, ist die Jahresaktualisierung im 6. Quartal durch-zuführen.</a:t>
            </a:r>
          </a:p>
          <a:p>
            <a:pPr marL="644525" lvl="2" indent="-285750">
              <a:spcAft>
                <a:spcPts val="1300"/>
              </a:spcAft>
              <a:buClr>
                <a:srgbClr val="0460B4"/>
              </a:buClr>
              <a:buFont typeface="Wingdings" panose="05000000000000000000" pitchFamily="2" charset="2"/>
              <a:buChar char="§"/>
            </a:pPr>
            <a:r>
              <a:rPr lang="de-DE" sz="1800" dirty="0"/>
              <a:t>Achtung: Patientenkontakt weder im 5. noch im 6. Quartal</a:t>
            </a:r>
            <a:br>
              <a:rPr lang="de-DE" sz="2000" dirty="0"/>
            </a:br>
            <a:r>
              <a:rPr lang="de-DE" sz="1800" dirty="0">
                <a:sym typeface="Wingdings" panose="05000000000000000000" pitchFamily="2" charset="2"/>
              </a:rPr>
              <a:t> Keine Langzeitbehandlung nach AmBADO-Definition</a:t>
            </a:r>
            <a:r>
              <a:rPr lang="de-DE" sz="1800" dirty="0"/>
              <a:t> </a:t>
            </a:r>
            <a:br>
              <a:rPr lang="de-DE" sz="1800" dirty="0"/>
            </a:br>
            <a:r>
              <a:rPr lang="de-DE" sz="1800" dirty="0">
                <a:sym typeface="Wingdings" panose="05000000000000000000" pitchFamily="2" charset="2"/>
              </a:rPr>
              <a:t> Keine Jahresaktualisierung notwendig</a:t>
            </a:r>
            <a:br>
              <a:rPr lang="de-DE" sz="1800" dirty="0">
                <a:sym typeface="Wingdings" panose="05000000000000000000" pitchFamily="2" charset="2"/>
              </a:rPr>
            </a:br>
            <a:r>
              <a:rPr lang="de-DE" sz="1800" dirty="0">
                <a:sym typeface="Wingdings" panose="05000000000000000000" pitchFamily="2" charset="2"/>
              </a:rPr>
              <a:t> </a:t>
            </a:r>
            <a:r>
              <a:rPr lang="de-DE" sz="1800" dirty="0"/>
              <a:t>Beendigung der AmBADO nach 2 leistungsabrechnungsfreien Quartalen</a:t>
            </a:r>
          </a:p>
          <a:p>
            <a:pPr lvl="2" indent="0">
              <a:spcAft>
                <a:spcPts val="1300"/>
              </a:spcAft>
              <a:buClr>
                <a:srgbClr val="0460B4"/>
              </a:buClr>
              <a:buNone/>
            </a:pPr>
            <a:endParaRPr lang="de-DE" sz="2400" dirty="0"/>
          </a:p>
          <a:p>
            <a:pPr marL="644525" lvl="2" indent="-285750">
              <a:spcAft>
                <a:spcPts val="1300"/>
              </a:spcAft>
              <a:buClr>
                <a:srgbClr val="0460B4"/>
              </a:buClr>
              <a:buFont typeface="Wingdings" panose="05000000000000000000" pitchFamily="2" charset="2"/>
              <a:buChar char="§"/>
            </a:pPr>
            <a:endParaRPr lang="de-DE" sz="2400" b="1" dirty="0"/>
          </a:p>
          <a:p>
            <a:pPr marL="644525" lvl="2" indent="-285750">
              <a:spcAft>
                <a:spcPts val="1300"/>
              </a:spcAft>
              <a:buClr>
                <a:srgbClr val="0460B4"/>
              </a:buClr>
              <a:buFont typeface="Wingdings" panose="05000000000000000000" pitchFamily="2" charset="2"/>
              <a:buChar char="§"/>
            </a:pPr>
            <a:endParaRPr lang="de-DE" sz="1800" dirty="0"/>
          </a:p>
          <a:p>
            <a:pPr indent="0"/>
            <a:endParaRPr lang="de-DE" dirty="0"/>
          </a:p>
          <a:p>
            <a:endParaRPr lang="de-DE" dirty="0"/>
          </a:p>
          <a:p>
            <a:endParaRPr lang="de-DE" dirty="0"/>
          </a:p>
          <a:p>
            <a:endParaRPr lang="de-DE" dirty="0"/>
          </a:p>
          <a:p>
            <a:endParaRPr lang="de-DE" dirty="0"/>
          </a:p>
        </p:txBody>
      </p:sp>
      <p:sp>
        <p:nvSpPr>
          <p:cNvPr id="4" name="Datumsplatzhalter 3">
            <a:extLst>
              <a:ext uri="{FF2B5EF4-FFF2-40B4-BE49-F238E27FC236}">
                <a16:creationId xmlns:a16="http://schemas.microsoft.com/office/drawing/2014/main" id="{07C361D5-BD4B-4FAA-81B3-2D5B171CFDB2}"/>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A2E34902-9279-4761-AE30-2A2CDC1AFADD}"/>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6488B15F-4E4D-4FF5-BF4C-AAAF3D0B23DB}"/>
              </a:ext>
            </a:extLst>
          </p:cNvPr>
          <p:cNvSpPr>
            <a:spLocks noGrp="1"/>
          </p:cNvSpPr>
          <p:nvPr>
            <p:ph type="sldNum" sz="quarter" idx="12"/>
          </p:nvPr>
        </p:nvSpPr>
        <p:spPr/>
        <p:txBody>
          <a:bodyPr/>
          <a:lstStyle/>
          <a:p>
            <a:pPr>
              <a:defRPr/>
            </a:pPr>
            <a:fld id="{F9D6104D-E8AE-4D46-824F-6769818204BD}" type="slidenum">
              <a:rPr lang="de-DE" smtClean="0"/>
              <a:pPr>
                <a:defRPr/>
              </a:pPr>
              <a:t>53</a:t>
            </a:fld>
            <a:endParaRPr lang="de-DE" dirty="0"/>
          </a:p>
        </p:txBody>
      </p:sp>
    </p:spTree>
    <p:extLst>
      <p:ext uri="{BB962C8B-B14F-4D97-AF65-F5344CB8AC3E}">
        <p14:creationId xmlns:p14="http://schemas.microsoft.com/office/powerpoint/2010/main" val="11993232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844DD6-441F-4916-8B4F-D03F076097A4}"/>
              </a:ext>
            </a:extLst>
          </p:cNvPr>
          <p:cNvSpPr>
            <a:spLocks noGrp="1"/>
          </p:cNvSpPr>
          <p:nvPr>
            <p:ph type="title"/>
          </p:nvPr>
        </p:nvSpPr>
        <p:spPr/>
        <p:txBody>
          <a:bodyPr/>
          <a:lstStyle/>
          <a:p>
            <a:r>
              <a:rPr lang="de-DE" dirty="0"/>
              <a:t>Die Jahresaktualisierung bei Langzeitbehandlungen</a:t>
            </a:r>
          </a:p>
        </p:txBody>
      </p:sp>
      <p:sp>
        <p:nvSpPr>
          <p:cNvPr id="3" name="Inhaltsplatzhalter 2">
            <a:extLst>
              <a:ext uri="{FF2B5EF4-FFF2-40B4-BE49-F238E27FC236}">
                <a16:creationId xmlns:a16="http://schemas.microsoft.com/office/drawing/2014/main" id="{76D80858-5A13-4730-8CAE-BDF25EC8534C}"/>
              </a:ext>
            </a:extLst>
          </p:cNvPr>
          <p:cNvSpPr>
            <a:spLocks noGrp="1"/>
          </p:cNvSpPr>
          <p:nvPr>
            <p:ph idx="1"/>
          </p:nvPr>
        </p:nvSpPr>
        <p:spPr>
          <a:xfrm>
            <a:off x="534988" y="1765300"/>
            <a:ext cx="9618662" cy="5182152"/>
          </a:xfrm>
        </p:spPr>
        <p:txBody>
          <a:bodyPr/>
          <a:lstStyle/>
          <a:p>
            <a:pPr>
              <a:lnSpc>
                <a:spcPct val="100000"/>
              </a:lnSpc>
              <a:spcAft>
                <a:spcPts val="1600"/>
              </a:spcAft>
            </a:pPr>
            <a:r>
              <a:rPr lang="de-DE" sz="2400" b="1" dirty="0">
                <a:solidFill>
                  <a:srgbClr val="0460B4"/>
                </a:solidFill>
              </a:rPr>
              <a:t>Hinweise zur Jahresaktualisierung:</a:t>
            </a:r>
          </a:p>
          <a:p>
            <a:pPr marL="285750" indent="-285750">
              <a:spcAft>
                <a:spcPts val="1300"/>
              </a:spcAft>
              <a:buClr>
                <a:srgbClr val="0460B4"/>
              </a:buClr>
              <a:buFont typeface="Wingdings" panose="05000000000000000000" pitchFamily="2" charset="2"/>
              <a:buChar char="§"/>
            </a:pPr>
            <a:r>
              <a:rPr lang="de-DE" sz="2000" b="1" dirty="0"/>
              <a:t>Wie ist die Jahresaktualisierung durchzuführen?</a:t>
            </a:r>
          </a:p>
          <a:p>
            <a:pPr marL="644525" lvl="2" indent="-285750">
              <a:buClr>
                <a:srgbClr val="0460B4"/>
              </a:buClr>
              <a:buFont typeface="Wingdings" panose="05000000000000000000" pitchFamily="2" charset="2"/>
              <a:buChar char="§"/>
            </a:pPr>
            <a:r>
              <a:rPr lang="de-DE" sz="1800" b="1" dirty="0"/>
              <a:t>Offener AmBADO-Fall muss bei erstem Patientenkontakt im 5. oder 6. Quartal abgeschlossen werden</a:t>
            </a:r>
          </a:p>
          <a:p>
            <a:pPr marL="1004888" lvl="4" indent="-285750">
              <a:spcAft>
                <a:spcPts val="600"/>
              </a:spcAft>
              <a:buClr>
                <a:srgbClr val="0460B4"/>
              </a:buClr>
              <a:buFont typeface="Wingdings" panose="05000000000000000000" pitchFamily="2" charset="2"/>
              <a:buChar char="§"/>
            </a:pPr>
            <a:r>
              <a:rPr lang="de-DE" sz="1800" dirty="0"/>
              <a:t>Frage 8.2 „Abschlussgrund“ </a:t>
            </a:r>
            <a:r>
              <a:rPr lang="de-DE" sz="1800" dirty="0">
                <a:sym typeface="Wingdings" panose="05000000000000000000" pitchFamily="2" charset="2"/>
              </a:rPr>
              <a:t></a:t>
            </a:r>
            <a:r>
              <a:rPr lang="de-DE" sz="1800" dirty="0"/>
              <a:t> „Jahresaktualisierung bei Langzeitbehandlungen“</a:t>
            </a:r>
          </a:p>
          <a:p>
            <a:pPr marL="1004888" lvl="4" indent="-285750">
              <a:spcAft>
                <a:spcPts val="2400"/>
              </a:spcAft>
              <a:buClr>
                <a:srgbClr val="0460B4"/>
              </a:buClr>
              <a:buFont typeface="Wingdings" panose="05000000000000000000" pitchFamily="2" charset="2"/>
              <a:buChar char="§"/>
            </a:pPr>
            <a:r>
              <a:rPr lang="de-DE" sz="1800" dirty="0"/>
              <a:t>Frage 8.1 "Abschluss der AmBADO" </a:t>
            </a:r>
            <a:r>
              <a:rPr lang="de-DE" sz="1800" dirty="0">
                <a:sym typeface="Wingdings" panose="05000000000000000000" pitchFamily="2" charset="2"/>
              </a:rPr>
              <a:t> </a:t>
            </a:r>
            <a:r>
              <a:rPr lang="de-DE" sz="1800" dirty="0"/>
              <a:t>Datum des ersten Patientenkontakts (der ersten abrechenbaren Leistung) im entsprechenden Quartal</a:t>
            </a:r>
          </a:p>
          <a:p>
            <a:pPr marL="644525" lvl="2" indent="-285750">
              <a:buClr>
                <a:srgbClr val="0460B4"/>
              </a:buClr>
              <a:buFont typeface="Wingdings" panose="05000000000000000000" pitchFamily="2" charset="2"/>
              <a:buChar char="§"/>
            </a:pPr>
            <a:r>
              <a:rPr lang="de-DE" sz="1800" b="1" dirty="0"/>
              <a:t>Neuer AmBADO-Fall muss angelegt werden</a:t>
            </a:r>
          </a:p>
          <a:p>
            <a:pPr marL="1004888" lvl="4" indent="-285750">
              <a:spcAft>
                <a:spcPts val="600"/>
              </a:spcAft>
              <a:buClr>
                <a:srgbClr val="0460B4"/>
              </a:buClr>
              <a:buFont typeface="Wingdings" panose="05000000000000000000" pitchFamily="2" charset="2"/>
              <a:buChar char="§"/>
            </a:pPr>
            <a:r>
              <a:rPr lang="de-DE" sz="1800" dirty="0"/>
              <a:t>Frage 1.11 "Datum des AmBADO-Fall-Beginns bei Jahresaktualisierung" </a:t>
            </a:r>
            <a:r>
              <a:rPr lang="de-DE" sz="1800" dirty="0">
                <a:sym typeface="Wingdings" panose="05000000000000000000" pitchFamily="2" charset="2"/>
              </a:rPr>
              <a:t></a:t>
            </a:r>
            <a:r>
              <a:rPr lang="de-DE" sz="1800" dirty="0"/>
              <a:t> Datum des ersten Patientenkontakts (der ersten abrechenbaren Leistung) im entsprechen-den Quartal</a:t>
            </a:r>
          </a:p>
          <a:p>
            <a:pPr marL="1004888" lvl="4" indent="-285750">
              <a:spcAft>
                <a:spcPts val="600"/>
              </a:spcAft>
              <a:buClr>
                <a:srgbClr val="0460B4"/>
              </a:buClr>
              <a:buFont typeface="Wingdings" panose="05000000000000000000" pitchFamily="2" charset="2"/>
              <a:buChar char="§"/>
            </a:pPr>
            <a:r>
              <a:rPr lang="de-DE" sz="1800" dirty="0"/>
              <a:t>Frage 1.8 „Aufnahmemodus“ </a:t>
            </a:r>
            <a:r>
              <a:rPr lang="de-DE" sz="1800" dirty="0">
                <a:sym typeface="Wingdings" panose="05000000000000000000" pitchFamily="2" charset="2"/>
              </a:rPr>
              <a:t> „keine Neuaufnahme – Jahresaktualisierung“</a:t>
            </a:r>
            <a:endParaRPr lang="de-DE" sz="1800" dirty="0"/>
          </a:p>
          <a:p>
            <a:pPr marL="1004888" lvl="4" indent="-285750">
              <a:spcAft>
                <a:spcPts val="600"/>
              </a:spcAft>
              <a:buClr>
                <a:srgbClr val="0460B4"/>
              </a:buClr>
              <a:buFont typeface="Wingdings" panose="05000000000000000000" pitchFamily="2" charset="2"/>
              <a:buChar char="§"/>
            </a:pPr>
            <a:r>
              <a:rPr lang="de-DE" sz="1800" dirty="0"/>
              <a:t>Fragen der Abschnitte 1 bis 4 und Fragen 5.5 bis 5.6 sind auszufüllen </a:t>
            </a:r>
            <a:r>
              <a:rPr lang="de-DE" sz="1800" dirty="0">
                <a:sym typeface="Wingdings" panose="05000000000000000000" pitchFamily="2" charset="2"/>
              </a:rPr>
              <a:t></a:t>
            </a:r>
            <a:r>
              <a:rPr lang="de-DE" sz="1800" dirty="0"/>
              <a:t> beziehen </a:t>
            </a:r>
            <a:br>
              <a:rPr lang="de-DE" sz="1800" dirty="0"/>
            </a:br>
            <a:r>
              <a:rPr lang="de-DE" sz="1800" dirty="0"/>
              <a:t>sich auf den Zeitpunkt des Anlegens der neuen AmBADO</a:t>
            </a:r>
          </a:p>
          <a:p>
            <a:pPr marL="644525" lvl="2" indent="-285750">
              <a:spcAft>
                <a:spcPts val="1300"/>
              </a:spcAft>
              <a:buClr>
                <a:srgbClr val="0460B4"/>
              </a:buClr>
              <a:buFont typeface="Wingdings" panose="05000000000000000000" pitchFamily="2" charset="2"/>
              <a:buChar char="§"/>
            </a:pPr>
            <a:endParaRPr lang="de-DE" sz="1800" dirty="0"/>
          </a:p>
          <a:p>
            <a:pPr marL="644525" lvl="2" indent="-285750">
              <a:spcAft>
                <a:spcPts val="1300"/>
              </a:spcAft>
              <a:buClr>
                <a:srgbClr val="0460B4"/>
              </a:buClr>
              <a:buFont typeface="Wingdings" panose="05000000000000000000" pitchFamily="2" charset="2"/>
              <a:buChar char="§"/>
            </a:pPr>
            <a:endParaRPr lang="de-DE" sz="1800" dirty="0"/>
          </a:p>
          <a:p>
            <a:pPr marL="644525" lvl="2" indent="-285750">
              <a:spcAft>
                <a:spcPts val="1300"/>
              </a:spcAft>
              <a:buClr>
                <a:srgbClr val="0460B4"/>
              </a:buClr>
              <a:buFont typeface="Wingdings" panose="05000000000000000000" pitchFamily="2" charset="2"/>
              <a:buChar char="§"/>
            </a:pPr>
            <a:endParaRPr lang="de-DE" sz="1800" dirty="0"/>
          </a:p>
          <a:p>
            <a:pPr indent="0"/>
            <a:endParaRPr lang="de-DE" dirty="0"/>
          </a:p>
          <a:p>
            <a:endParaRPr lang="de-DE" dirty="0"/>
          </a:p>
          <a:p>
            <a:endParaRPr lang="de-DE" dirty="0"/>
          </a:p>
          <a:p>
            <a:endParaRPr lang="de-DE" dirty="0"/>
          </a:p>
          <a:p>
            <a:endParaRPr lang="de-DE" dirty="0"/>
          </a:p>
        </p:txBody>
      </p:sp>
      <p:sp>
        <p:nvSpPr>
          <p:cNvPr id="4" name="Datumsplatzhalter 3">
            <a:extLst>
              <a:ext uri="{FF2B5EF4-FFF2-40B4-BE49-F238E27FC236}">
                <a16:creationId xmlns:a16="http://schemas.microsoft.com/office/drawing/2014/main" id="{07C361D5-BD4B-4FAA-81B3-2D5B171CFDB2}"/>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A2E34902-9279-4761-AE30-2A2CDC1AFADD}"/>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6488B15F-4E4D-4FF5-BF4C-AAAF3D0B23DB}"/>
              </a:ext>
            </a:extLst>
          </p:cNvPr>
          <p:cNvSpPr>
            <a:spLocks noGrp="1"/>
          </p:cNvSpPr>
          <p:nvPr>
            <p:ph type="sldNum" sz="quarter" idx="12"/>
          </p:nvPr>
        </p:nvSpPr>
        <p:spPr/>
        <p:txBody>
          <a:bodyPr/>
          <a:lstStyle/>
          <a:p>
            <a:pPr>
              <a:defRPr/>
            </a:pPr>
            <a:fld id="{F9D6104D-E8AE-4D46-824F-6769818204BD}" type="slidenum">
              <a:rPr lang="de-DE" smtClean="0"/>
              <a:pPr>
                <a:defRPr/>
              </a:pPr>
              <a:t>54</a:t>
            </a:fld>
            <a:endParaRPr lang="de-DE" dirty="0"/>
          </a:p>
        </p:txBody>
      </p:sp>
    </p:spTree>
    <p:extLst>
      <p:ext uri="{BB962C8B-B14F-4D97-AF65-F5344CB8AC3E}">
        <p14:creationId xmlns:p14="http://schemas.microsoft.com/office/powerpoint/2010/main" val="27178991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844DD6-441F-4916-8B4F-D03F076097A4}"/>
              </a:ext>
            </a:extLst>
          </p:cNvPr>
          <p:cNvSpPr>
            <a:spLocks noGrp="1"/>
          </p:cNvSpPr>
          <p:nvPr>
            <p:ph type="title"/>
          </p:nvPr>
        </p:nvSpPr>
        <p:spPr/>
        <p:txBody>
          <a:bodyPr/>
          <a:lstStyle/>
          <a:p>
            <a:r>
              <a:rPr lang="de-DE" dirty="0"/>
              <a:t>Die Jahresaktualisierung bei Langzeitbehandlungen</a:t>
            </a:r>
          </a:p>
        </p:txBody>
      </p:sp>
      <p:sp>
        <p:nvSpPr>
          <p:cNvPr id="3" name="Inhaltsplatzhalter 2">
            <a:extLst>
              <a:ext uri="{FF2B5EF4-FFF2-40B4-BE49-F238E27FC236}">
                <a16:creationId xmlns:a16="http://schemas.microsoft.com/office/drawing/2014/main" id="{76D80858-5A13-4730-8CAE-BDF25EC8534C}"/>
              </a:ext>
            </a:extLst>
          </p:cNvPr>
          <p:cNvSpPr>
            <a:spLocks noGrp="1"/>
          </p:cNvSpPr>
          <p:nvPr>
            <p:ph idx="1"/>
          </p:nvPr>
        </p:nvSpPr>
        <p:spPr/>
        <p:txBody>
          <a:bodyPr/>
          <a:lstStyle/>
          <a:p>
            <a:pPr>
              <a:lnSpc>
                <a:spcPct val="100000"/>
              </a:lnSpc>
              <a:spcAft>
                <a:spcPts val="1600"/>
              </a:spcAft>
            </a:pPr>
            <a:r>
              <a:rPr lang="de-DE" sz="2400" b="1" dirty="0">
                <a:solidFill>
                  <a:srgbClr val="0460B4"/>
                </a:solidFill>
              </a:rPr>
              <a:t>Hinweise zur Jahresaktualisierung:</a:t>
            </a:r>
          </a:p>
          <a:p>
            <a:pPr marL="285750" indent="-285750">
              <a:lnSpc>
                <a:spcPct val="100000"/>
              </a:lnSpc>
              <a:spcAft>
                <a:spcPts val="1300"/>
              </a:spcAft>
              <a:buClr>
                <a:srgbClr val="0460B4"/>
              </a:buClr>
              <a:buFont typeface="Wingdings" panose="05000000000000000000" pitchFamily="2" charset="2"/>
              <a:buChar char="§"/>
            </a:pPr>
            <a:r>
              <a:rPr lang="de-DE" sz="2000" b="1" dirty="0"/>
              <a:t>Welche Angaben sind im neuen Bogen „zu aktualisieren“?</a:t>
            </a:r>
          </a:p>
          <a:p>
            <a:pPr marL="715963" lvl="4" indent="-376238">
              <a:spcAft>
                <a:spcPts val="600"/>
              </a:spcAft>
              <a:buClr>
                <a:srgbClr val="0460B4"/>
              </a:buClr>
              <a:buFont typeface="Wingdings" panose="05000000000000000000" pitchFamily="2" charset="2"/>
              <a:buChar char="à"/>
            </a:pPr>
            <a:r>
              <a:rPr lang="de-DE" sz="1800" dirty="0"/>
              <a:t>Bei einer Jahresaktualisierung sind alle Fragen neu zu kodieren, bei denen sich Veränderungen ergeben haben.</a:t>
            </a:r>
          </a:p>
          <a:p>
            <a:pPr marL="715963" lvl="4" indent="-376238">
              <a:spcAft>
                <a:spcPts val="600"/>
              </a:spcAft>
              <a:buClr>
                <a:srgbClr val="0460B4"/>
              </a:buClr>
              <a:buFont typeface="Wingdings" panose="05000000000000000000" pitchFamily="2" charset="2"/>
              <a:buChar char="à"/>
            </a:pPr>
            <a:r>
              <a:rPr lang="de-DE" sz="1800" dirty="0"/>
              <a:t>Stets unverändert bleiben lediglich die Angaben zu folgenden Fragen:</a:t>
            </a:r>
          </a:p>
          <a:p>
            <a:pPr marL="1163638" lvl="4" indent="-285750">
              <a:spcAft>
                <a:spcPts val="400"/>
              </a:spcAft>
              <a:buClr>
                <a:srgbClr val="0460B4"/>
              </a:buClr>
              <a:buFont typeface="Wingdings" panose="05000000000000000000" pitchFamily="2" charset="2"/>
              <a:buChar char="§"/>
            </a:pPr>
            <a:r>
              <a:rPr lang="de-DE" sz="1800" dirty="0"/>
              <a:t>1.3 Institutionskennung</a:t>
            </a:r>
            <a:endParaRPr lang="de-DE" sz="1800" dirty="0">
              <a:solidFill>
                <a:srgbClr val="FF0000"/>
              </a:solidFill>
            </a:endParaRPr>
          </a:p>
          <a:p>
            <a:pPr marL="1163638" lvl="4" indent="-285750">
              <a:spcAft>
                <a:spcPts val="400"/>
              </a:spcAft>
              <a:buClr>
                <a:srgbClr val="0460B4"/>
              </a:buClr>
              <a:buFont typeface="Wingdings" panose="05000000000000000000" pitchFamily="2" charset="2"/>
              <a:buChar char="§"/>
            </a:pPr>
            <a:r>
              <a:rPr lang="de-DE" sz="1800" dirty="0"/>
              <a:t>1.4 Geburtsjahr des Patienten</a:t>
            </a:r>
          </a:p>
          <a:p>
            <a:pPr marL="1163638" lvl="4" indent="-285750">
              <a:spcAft>
                <a:spcPts val="400"/>
              </a:spcAft>
              <a:buClr>
                <a:srgbClr val="0460B4"/>
              </a:buClr>
              <a:buFont typeface="Wingdings" panose="05000000000000000000" pitchFamily="2" charset="2"/>
              <a:buChar char="§"/>
            </a:pPr>
            <a:r>
              <a:rPr lang="de-DE" sz="1800" dirty="0"/>
              <a:t>1.10 Datum des Behandlungsbeginns</a:t>
            </a:r>
          </a:p>
          <a:p>
            <a:pPr marL="644525" lvl="2" indent="-285750">
              <a:spcAft>
                <a:spcPts val="1300"/>
              </a:spcAft>
              <a:buClr>
                <a:srgbClr val="0460B4"/>
              </a:buClr>
              <a:buFont typeface="Wingdings" panose="05000000000000000000" pitchFamily="2" charset="2"/>
              <a:buChar char="§"/>
            </a:pPr>
            <a:endParaRPr lang="de-DE" sz="1800" dirty="0"/>
          </a:p>
          <a:p>
            <a:pPr marL="644525" lvl="2" indent="-285750">
              <a:spcAft>
                <a:spcPts val="1300"/>
              </a:spcAft>
              <a:buClr>
                <a:srgbClr val="0460B4"/>
              </a:buClr>
              <a:buFont typeface="Wingdings" panose="05000000000000000000" pitchFamily="2" charset="2"/>
              <a:buChar char="§"/>
            </a:pPr>
            <a:endParaRPr lang="de-DE" sz="1800" dirty="0"/>
          </a:p>
          <a:p>
            <a:pPr marL="644525" lvl="2" indent="-285750">
              <a:spcAft>
                <a:spcPts val="1300"/>
              </a:spcAft>
              <a:buClr>
                <a:srgbClr val="0460B4"/>
              </a:buClr>
              <a:buFont typeface="Wingdings" panose="05000000000000000000" pitchFamily="2" charset="2"/>
              <a:buChar char="§"/>
            </a:pPr>
            <a:endParaRPr lang="de-DE" sz="1800" dirty="0"/>
          </a:p>
          <a:p>
            <a:pPr indent="0"/>
            <a:endParaRPr lang="de-DE" dirty="0"/>
          </a:p>
          <a:p>
            <a:endParaRPr lang="de-DE" dirty="0"/>
          </a:p>
          <a:p>
            <a:endParaRPr lang="de-DE" dirty="0"/>
          </a:p>
          <a:p>
            <a:endParaRPr lang="de-DE" dirty="0"/>
          </a:p>
          <a:p>
            <a:endParaRPr lang="de-DE" dirty="0"/>
          </a:p>
        </p:txBody>
      </p:sp>
      <p:sp>
        <p:nvSpPr>
          <p:cNvPr id="4" name="Datumsplatzhalter 3">
            <a:extLst>
              <a:ext uri="{FF2B5EF4-FFF2-40B4-BE49-F238E27FC236}">
                <a16:creationId xmlns:a16="http://schemas.microsoft.com/office/drawing/2014/main" id="{07C361D5-BD4B-4FAA-81B3-2D5B171CFDB2}"/>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A2E34902-9279-4761-AE30-2A2CDC1AFADD}"/>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6488B15F-4E4D-4FF5-BF4C-AAAF3D0B23DB}"/>
              </a:ext>
            </a:extLst>
          </p:cNvPr>
          <p:cNvSpPr>
            <a:spLocks noGrp="1"/>
          </p:cNvSpPr>
          <p:nvPr>
            <p:ph type="sldNum" sz="quarter" idx="12"/>
          </p:nvPr>
        </p:nvSpPr>
        <p:spPr/>
        <p:txBody>
          <a:bodyPr/>
          <a:lstStyle/>
          <a:p>
            <a:pPr>
              <a:defRPr/>
            </a:pPr>
            <a:fld id="{F9D6104D-E8AE-4D46-824F-6769818204BD}" type="slidenum">
              <a:rPr lang="de-DE" smtClean="0"/>
              <a:pPr>
                <a:defRPr/>
              </a:pPr>
              <a:t>55</a:t>
            </a:fld>
            <a:endParaRPr lang="de-DE" dirty="0"/>
          </a:p>
        </p:txBody>
      </p:sp>
      <p:sp>
        <p:nvSpPr>
          <p:cNvPr id="8" name="Sprechblase: rechteckig mit abgerundeten Ecken 7">
            <a:extLst>
              <a:ext uri="{FF2B5EF4-FFF2-40B4-BE49-F238E27FC236}">
                <a16:creationId xmlns:a16="http://schemas.microsoft.com/office/drawing/2014/main" id="{D72EF893-5D37-4360-9767-D094969AB2E0}"/>
              </a:ext>
            </a:extLst>
          </p:cNvPr>
          <p:cNvSpPr/>
          <p:nvPr/>
        </p:nvSpPr>
        <p:spPr>
          <a:xfrm>
            <a:off x="3122670" y="5064560"/>
            <a:ext cx="4464000" cy="1656000"/>
          </a:xfrm>
          <a:prstGeom prst="wedgeRoundRectCallout">
            <a:avLst>
              <a:gd name="adj1" fmla="val 59289"/>
              <a:gd name="adj2" fmla="val -29400"/>
              <a:gd name="adj3" fmla="val 16667"/>
            </a:avLst>
          </a:prstGeom>
          <a:solidFill>
            <a:srgbClr val="C3DAF5">
              <a:alpha val="69804"/>
            </a:srgbClr>
          </a:solidFill>
          <a:ln w="19050">
            <a:solidFill>
              <a:srgbClr val="0460B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800" b="1" dirty="0">
                <a:solidFill>
                  <a:schemeClr val="accent1"/>
                </a:solidFill>
              </a:rPr>
              <a:t>Jahresaktualisierung:</a:t>
            </a:r>
          </a:p>
          <a:p>
            <a:pPr marL="342900" indent="-342900">
              <a:buFont typeface="Wingdings" panose="05000000000000000000" pitchFamily="2" charset="2"/>
              <a:buChar char="Ø"/>
            </a:pPr>
            <a:r>
              <a:rPr lang="de-DE" sz="1400" dirty="0">
                <a:solidFill>
                  <a:schemeClr val="accent1"/>
                </a:solidFill>
                <a:latin typeface="Arial" panose="020B0604020202020204" pitchFamily="34" charset="0"/>
                <a:cs typeface="Arial" panose="020B0604020202020204" pitchFamily="34" charset="0"/>
                <a:sym typeface="Wingdings" panose="05000000000000000000" pitchFamily="2" charset="2"/>
              </a:rPr>
              <a:t>derzeit noch offenen AmBADO-Fall (AmBADO- Bogen) abschließen</a:t>
            </a:r>
          </a:p>
          <a:p>
            <a:pPr marL="342900" indent="-342900">
              <a:buFont typeface="Wingdings" panose="05000000000000000000" pitchFamily="2" charset="2"/>
              <a:buChar char="Ø"/>
            </a:pPr>
            <a:r>
              <a:rPr lang="de-DE" sz="1400" dirty="0">
                <a:solidFill>
                  <a:schemeClr val="accent1"/>
                </a:solidFill>
                <a:latin typeface="Arial" panose="020B0604020202020204" pitchFamily="34" charset="0"/>
                <a:cs typeface="Arial" panose="020B0604020202020204" pitchFamily="34" charset="0"/>
                <a:sym typeface="Wingdings" panose="05000000000000000000" pitchFamily="2" charset="2"/>
              </a:rPr>
              <a:t>neuen AmBADO-Fall anlegen</a:t>
            </a:r>
          </a:p>
          <a:p>
            <a:pPr marL="342900" indent="-342900">
              <a:buFont typeface="Wingdings" panose="05000000000000000000" pitchFamily="2" charset="2"/>
              <a:buChar char="Ø"/>
            </a:pPr>
            <a:r>
              <a:rPr lang="de-DE" sz="1400" dirty="0">
                <a:solidFill>
                  <a:schemeClr val="accent1"/>
                </a:solidFill>
                <a:latin typeface="Arial" panose="020B0604020202020204" pitchFamily="34" charset="0"/>
                <a:cs typeface="Arial" panose="020B0604020202020204" pitchFamily="34" charset="0"/>
                <a:sym typeface="Wingdings" panose="05000000000000000000" pitchFamily="2" charset="2"/>
              </a:rPr>
              <a:t>Datum Abschluss des alten AmBADO-Falls = </a:t>
            </a:r>
            <a:br>
              <a:rPr lang="de-DE" sz="1400" dirty="0">
                <a:solidFill>
                  <a:schemeClr val="accent1"/>
                </a:solidFill>
                <a:latin typeface="Arial" panose="020B0604020202020204" pitchFamily="34" charset="0"/>
                <a:cs typeface="Arial" panose="020B0604020202020204" pitchFamily="34" charset="0"/>
                <a:sym typeface="Wingdings" panose="05000000000000000000" pitchFamily="2" charset="2"/>
              </a:rPr>
            </a:br>
            <a:r>
              <a:rPr lang="de-DE" sz="1400" dirty="0">
                <a:solidFill>
                  <a:schemeClr val="accent1"/>
                </a:solidFill>
                <a:latin typeface="Arial" panose="020B0604020202020204" pitchFamily="34" charset="0"/>
                <a:cs typeface="Arial" panose="020B0604020202020204" pitchFamily="34" charset="0"/>
                <a:sym typeface="Wingdings" panose="05000000000000000000" pitchFamily="2" charset="2"/>
              </a:rPr>
              <a:t>Datum Beginn des neuen AmBADO-Falls = Datum erster Patientenkontakt im 5./6. Quartal</a:t>
            </a:r>
            <a:endParaRPr lang="de-DE" sz="1400" dirty="0">
              <a:solidFill>
                <a:schemeClr val="accent1"/>
              </a:solidFill>
              <a:latin typeface="Arial" panose="020B0604020202020204" pitchFamily="34" charset="0"/>
              <a:cs typeface="Arial" panose="020B0604020202020204" pitchFamily="34" charset="0"/>
            </a:endParaRPr>
          </a:p>
        </p:txBody>
      </p:sp>
      <p:pic>
        <p:nvPicPr>
          <p:cNvPr id="10" name="Grafik 9">
            <a:extLst>
              <a:ext uri="{FF2B5EF4-FFF2-40B4-BE49-F238E27FC236}">
                <a16:creationId xmlns:a16="http://schemas.microsoft.com/office/drawing/2014/main" id="{4FDAAD79-68D9-461D-8506-B463BEC2DC3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698" b="90938" l="10000" r="90000">
                        <a14:foregroundMark x1="44740" y1="8698" x2="44740" y2="8698"/>
                        <a14:foregroundMark x1="43333" y1="90938" x2="43333" y2="90938"/>
                        <a14:foregroundMark x1="46615" y1="8698" x2="46615" y2="8698"/>
                        <a14:foregroundMark x1="40781" y1="8698" x2="40781" y2="8698"/>
                        <a14:foregroundMark x1="35938" y1="87708" x2="35938" y2="87708"/>
                        <a14:foregroundMark x1="36979" y1="90781" x2="36979" y2="90781"/>
                        <a14:backgroundMark x1="36979" y1="88542" x2="36979" y2="88542"/>
                        <a14:backgroundMark x1="34740" y1="86302" x2="34740" y2="86302"/>
                        <a14:backgroundMark x1="44219" y1="94375" x2="44219" y2="94375"/>
                        <a14:backgroundMark x1="54010" y1="91823" x2="54010" y2="91823"/>
                      </a14:backgroundRemoval>
                    </a14:imgEffect>
                  </a14:imgLayer>
                </a14:imgProps>
              </a:ext>
            </a:extLst>
          </a:blip>
          <a:srcRect l="13820" t="5479" r="9647" b="5800"/>
          <a:stretch/>
        </p:blipFill>
        <p:spPr>
          <a:xfrm>
            <a:off x="7935109" y="4992329"/>
            <a:ext cx="1761443" cy="2020529"/>
          </a:xfrm>
          <a:prstGeom prst="rect">
            <a:avLst/>
          </a:prstGeom>
        </p:spPr>
      </p:pic>
    </p:spTree>
    <p:extLst>
      <p:ext uri="{BB962C8B-B14F-4D97-AF65-F5344CB8AC3E}">
        <p14:creationId xmlns:p14="http://schemas.microsoft.com/office/powerpoint/2010/main" val="29228512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Inhaltsplatzhalter 2">
            <a:extLst>
              <a:ext uri="{FF2B5EF4-FFF2-40B4-BE49-F238E27FC236}">
                <a16:creationId xmlns:a16="http://schemas.microsoft.com/office/drawing/2014/main" id="{76D80858-5A13-4730-8CAE-BDF25EC8534C}"/>
              </a:ext>
            </a:extLst>
          </p:cNvPr>
          <p:cNvSpPr>
            <a:spLocks noGrp="1"/>
          </p:cNvSpPr>
          <p:nvPr>
            <p:ph idx="1"/>
          </p:nvPr>
        </p:nvSpPr>
        <p:spPr>
          <a:xfrm>
            <a:off x="534988" y="1765300"/>
            <a:ext cx="9618662" cy="4734891"/>
          </a:xfrm>
        </p:spPr>
        <p:txBody>
          <a:bodyPr/>
          <a:lstStyle/>
          <a:p>
            <a:pPr>
              <a:lnSpc>
                <a:spcPct val="100000"/>
              </a:lnSpc>
              <a:spcAft>
                <a:spcPts val="600"/>
              </a:spcAft>
            </a:pPr>
            <a:r>
              <a:rPr lang="de-DE" sz="2400" b="1" dirty="0">
                <a:solidFill>
                  <a:srgbClr val="0460B4"/>
                </a:solidFill>
              </a:rPr>
              <a:t>Hinweise zur Jahresaktualisierung:</a:t>
            </a:r>
          </a:p>
          <a:p>
            <a:pPr lvl="2" indent="0">
              <a:spcAft>
                <a:spcPts val="600"/>
              </a:spcAft>
              <a:buClr>
                <a:srgbClr val="0460B4"/>
              </a:buClr>
              <a:buNone/>
            </a:pPr>
            <a:endParaRPr lang="de-DE" sz="1400" dirty="0"/>
          </a:p>
          <a:p>
            <a:pPr lvl="2" indent="0">
              <a:spcAft>
                <a:spcPts val="1300"/>
              </a:spcAft>
              <a:buClr>
                <a:srgbClr val="0460B4"/>
              </a:buClr>
              <a:buNone/>
            </a:pPr>
            <a:r>
              <a:rPr lang="de-DE" sz="1800" dirty="0"/>
              <a:t>In welchem Quartal ist eine Jahresaktualisierung (JA) durchzuführen?</a:t>
            </a:r>
          </a:p>
          <a:p>
            <a:pPr marL="644525" lvl="2" indent="-285750">
              <a:spcAft>
                <a:spcPts val="1300"/>
              </a:spcAft>
              <a:buClr>
                <a:srgbClr val="0460B4"/>
              </a:buClr>
              <a:buFont typeface="Wingdings" panose="05000000000000000000" pitchFamily="2" charset="2"/>
              <a:buChar char="§"/>
            </a:pPr>
            <a:endParaRPr lang="de-DE" sz="1800" dirty="0"/>
          </a:p>
          <a:p>
            <a:pPr marL="644525" lvl="2" indent="-285750">
              <a:spcAft>
                <a:spcPts val="1300"/>
              </a:spcAft>
              <a:buClr>
                <a:srgbClr val="0460B4"/>
              </a:buClr>
              <a:buFont typeface="Wingdings" panose="05000000000000000000" pitchFamily="2" charset="2"/>
              <a:buChar char="§"/>
            </a:pPr>
            <a:endParaRPr lang="de-DE" sz="1800" dirty="0"/>
          </a:p>
          <a:p>
            <a:pPr marL="644525" lvl="2" indent="-285750">
              <a:spcAft>
                <a:spcPts val="1300"/>
              </a:spcAft>
              <a:buClr>
                <a:srgbClr val="0460B4"/>
              </a:buClr>
              <a:buFont typeface="Wingdings" panose="05000000000000000000" pitchFamily="2" charset="2"/>
              <a:buChar char="§"/>
            </a:pPr>
            <a:endParaRPr lang="de-DE" sz="1800" dirty="0"/>
          </a:p>
          <a:p>
            <a:pPr indent="0"/>
            <a:endParaRPr lang="de-DE" dirty="0"/>
          </a:p>
          <a:p>
            <a:endParaRPr lang="de-DE" dirty="0"/>
          </a:p>
          <a:p>
            <a:endParaRPr lang="de-DE" dirty="0"/>
          </a:p>
        </p:txBody>
      </p:sp>
      <p:sp>
        <p:nvSpPr>
          <p:cNvPr id="2" name="Titel 1"/>
          <p:cNvSpPr>
            <a:spLocks noGrp="1"/>
          </p:cNvSpPr>
          <p:nvPr>
            <p:ph type="title"/>
          </p:nvPr>
        </p:nvSpPr>
        <p:spPr/>
        <p:txBody>
          <a:bodyPr/>
          <a:lstStyle/>
          <a:p>
            <a:r>
              <a:rPr lang="de-DE" dirty="0"/>
              <a:t>Die Jahresaktualisierung bei Langzeitbehandlungen</a:t>
            </a:r>
          </a:p>
        </p:txBody>
      </p:sp>
      <p:sp>
        <p:nvSpPr>
          <p:cNvPr id="4" name="Datumsplatzhalter 3"/>
          <p:cNvSpPr>
            <a:spLocks noGrp="1"/>
          </p:cNvSpPr>
          <p:nvPr>
            <p:ph type="dt" sz="half" idx="10"/>
          </p:nvPr>
        </p:nvSpPr>
        <p:spPr/>
        <p:txBody>
          <a:bodyPr/>
          <a:lstStyle/>
          <a:p>
            <a:pPr>
              <a:defRPr/>
            </a:pPr>
            <a:r>
              <a:rPr lang="de-DE"/>
              <a:t>Stand: 02/2021 - Version 1.1</a:t>
            </a:r>
            <a:endParaRPr lang="de-DE" dirty="0"/>
          </a:p>
        </p:txBody>
      </p:sp>
      <p:sp>
        <p:nvSpPr>
          <p:cNvPr id="5" name="Fußzeilenplatzhalter 4"/>
          <p:cNvSpPr>
            <a:spLocks noGrp="1"/>
          </p:cNvSpPr>
          <p:nvPr>
            <p:ph type="ftr" sz="quarter" idx="11"/>
          </p:nvPr>
        </p:nvSpPr>
        <p:spPr/>
        <p:txBody>
          <a:bodyPr/>
          <a:lstStyle/>
          <a:p>
            <a:pPr>
              <a:defRPr/>
            </a:pPr>
            <a:r>
              <a:rPr lang="de-DE"/>
              <a:t>AmBADO KJP - Schulungsunterlagen</a:t>
            </a:r>
            <a:endParaRPr lang="de-DE" dirty="0"/>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56</a:t>
            </a:fld>
            <a:endParaRPr lang="de-DE" dirty="0"/>
          </a:p>
        </p:txBody>
      </p:sp>
      <p:pic>
        <p:nvPicPr>
          <p:cNvPr id="38" name="Grafik 37"/>
          <p:cNvPicPr>
            <a:picLocks noChangeAspect="1"/>
          </p:cNvPicPr>
          <p:nvPr/>
        </p:nvPicPr>
        <p:blipFill>
          <a:blip r:embed="rId2"/>
          <a:stretch>
            <a:fillRect/>
          </a:stretch>
        </p:blipFill>
        <p:spPr>
          <a:xfrm>
            <a:off x="818440" y="3137803"/>
            <a:ext cx="9053345" cy="2145978"/>
          </a:xfrm>
          <a:prstGeom prst="rect">
            <a:avLst/>
          </a:prstGeom>
        </p:spPr>
      </p:pic>
    </p:spTree>
    <p:extLst>
      <p:ext uri="{BB962C8B-B14F-4D97-AF65-F5344CB8AC3E}">
        <p14:creationId xmlns:p14="http://schemas.microsoft.com/office/powerpoint/2010/main" val="1540147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Inhaltsplatzhalter 2">
            <a:extLst>
              <a:ext uri="{FF2B5EF4-FFF2-40B4-BE49-F238E27FC236}">
                <a16:creationId xmlns:a16="http://schemas.microsoft.com/office/drawing/2014/main" id="{76D80858-5A13-4730-8CAE-BDF25EC8534C}"/>
              </a:ext>
            </a:extLst>
          </p:cNvPr>
          <p:cNvSpPr>
            <a:spLocks noGrp="1"/>
          </p:cNvSpPr>
          <p:nvPr>
            <p:ph idx="1"/>
          </p:nvPr>
        </p:nvSpPr>
        <p:spPr>
          <a:xfrm>
            <a:off x="534988" y="1765300"/>
            <a:ext cx="9618662" cy="4734891"/>
          </a:xfrm>
        </p:spPr>
        <p:txBody>
          <a:bodyPr/>
          <a:lstStyle/>
          <a:p>
            <a:pPr>
              <a:lnSpc>
                <a:spcPct val="100000"/>
              </a:lnSpc>
              <a:spcAft>
                <a:spcPts val="600"/>
              </a:spcAft>
            </a:pPr>
            <a:r>
              <a:rPr lang="de-DE" sz="2400" b="1" dirty="0">
                <a:solidFill>
                  <a:srgbClr val="0460B4"/>
                </a:solidFill>
              </a:rPr>
              <a:t>Hinweise zur Jahresaktualisierung:</a:t>
            </a:r>
          </a:p>
          <a:p>
            <a:pPr lvl="2" indent="0">
              <a:spcAft>
                <a:spcPts val="600"/>
              </a:spcAft>
              <a:buClr>
                <a:srgbClr val="0460B4"/>
              </a:buClr>
              <a:buNone/>
            </a:pPr>
            <a:endParaRPr lang="de-DE" sz="1400" dirty="0"/>
          </a:p>
          <a:p>
            <a:pPr lvl="2" indent="0">
              <a:spcAft>
                <a:spcPts val="1300"/>
              </a:spcAft>
              <a:buClr>
                <a:srgbClr val="0460B4"/>
              </a:buClr>
              <a:buNone/>
            </a:pPr>
            <a:r>
              <a:rPr lang="de-DE" sz="1800" dirty="0"/>
              <a:t>In welchem Quartal ist eine Jahresaktualisierung (JA) durchzuführen? </a:t>
            </a:r>
            <a:r>
              <a:rPr lang="de-DE" sz="1800" dirty="0">
                <a:sym typeface="Wingdings" panose="05000000000000000000" pitchFamily="2" charset="2"/>
              </a:rPr>
              <a:t>       = JA</a:t>
            </a:r>
            <a:endParaRPr lang="de-DE" sz="1800" dirty="0"/>
          </a:p>
          <a:p>
            <a:pPr marL="644525" lvl="2" indent="-285750">
              <a:spcAft>
                <a:spcPts val="1300"/>
              </a:spcAft>
              <a:buClr>
                <a:srgbClr val="0460B4"/>
              </a:buClr>
              <a:buFont typeface="Wingdings" panose="05000000000000000000" pitchFamily="2" charset="2"/>
              <a:buChar char="§"/>
            </a:pPr>
            <a:endParaRPr lang="de-DE" sz="1800" dirty="0"/>
          </a:p>
          <a:p>
            <a:pPr marL="644525" lvl="2" indent="-285750">
              <a:spcAft>
                <a:spcPts val="1300"/>
              </a:spcAft>
              <a:buClr>
                <a:srgbClr val="0460B4"/>
              </a:buClr>
              <a:buFont typeface="Wingdings" panose="05000000000000000000" pitchFamily="2" charset="2"/>
              <a:buChar char="§"/>
            </a:pPr>
            <a:endParaRPr lang="de-DE" sz="1800" dirty="0"/>
          </a:p>
          <a:p>
            <a:pPr marL="644525" lvl="2" indent="-285750">
              <a:spcAft>
                <a:spcPts val="1300"/>
              </a:spcAft>
              <a:buClr>
                <a:srgbClr val="0460B4"/>
              </a:buClr>
              <a:buFont typeface="Wingdings" panose="05000000000000000000" pitchFamily="2" charset="2"/>
              <a:buChar char="§"/>
            </a:pPr>
            <a:endParaRPr lang="de-DE" sz="1800" dirty="0"/>
          </a:p>
          <a:p>
            <a:pPr indent="0"/>
            <a:endParaRPr lang="de-DE" dirty="0"/>
          </a:p>
          <a:p>
            <a:endParaRPr lang="de-DE" dirty="0"/>
          </a:p>
          <a:p>
            <a:endParaRPr lang="de-DE" dirty="0"/>
          </a:p>
        </p:txBody>
      </p:sp>
      <p:sp>
        <p:nvSpPr>
          <p:cNvPr id="2" name="Titel 1"/>
          <p:cNvSpPr>
            <a:spLocks noGrp="1"/>
          </p:cNvSpPr>
          <p:nvPr>
            <p:ph type="title"/>
          </p:nvPr>
        </p:nvSpPr>
        <p:spPr/>
        <p:txBody>
          <a:bodyPr/>
          <a:lstStyle/>
          <a:p>
            <a:r>
              <a:rPr lang="de-DE" dirty="0"/>
              <a:t>Die Jahresaktualisierung bei Langzeitbehandlungen</a:t>
            </a:r>
          </a:p>
        </p:txBody>
      </p:sp>
      <p:sp>
        <p:nvSpPr>
          <p:cNvPr id="4" name="Datumsplatzhalter 3"/>
          <p:cNvSpPr>
            <a:spLocks noGrp="1"/>
          </p:cNvSpPr>
          <p:nvPr>
            <p:ph type="dt" sz="half" idx="10"/>
          </p:nvPr>
        </p:nvSpPr>
        <p:spPr/>
        <p:txBody>
          <a:bodyPr/>
          <a:lstStyle/>
          <a:p>
            <a:pPr>
              <a:defRPr/>
            </a:pPr>
            <a:r>
              <a:rPr lang="de-DE"/>
              <a:t>Stand: 02/2021 - Version 1.1</a:t>
            </a:r>
            <a:endParaRPr lang="de-DE" dirty="0"/>
          </a:p>
        </p:txBody>
      </p:sp>
      <p:sp>
        <p:nvSpPr>
          <p:cNvPr id="5" name="Fußzeilenplatzhalter 4"/>
          <p:cNvSpPr>
            <a:spLocks noGrp="1"/>
          </p:cNvSpPr>
          <p:nvPr>
            <p:ph type="ftr" sz="quarter" idx="11"/>
          </p:nvPr>
        </p:nvSpPr>
        <p:spPr/>
        <p:txBody>
          <a:bodyPr/>
          <a:lstStyle/>
          <a:p>
            <a:pPr>
              <a:defRPr/>
            </a:pPr>
            <a:r>
              <a:rPr lang="de-DE"/>
              <a:t>AmBADO KJP - Schulungsunterlagen</a:t>
            </a:r>
            <a:endParaRPr lang="de-DE" dirty="0"/>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57</a:t>
            </a:fld>
            <a:endParaRPr lang="de-DE" dirty="0"/>
          </a:p>
        </p:txBody>
      </p:sp>
      <p:pic>
        <p:nvPicPr>
          <p:cNvPr id="38" name="Grafik 37"/>
          <p:cNvPicPr>
            <a:picLocks noChangeAspect="1"/>
          </p:cNvPicPr>
          <p:nvPr/>
        </p:nvPicPr>
        <p:blipFill>
          <a:blip r:embed="rId2"/>
          <a:stretch>
            <a:fillRect/>
          </a:stretch>
        </p:blipFill>
        <p:spPr>
          <a:xfrm>
            <a:off x="818440" y="3137803"/>
            <a:ext cx="9053345" cy="2145978"/>
          </a:xfrm>
          <a:prstGeom prst="rect">
            <a:avLst/>
          </a:prstGeom>
        </p:spPr>
      </p:pic>
      <p:sp>
        <p:nvSpPr>
          <p:cNvPr id="3" name="Multiplikationszeichen 2">
            <a:extLst>
              <a:ext uri="{FF2B5EF4-FFF2-40B4-BE49-F238E27FC236}">
                <a16:creationId xmlns:a16="http://schemas.microsoft.com/office/drawing/2014/main" id="{720E0FDA-CA88-42AB-8544-AF59C3AFF55E}"/>
              </a:ext>
            </a:extLst>
          </p:cNvPr>
          <p:cNvSpPr/>
          <p:nvPr/>
        </p:nvSpPr>
        <p:spPr>
          <a:xfrm>
            <a:off x="5617029" y="3808745"/>
            <a:ext cx="360000" cy="324000"/>
          </a:xfrm>
          <a:prstGeom prst="mathMultiply">
            <a:avLst/>
          </a:prstGeom>
          <a:solidFill>
            <a:schemeClr val="tx2"/>
          </a:solidFill>
          <a:ln w="19050">
            <a:solidFill>
              <a:schemeClr val="bg1"/>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de-DE"/>
          </a:p>
        </p:txBody>
      </p:sp>
      <p:sp>
        <p:nvSpPr>
          <p:cNvPr id="7" name="Multiplikationszeichen 6">
            <a:extLst>
              <a:ext uri="{FF2B5EF4-FFF2-40B4-BE49-F238E27FC236}">
                <a16:creationId xmlns:a16="http://schemas.microsoft.com/office/drawing/2014/main" id="{D32D7477-3F94-4474-9E02-7911DE95A167}"/>
              </a:ext>
            </a:extLst>
          </p:cNvPr>
          <p:cNvSpPr/>
          <p:nvPr/>
        </p:nvSpPr>
        <p:spPr>
          <a:xfrm>
            <a:off x="4684207" y="4175811"/>
            <a:ext cx="360000" cy="324000"/>
          </a:xfrm>
          <a:prstGeom prst="mathMultiply">
            <a:avLst/>
          </a:prstGeom>
          <a:solidFill>
            <a:schemeClr val="tx2"/>
          </a:solidFill>
          <a:ln w="19050">
            <a:solidFill>
              <a:schemeClr val="bg1"/>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de-DE"/>
          </a:p>
        </p:txBody>
      </p:sp>
      <p:sp>
        <p:nvSpPr>
          <p:cNvPr id="8" name="Multiplikationszeichen 7">
            <a:extLst>
              <a:ext uri="{FF2B5EF4-FFF2-40B4-BE49-F238E27FC236}">
                <a16:creationId xmlns:a16="http://schemas.microsoft.com/office/drawing/2014/main" id="{8DFAE1C4-3F96-4286-A9CB-5911AF7919AF}"/>
              </a:ext>
            </a:extLst>
          </p:cNvPr>
          <p:cNvSpPr/>
          <p:nvPr/>
        </p:nvSpPr>
        <p:spPr>
          <a:xfrm>
            <a:off x="4684207" y="4537652"/>
            <a:ext cx="360000" cy="324000"/>
          </a:xfrm>
          <a:prstGeom prst="mathMultiply">
            <a:avLst/>
          </a:prstGeom>
          <a:solidFill>
            <a:schemeClr val="tx2"/>
          </a:solidFill>
          <a:ln w="19050">
            <a:solidFill>
              <a:schemeClr val="bg1"/>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de-DE"/>
          </a:p>
        </p:txBody>
      </p:sp>
      <p:sp>
        <p:nvSpPr>
          <p:cNvPr id="10" name="Multiplikationszeichen 9">
            <a:extLst>
              <a:ext uri="{FF2B5EF4-FFF2-40B4-BE49-F238E27FC236}">
                <a16:creationId xmlns:a16="http://schemas.microsoft.com/office/drawing/2014/main" id="{A7F66C6B-A7DC-4DC2-AB14-7674B54A47C1}"/>
              </a:ext>
            </a:extLst>
          </p:cNvPr>
          <p:cNvSpPr/>
          <p:nvPr/>
        </p:nvSpPr>
        <p:spPr>
          <a:xfrm>
            <a:off x="8331758" y="4532829"/>
            <a:ext cx="360000" cy="324000"/>
          </a:xfrm>
          <a:prstGeom prst="mathMultiply">
            <a:avLst/>
          </a:prstGeom>
          <a:solidFill>
            <a:schemeClr val="tx2"/>
          </a:solidFill>
          <a:ln w="19050">
            <a:solidFill>
              <a:schemeClr val="bg1"/>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de-DE"/>
          </a:p>
        </p:txBody>
      </p:sp>
      <p:sp>
        <p:nvSpPr>
          <p:cNvPr id="12" name="Multiplikationszeichen 11">
            <a:extLst>
              <a:ext uri="{FF2B5EF4-FFF2-40B4-BE49-F238E27FC236}">
                <a16:creationId xmlns:a16="http://schemas.microsoft.com/office/drawing/2014/main" id="{AEFB6658-B093-456E-94B3-C83D9354B9C4}"/>
              </a:ext>
            </a:extLst>
          </p:cNvPr>
          <p:cNvSpPr/>
          <p:nvPr/>
        </p:nvSpPr>
        <p:spPr>
          <a:xfrm>
            <a:off x="4684207" y="4902766"/>
            <a:ext cx="360000" cy="324000"/>
          </a:xfrm>
          <a:prstGeom prst="mathMultiply">
            <a:avLst/>
          </a:prstGeom>
          <a:solidFill>
            <a:schemeClr val="tx2"/>
          </a:solidFill>
          <a:ln w="19050">
            <a:solidFill>
              <a:schemeClr val="bg1"/>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de-DE"/>
          </a:p>
        </p:txBody>
      </p:sp>
      <p:sp>
        <p:nvSpPr>
          <p:cNvPr id="14" name="Multiplikationszeichen 13">
            <a:extLst>
              <a:ext uri="{FF2B5EF4-FFF2-40B4-BE49-F238E27FC236}">
                <a16:creationId xmlns:a16="http://schemas.microsoft.com/office/drawing/2014/main" id="{D1444ABB-B9EA-4C70-851D-835C9347B4DC}"/>
              </a:ext>
            </a:extLst>
          </p:cNvPr>
          <p:cNvSpPr/>
          <p:nvPr/>
        </p:nvSpPr>
        <p:spPr>
          <a:xfrm>
            <a:off x="8271470" y="2523020"/>
            <a:ext cx="360000" cy="324000"/>
          </a:xfrm>
          <a:prstGeom prst="mathMultiply">
            <a:avLst/>
          </a:prstGeom>
          <a:solidFill>
            <a:schemeClr val="tx2"/>
          </a:solidFill>
          <a:ln w="19050">
            <a:solidFill>
              <a:schemeClr val="bg1"/>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7728082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DF29A-4C47-4B05-9373-4CFDAE790948}"/>
              </a:ext>
            </a:extLst>
          </p:cNvPr>
          <p:cNvSpPr>
            <a:spLocks noGrp="1"/>
          </p:cNvSpPr>
          <p:nvPr>
            <p:ph type="title"/>
          </p:nvPr>
        </p:nvSpPr>
        <p:spPr/>
        <p:txBody>
          <a:bodyPr/>
          <a:lstStyle/>
          <a:p>
            <a:r>
              <a:rPr lang="de-DE" dirty="0"/>
              <a:t>Zusammenfassung: AmBADO-Fall</a:t>
            </a:r>
          </a:p>
        </p:txBody>
      </p:sp>
      <p:sp>
        <p:nvSpPr>
          <p:cNvPr id="3" name="Inhaltsplatzhalter 2">
            <a:extLst>
              <a:ext uri="{FF2B5EF4-FFF2-40B4-BE49-F238E27FC236}">
                <a16:creationId xmlns:a16="http://schemas.microsoft.com/office/drawing/2014/main" id="{73BD970D-22C7-4F80-B816-6B66C105ED27}"/>
              </a:ext>
            </a:extLst>
          </p:cNvPr>
          <p:cNvSpPr>
            <a:spLocks noGrp="1"/>
          </p:cNvSpPr>
          <p:nvPr>
            <p:ph idx="1"/>
          </p:nvPr>
        </p:nvSpPr>
        <p:spPr/>
        <p:txBody>
          <a:bodyPr/>
          <a:lstStyle/>
          <a:p>
            <a:pPr>
              <a:lnSpc>
                <a:spcPct val="100000"/>
              </a:lnSpc>
            </a:pPr>
            <a:r>
              <a:rPr lang="de-DE" sz="2400" b="1" dirty="0">
                <a:solidFill>
                  <a:srgbClr val="0460B4"/>
                </a:solidFill>
              </a:rPr>
              <a:t>Ein AmBADO-Fall kann unterschiedliche Zeiträume umfassen:</a:t>
            </a:r>
          </a:p>
          <a:p>
            <a:pPr marL="285750" indent="-285750">
              <a:lnSpc>
                <a:spcPts val="2400"/>
              </a:lnSpc>
              <a:spcAft>
                <a:spcPts val="1600"/>
              </a:spcAft>
              <a:buClr>
                <a:srgbClr val="0460B4"/>
              </a:buClr>
              <a:buFont typeface="Wingdings" panose="05000000000000000000" pitchFamily="2" charset="2"/>
              <a:buChar char="§"/>
            </a:pPr>
            <a:r>
              <a:rPr lang="de-DE" sz="1800" dirty="0"/>
              <a:t>Bei </a:t>
            </a:r>
            <a:r>
              <a:rPr lang="de-DE" sz="1800" b="1" dirty="0"/>
              <a:t>Behandlungen, die nur bis zu 4 Quartale andauern</a:t>
            </a:r>
            <a:r>
              <a:rPr lang="de-DE" sz="1800" dirty="0"/>
              <a:t>, umfasst der AmBADO-Fall den gesamten Zeitraum von der Aufnahme des Patienten bis zur Beendigung der Behandlung.</a:t>
            </a:r>
          </a:p>
          <a:p>
            <a:pPr marL="285750" indent="-285750">
              <a:lnSpc>
                <a:spcPts val="2400"/>
              </a:lnSpc>
              <a:spcAft>
                <a:spcPts val="1600"/>
              </a:spcAft>
              <a:buClr>
                <a:srgbClr val="0460B4"/>
              </a:buClr>
              <a:buFont typeface="Wingdings" panose="05000000000000000000" pitchFamily="2" charset="2"/>
              <a:buChar char="§"/>
            </a:pPr>
            <a:r>
              <a:rPr lang="de-DE" sz="1800" dirty="0"/>
              <a:t>Aus </a:t>
            </a:r>
            <a:r>
              <a:rPr lang="de-DE" sz="1800" b="1" dirty="0"/>
              <a:t>Behandlungen, die mehr als 4 Quartale andauern </a:t>
            </a:r>
            <a:r>
              <a:rPr lang="de-DE" sz="1800" dirty="0"/>
              <a:t>(= Langzeitbehandlungen), resultieren mehrere AmBADO-Fälle:</a:t>
            </a:r>
          </a:p>
          <a:p>
            <a:pPr marL="644525" lvl="2" indent="-285750">
              <a:lnSpc>
                <a:spcPts val="2400"/>
              </a:lnSpc>
              <a:spcAft>
                <a:spcPts val="1600"/>
              </a:spcAft>
              <a:buClr>
                <a:srgbClr val="0460B4"/>
              </a:buClr>
              <a:buFont typeface="Wingdings" panose="05000000000000000000" pitchFamily="2" charset="2"/>
              <a:buChar char="§"/>
            </a:pPr>
            <a:r>
              <a:rPr lang="de-DE" sz="1800" dirty="0"/>
              <a:t>Der erste AmBADO-Fall beginnt mit dem Tag des ersten Patientenkontaktes in der PIA und geht bis zum Tag der Jahresaktualisierung (erster Patientenkontakt im fünften Behandlungsquartal).</a:t>
            </a:r>
          </a:p>
          <a:p>
            <a:pPr marL="644525" lvl="2" indent="-285750">
              <a:lnSpc>
                <a:spcPts val="2400"/>
              </a:lnSpc>
              <a:spcAft>
                <a:spcPts val="1600"/>
              </a:spcAft>
              <a:buClr>
                <a:srgbClr val="0460B4"/>
              </a:buClr>
              <a:buFont typeface="Wingdings" panose="05000000000000000000" pitchFamily="2" charset="2"/>
              <a:buChar char="§"/>
            </a:pPr>
            <a:r>
              <a:rPr lang="de-DE" sz="1800" dirty="0"/>
              <a:t>Jeder nachfolgende AmBADO-Fall beginnt mit dem Tag der Jahresaktualisierung </a:t>
            </a:r>
            <a:br>
              <a:rPr lang="de-DE" sz="1800" dirty="0"/>
            </a:br>
            <a:r>
              <a:rPr lang="de-DE" sz="1800" dirty="0"/>
              <a:t>und umfasst den Zeitraum bis zur nächsten Jahresaktualisierung oder bis zur</a:t>
            </a:r>
            <a:br>
              <a:rPr lang="de-DE" sz="1800" dirty="0"/>
            </a:br>
            <a:r>
              <a:rPr lang="de-DE" sz="1800" dirty="0"/>
              <a:t>Beendigung der Behandlung.</a:t>
            </a:r>
          </a:p>
        </p:txBody>
      </p:sp>
      <p:sp>
        <p:nvSpPr>
          <p:cNvPr id="4" name="Datumsplatzhalter 3">
            <a:extLst>
              <a:ext uri="{FF2B5EF4-FFF2-40B4-BE49-F238E27FC236}">
                <a16:creationId xmlns:a16="http://schemas.microsoft.com/office/drawing/2014/main" id="{414E8319-DA84-41A9-AE9C-DFD40313784F}"/>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3508DC59-1544-4E94-AB8E-CA06B3151AB7}"/>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3C7368CB-4FA0-48F9-9095-AD68C4B0826D}"/>
              </a:ext>
            </a:extLst>
          </p:cNvPr>
          <p:cNvSpPr>
            <a:spLocks noGrp="1"/>
          </p:cNvSpPr>
          <p:nvPr>
            <p:ph type="sldNum" sz="quarter" idx="12"/>
          </p:nvPr>
        </p:nvSpPr>
        <p:spPr/>
        <p:txBody>
          <a:bodyPr/>
          <a:lstStyle/>
          <a:p>
            <a:pPr>
              <a:defRPr/>
            </a:pPr>
            <a:fld id="{F9D6104D-E8AE-4D46-824F-6769818204BD}" type="slidenum">
              <a:rPr lang="de-DE" smtClean="0"/>
              <a:pPr>
                <a:defRPr/>
              </a:pPr>
              <a:t>58</a:t>
            </a:fld>
            <a:endParaRPr lang="de-DE" dirty="0"/>
          </a:p>
        </p:txBody>
      </p:sp>
      <p:pic>
        <p:nvPicPr>
          <p:cNvPr id="9" name="Grafik 8">
            <a:extLst>
              <a:ext uri="{FF2B5EF4-FFF2-40B4-BE49-F238E27FC236}">
                <a16:creationId xmlns:a16="http://schemas.microsoft.com/office/drawing/2014/main" id="{314A375D-240B-4563-9C72-AA0CA96B5C2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53229" y1="17604" x2="53229" y2="17604"/>
                        <a14:foregroundMark x1="36979" y1="35052" x2="36979" y2="35052"/>
                        <a14:foregroundMark x1="37135" y1="34688" x2="37135" y2="34688"/>
                        <a14:foregroundMark x1="36146" y1="35365" x2="36146" y2="35365"/>
                        <a14:foregroundMark x1="36146" y1="35052" x2="36146" y2="35052"/>
                        <a14:foregroundMark x1="37917" y1="34375" x2="37917" y2="34375"/>
                        <a14:foregroundMark x1="38750" y1="34063" x2="38750" y2="34063"/>
                        <a14:foregroundMark x1="32083" y1="43177" x2="32083" y2="43177"/>
                        <a14:foregroundMark x1="55469" y1="18698" x2="55469" y2="18698"/>
                        <a14:backgroundMark x1="55208" y1="87552" x2="55208" y2="87552"/>
                        <a14:backgroundMark x1="54740" y1="84896" x2="54740" y2="84896"/>
                      </a14:backgroundRemoval>
                    </a14:imgEffect>
                  </a14:imgLayer>
                </a14:imgProps>
              </a:ext>
            </a:extLst>
          </a:blip>
          <a:srcRect l="26136" t="11525" r="18400" b="7198"/>
          <a:stretch/>
        </p:blipFill>
        <p:spPr>
          <a:xfrm>
            <a:off x="9188738" y="4886325"/>
            <a:ext cx="1499900" cy="2197963"/>
          </a:xfrm>
          <a:prstGeom prst="rect">
            <a:avLst/>
          </a:prstGeom>
        </p:spPr>
      </p:pic>
    </p:spTree>
    <p:extLst>
      <p:ext uri="{BB962C8B-B14F-4D97-AF65-F5344CB8AC3E}">
        <p14:creationId xmlns:p14="http://schemas.microsoft.com/office/powerpoint/2010/main" val="36391062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43A8BD-E9A8-4177-B5CE-FFFA31AADB82}"/>
              </a:ext>
            </a:extLst>
          </p:cNvPr>
          <p:cNvSpPr>
            <a:spLocks noGrp="1"/>
          </p:cNvSpPr>
          <p:nvPr>
            <p:ph type="title"/>
          </p:nvPr>
        </p:nvSpPr>
        <p:spPr/>
        <p:txBody>
          <a:bodyPr/>
          <a:lstStyle/>
          <a:p>
            <a:r>
              <a:rPr lang="de-DE" dirty="0"/>
              <a:t>Zusammenfassung: AmBADO-Fall</a:t>
            </a:r>
          </a:p>
        </p:txBody>
      </p:sp>
      <p:graphicFrame>
        <p:nvGraphicFramePr>
          <p:cNvPr id="5" name="Tabelle 5">
            <a:extLst>
              <a:ext uri="{FF2B5EF4-FFF2-40B4-BE49-F238E27FC236}">
                <a16:creationId xmlns:a16="http://schemas.microsoft.com/office/drawing/2014/main" id="{222375E4-69C0-4C4C-AB88-A35AB279C7CF}"/>
              </a:ext>
            </a:extLst>
          </p:cNvPr>
          <p:cNvGraphicFramePr>
            <a:graphicFrameLocks noGrp="1"/>
          </p:cNvGraphicFramePr>
          <p:nvPr>
            <p:ph idx="1"/>
            <p:extLst>
              <p:ext uri="{D42A27DB-BD31-4B8C-83A1-F6EECF244321}">
                <p14:modId xmlns:p14="http://schemas.microsoft.com/office/powerpoint/2010/main" val="2594258004"/>
              </p:ext>
            </p:extLst>
          </p:nvPr>
        </p:nvGraphicFramePr>
        <p:xfrm>
          <a:off x="320165" y="1417858"/>
          <a:ext cx="10048308" cy="5541435"/>
        </p:xfrm>
        <a:graphic>
          <a:graphicData uri="http://schemas.openxmlformats.org/drawingml/2006/table">
            <a:tbl>
              <a:tblPr firstRow="1" bandRow="1">
                <a:tableStyleId>{5C22544A-7EE6-4342-B048-85BDC9FD1C3A}</a:tableStyleId>
              </a:tblPr>
              <a:tblGrid>
                <a:gridCol w="491401">
                  <a:extLst>
                    <a:ext uri="{9D8B030D-6E8A-4147-A177-3AD203B41FA5}">
                      <a16:colId xmlns:a16="http://schemas.microsoft.com/office/drawing/2014/main" val="2916158552"/>
                    </a:ext>
                  </a:extLst>
                </a:gridCol>
                <a:gridCol w="1774982">
                  <a:extLst>
                    <a:ext uri="{9D8B030D-6E8A-4147-A177-3AD203B41FA5}">
                      <a16:colId xmlns:a16="http://schemas.microsoft.com/office/drawing/2014/main" val="2212950910"/>
                    </a:ext>
                  </a:extLst>
                </a:gridCol>
                <a:gridCol w="2571750">
                  <a:extLst>
                    <a:ext uri="{9D8B030D-6E8A-4147-A177-3AD203B41FA5}">
                      <a16:colId xmlns:a16="http://schemas.microsoft.com/office/drawing/2014/main" val="1221294782"/>
                    </a:ext>
                  </a:extLst>
                </a:gridCol>
                <a:gridCol w="5210175">
                  <a:extLst>
                    <a:ext uri="{9D8B030D-6E8A-4147-A177-3AD203B41FA5}">
                      <a16:colId xmlns:a16="http://schemas.microsoft.com/office/drawing/2014/main" val="4141507217"/>
                    </a:ext>
                  </a:extLst>
                </a:gridCol>
              </a:tblGrid>
              <a:tr h="600075">
                <a:tc>
                  <a:txBody>
                    <a:bodyPr/>
                    <a:lstStyle/>
                    <a:p>
                      <a:endParaRPr lang="de-DE" sz="2200" dirty="0">
                        <a:latin typeface="Arial" panose="020B0604020202020204" pitchFamily="34" charset="0"/>
                        <a:cs typeface="Arial" panose="020B0604020202020204" pitchFamily="34" charset="0"/>
                      </a:endParaRPr>
                    </a:p>
                  </a:txBody>
                  <a:tcPr marL="100838" marR="100838" marT="50419" marB="50419"/>
                </a:tc>
                <a:tc>
                  <a:txBody>
                    <a:bodyPr/>
                    <a:lstStyle/>
                    <a:p>
                      <a:r>
                        <a:rPr lang="de-DE" sz="1600" dirty="0">
                          <a:latin typeface="Arial" panose="020B0604020202020204" pitchFamily="34" charset="0"/>
                          <a:cs typeface="Arial" panose="020B0604020202020204" pitchFamily="34" charset="0"/>
                        </a:rPr>
                        <a:t>Beginn AmBADO-Fall</a:t>
                      </a:r>
                    </a:p>
                  </a:txBody>
                  <a:tcPr marL="100838" marR="100838" marT="50419" marB="50419"/>
                </a:tc>
                <a:tc>
                  <a:txBody>
                    <a:bodyPr/>
                    <a:lstStyle/>
                    <a:p>
                      <a:r>
                        <a:rPr lang="de-DE" sz="1600" dirty="0">
                          <a:latin typeface="Arial" panose="020B0604020202020204" pitchFamily="34" charset="0"/>
                          <a:cs typeface="Arial" panose="020B0604020202020204" pitchFamily="34" charset="0"/>
                        </a:rPr>
                        <a:t>Abschluss</a:t>
                      </a:r>
                      <a:br>
                        <a:rPr lang="de-DE" sz="1600" dirty="0">
                          <a:latin typeface="Arial" panose="020B0604020202020204" pitchFamily="34" charset="0"/>
                          <a:cs typeface="Arial" panose="020B0604020202020204" pitchFamily="34" charset="0"/>
                        </a:rPr>
                      </a:br>
                      <a:r>
                        <a:rPr lang="de-DE" sz="1600" dirty="0">
                          <a:latin typeface="Arial" panose="020B0604020202020204" pitchFamily="34" charset="0"/>
                          <a:cs typeface="Arial" panose="020B0604020202020204" pitchFamily="34" charset="0"/>
                        </a:rPr>
                        <a:t>AmBADO-Fall</a:t>
                      </a:r>
                    </a:p>
                  </a:txBody>
                  <a:tcPr marL="100838" marR="100838" marT="50419" marB="50419"/>
                </a:tc>
                <a:tc>
                  <a:txBody>
                    <a:bodyPr/>
                    <a:lstStyle/>
                    <a:p>
                      <a:r>
                        <a:rPr lang="de-DE" sz="1600" dirty="0">
                          <a:latin typeface="Arial" panose="020B0604020202020204" pitchFamily="34" charset="0"/>
                          <a:cs typeface="Arial" panose="020B0604020202020204" pitchFamily="34" charset="0"/>
                        </a:rPr>
                        <a:t>Art der Beendigung</a:t>
                      </a:r>
                    </a:p>
                  </a:txBody>
                  <a:tcPr marL="100838" marR="100838" marT="50419" marB="50419"/>
                </a:tc>
                <a:extLst>
                  <a:ext uri="{0D108BD9-81ED-4DB2-BD59-A6C34878D82A}">
                    <a16:rowId xmlns:a16="http://schemas.microsoft.com/office/drawing/2014/main" val="3011230489"/>
                  </a:ext>
                </a:extLst>
              </a:tr>
              <a:tr h="603563">
                <a:tc rowSpan="3">
                  <a:txBody>
                    <a:bodyPr/>
                    <a:lstStyle/>
                    <a:p>
                      <a:pPr algn="ctr"/>
                      <a:r>
                        <a:rPr lang="de-DE" sz="1600" b="1" dirty="0">
                          <a:latin typeface="Arial" panose="020B0604020202020204" pitchFamily="34" charset="0"/>
                          <a:cs typeface="Arial" panose="020B0604020202020204" pitchFamily="34" charset="0"/>
                        </a:rPr>
                        <a:t>Behandlung</a:t>
                      </a:r>
                    </a:p>
                    <a:p>
                      <a:pPr algn="ctr"/>
                      <a:r>
                        <a:rPr lang="de-DE" sz="1600" b="1" dirty="0">
                          <a:latin typeface="Arial" panose="020B0604020202020204" pitchFamily="34" charset="0"/>
                          <a:cs typeface="Arial" panose="020B0604020202020204" pitchFamily="34" charset="0"/>
                        </a:rPr>
                        <a:t> &lt;= 4 Quartale</a:t>
                      </a:r>
                    </a:p>
                  </a:txBody>
                  <a:tcPr marL="100838" marR="100838" marT="50419" marB="50419" vert="vert270" anchor="ctr">
                    <a:lnB w="2857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r>
                        <a:rPr lang="de-DE" sz="1600" dirty="0">
                          <a:latin typeface="Arial" panose="020B0604020202020204" pitchFamily="34" charset="0"/>
                          <a:cs typeface="Arial" panose="020B0604020202020204" pitchFamily="34" charset="0"/>
                        </a:rPr>
                        <a:t>Behandlungs-beginn</a:t>
                      </a:r>
                    </a:p>
                  </a:txBody>
                  <a:tcPr marL="100838" marR="100838" marT="50419" marB="50419">
                    <a:solidFill>
                      <a:srgbClr val="D1E2F7"/>
                    </a:solidFill>
                  </a:tcPr>
                </a:tc>
                <a:tc>
                  <a:txBody>
                    <a:bodyPr/>
                    <a:lstStyle/>
                    <a:p>
                      <a:r>
                        <a:rPr lang="de-DE" sz="1600" dirty="0">
                          <a:latin typeface="Arial" panose="020B0604020202020204" pitchFamily="34" charset="0"/>
                          <a:cs typeface="Arial" panose="020B0604020202020204" pitchFamily="34" charset="0"/>
                        </a:rPr>
                        <a:t>Behandlungsende</a:t>
                      </a:r>
                    </a:p>
                  </a:txBody>
                  <a:tcPr marL="100838" marR="100838" marT="50419" marB="50419">
                    <a:solidFill>
                      <a:srgbClr val="D1E2F7"/>
                    </a:solidFill>
                  </a:tcPr>
                </a:tc>
                <a:tc>
                  <a:txBody>
                    <a:bodyPr/>
                    <a:lstStyle/>
                    <a:p>
                      <a:pPr marL="268288" indent="0"/>
                      <a:r>
                        <a:rPr lang="de-DE" sz="1600" dirty="0">
                          <a:latin typeface="Arial" panose="020B0604020202020204" pitchFamily="34" charset="0"/>
                          <a:cs typeface="Arial" panose="020B0604020202020204" pitchFamily="34" charset="0"/>
                        </a:rPr>
                        <a:t>reguläre Beendigung der Behandlung</a:t>
                      </a:r>
                    </a:p>
                  </a:txBody>
                  <a:tcPr marL="100838" marR="100838" marT="50419" marB="50419">
                    <a:solidFill>
                      <a:srgbClr val="D1E2F7"/>
                    </a:solidFill>
                  </a:tcPr>
                </a:tc>
                <a:extLst>
                  <a:ext uri="{0D108BD9-81ED-4DB2-BD59-A6C34878D82A}">
                    <a16:rowId xmlns:a16="http://schemas.microsoft.com/office/drawing/2014/main" val="3260016952"/>
                  </a:ext>
                </a:extLst>
              </a:tr>
              <a:tr h="1006129">
                <a:tc vMerge="1">
                  <a:txBody>
                    <a:bodyPr/>
                    <a:lstStyle/>
                    <a:p>
                      <a:endParaRPr lang="de-DE" dirty="0"/>
                    </a:p>
                  </a:txBody>
                  <a:tcPr/>
                </a:tc>
                <a:tc>
                  <a:txBody>
                    <a:bodyPr/>
                    <a:lstStyle/>
                    <a:p>
                      <a:r>
                        <a:rPr lang="de-DE" sz="1600" dirty="0">
                          <a:latin typeface="Arial" panose="020B0604020202020204" pitchFamily="34" charset="0"/>
                          <a:cs typeface="Arial" panose="020B0604020202020204" pitchFamily="34" charset="0"/>
                        </a:rPr>
                        <a:t>Behandlungs-beginn</a:t>
                      </a:r>
                    </a:p>
                  </a:txBody>
                  <a:tcPr marL="100838" marR="100838" marT="50419" marB="50419">
                    <a:solidFill>
                      <a:srgbClr val="F1F6FD"/>
                    </a:solidFill>
                  </a:tcPr>
                </a:tc>
                <a:tc>
                  <a:txBody>
                    <a:bodyPr/>
                    <a:lstStyle/>
                    <a:p>
                      <a:r>
                        <a:rPr lang="de-DE" sz="1600" dirty="0">
                          <a:latin typeface="Arial" panose="020B0604020202020204" pitchFamily="34" charset="0"/>
                          <a:cs typeface="Arial" panose="020B0604020202020204" pitchFamily="34" charset="0"/>
                        </a:rPr>
                        <a:t>Behandlungsabbruch / zwei </a:t>
                      </a:r>
                      <a:r>
                        <a:rPr lang="de-DE" sz="1600" dirty="0" err="1">
                          <a:latin typeface="Arial" panose="020B0604020202020204" pitchFamily="34" charset="0"/>
                          <a:cs typeface="Arial" panose="020B0604020202020204" pitchFamily="34" charset="0"/>
                        </a:rPr>
                        <a:t>leistungsabrech-nungsfreie</a:t>
                      </a:r>
                      <a:r>
                        <a:rPr lang="de-DE" sz="1600" dirty="0">
                          <a:latin typeface="Arial" panose="020B0604020202020204" pitchFamily="34" charset="0"/>
                          <a:cs typeface="Arial" panose="020B0604020202020204" pitchFamily="34" charset="0"/>
                        </a:rPr>
                        <a:t> Quartale</a:t>
                      </a:r>
                    </a:p>
                  </a:txBody>
                  <a:tcPr marL="100838" marR="100838" marT="50419" marB="50419">
                    <a:solidFill>
                      <a:srgbClr val="F1F6FD"/>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sz="1600" dirty="0">
                          <a:latin typeface="Arial" panose="020B0604020202020204" pitchFamily="34" charset="0"/>
                          <a:cs typeface="Arial" panose="020B0604020202020204" pitchFamily="34" charset="0"/>
                        </a:rPr>
                        <a:t>vorzeitige Beendigung / Abbruch der Behand. durch Patienten/Eltern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sz="1600" dirty="0">
                          <a:latin typeface="Arial" panose="020B0604020202020204" pitchFamily="34" charset="0"/>
                          <a:cs typeface="Arial" panose="020B0604020202020204" pitchFamily="34" charset="0"/>
                        </a:rPr>
                        <a:t>vorzeitige Beendigung der Behand. durch Behandler</a:t>
                      </a:r>
                    </a:p>
                  </a:txBody>
                  <a:tcPr marL="100838" marR="100838" marT="50419" marB="50419">
                    <a:solidFill>
                      <a:srgbClr val="F1F6FD"/>
                    </a:solidFill>
                  </a:tcPr>
                </a:tc>
                <a:extLst>
                  <a:ext uri="{0D108BD9-81ED-4DB2-BD59-A6C34878D82A}">
                    <a16:rowId xmlns:a16="http://schemas.microsoft.com/office/drawing/2014/main" val="2133298734"/>
                  </a:ext>
                </a:extLst>
              </a:tr>
              <a:tr h="684671">
                <a:tc vMerge="1">
                  <a:txBody>
                    <a:bodyPr/>
                    <a:lstStyle/>
                    <a:p>
                      <a:endParaRPr lang="de-DE" dirty="0"/>
                    </a:p>
                  </a:txBody>
                  <a:tcPr>
                    <a:lnT w="12700" cap="flat" cmpd="sng" algn="ctr">
                      <a:solidFill>
                        <a:schemeClr val="tx1"/>
                      </a:solidFill>
                      <a:prstDash val="solid"/>
                      <a:round/>
                      <a:headEnd type="none" w="med" len="med"/>
                      <a:tailEnd type="none" w="med" len="med"/>
                    </a:lnT>
                  </a:tcPr>
                </a:tc>
                <a:tc>
                  <a:txBody>
                    <a:bodyPr/>
                    <a:lstStyle/>
                    <a:p>
                      <a:pPr marL="0" marR="0" lvl="0" indent="0" algn="l" defTabSz="521409" rtl="0" eaLnBrk="1" fontAlgn="auto" latinLnBrk="0" hangingPunct="1">
                        <a:lnSpc>
                          <a:spcPct val="100000"/>
                        </a:lnSpc>
                        <a:spcBef>
                          <a:spcPts val="0"/>
                        </a:spcBef>
                        <a:spcAft>
                          <a:spcPts val="0"/>
                        </a:spcAft>
                        <a:buClrTx/>
                        <a:buSzTx/>
                        <a:buFontTx/>
                        <a:buNone/>
                        <a:tabLst/>
                        <a:defRPr/>
                      </a:pPr>
                      <a:r>
                        <a:rPr lang="de-DE" sz="1600" kern="1200" dirty="0">
                          <a:solidFill>
                            <a:schemeClr val="dk1"/>
                          </a:solidFill>
                          <a:latin typeface="Arial" panose="020B0604020202020204" pitchFamily="34" charset="0"/>
                          <a:ea typeface="+mn-ea"/>
                          <a:cs typeface="Arial" panose="020B0604020202020204" pitchFamily="34" charset="0"/>
                        </a:rPr>
                        <a:t>Behandlungs-beginn</a:t>
                      </a:r>
                    </a:p>
                  </a:txBody>
                  <a:tcPr marL="100838" marR="100838" marT="50419" marB="50419">
                    <a:lnB w="28575" cap="flat" cmpd="sng" algn="ctr">
                      <a:solidFill>
                        <a:schemeClr val="tx1">
                          <a:lumMod val="50000"/>
                          <a:lumOff val="50000"/>
                        </a:schemeClr>
                      </a:solidFill>
                      <a:prstDash val="solid"/>
                      <a:round/>
                      <a:headEnd type="none" w="med" len="med"/>
                      <a:tailEnd type="none" w="med" len="med"/>
                    </a:lnB>
                    <a:solidFill>
                      <a:srgbClr val="D1E2F7"/>
                    </a:solidFill>
                  </a:tcPr>
                </a:tc>
                <a:tc>
                  <a:txBody>
                    <a:bodyPr/>
                    <a:lstStyle/>
                    <a:p>
                      <a:pPr marL="0" indent="0">
                        <a:buFontTx/>
                        <a:buNone/>
                      </a:pPr>
                      <a:r>
                        <a:rPr lang="de-DE" sz="1600" dirty="0">
                          <a:solidFill>
                            <a:schemeClr val="tx1"/>
                          </a:solidFill>
                          <a:latin typeface="Arial" panose="020B0604020202020204" pitchFamily="34" charset="0"/>
                          <a:cs typeface="Arial" panose="020B0604020202020204" pitchFamily="34" charset="0"/>
                        </a:rPr>
                        <a:t>Wechsel in (teil-/voll-) stationäre Behandlung</a:t>
                      </a:r>
                    </a:p>
                  </a:txBody>
                  <a:tcPr marL="100838" marR="100838" marT="50419" marB="50419">
                    <a:lnB w="28575" cap="flat" cmpd="sng" algn="ctr">
                      <a:solidFill>
                        <a:schemeClr val="tx1">
                          <a:lumMod val="50000"/>
                          <a:lumOff val="50000"/>
                        </a:schemeClr>
                      </a:solidFill>
                      <a:prstDash val="solid"/>
                      <a:round/>
                      <a:headEnd type="none" w="med" len="med"/>
                      <a:tailEnd type="none" w="med" len="med"/>
                    </a:lnB>
                    <a:solidFill>
                      <a:srgbClr val="D1E2F7"/>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sz="1600" dirty="0">
                          <a:latin typeface="Arial" panose="020B0604020202020204" pitchFamily="34" charset="0"/>
                          <a:cs typeface="Arial" panose="020B0604020202020204" pitchFamily="34" charset="0"/>
                        </a:rPr>
                        <a:t>Beendigung d. Behand. wegen </a:t>
                      </a:r>
                      <a:r>
                        <a:rPr lang="de-DE" sz="1600" dirty="0" err="1">
                          <a:latin typeface="Arial" panose="020B0604020202020204" pitchFamily="34" charset="0"/>
                          <a:cs typeface="Arial" panose="020B0604020202020204" pitchFamily="34" charset="0"/>
                        </a:rPr>
                        <a:t>teilstat</a:t>
                      </a:r>
                      <a:r>
                        <a:rPr lang="de-DE" sz="1600" dirty="0">
                          <a:latin typeface="Arial" panose="020B0604020202020204" pitchFamily="34" charset="0"/>
                          <a:cs typeface="Arial" panose="020B0604020202020204" pitchFamily="34" charset="0"/>
                        </a:rPr>
                        <a:t>.</a:t>
                      </a:r>
                      <a:r>
                        <a:rPr lang="de-DE" sz="1600" baseline="0" dirty="0">
                          <a:latin typeface="Arial" panose="020B0604020202020204" pitchFamily="34" charset="0"/>
                          <a:cs typeface="Arial" panose="020B0604020202020204" pitchFamily="34" charset="0"/>
                        </a:rPr>
                        <a:t> </a:t>
                      </a:r>
                      <a:r>
                        <a:rPr lang="de-DE" sz="1600" dirty="0">
                          <a:latin typeface="Arial" panose="020B0604020202020204" pitchFamily="34" charset="0"/>
                          <a:cs typeface="Arial" panose="020B0604020202020204" pitchFamily="34" charset="0"/>
                        </a:rPr>
                        <a:t>Aufenthalts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sz="1600" dirty="0">
                          <a:latin typeface="Arial" panose="020B0604020202020204" pitchFamily="34" charset="0"/>
                          <a:cs typeface="Arial" panose="020B0604020202020204" pitchFamily="34" charset="0"/>
                        </a:rPr>
                        <a:t>Beendigung d. Behand. wegen </a:t>
                      </a:r>
                      <a:r>
                        <a:rPr lang="de-DE" sz="1600" dirty="0" err="1">
                          <a:latin typeface="Arial" panose="020B0604020202020204" pitchFamily="34" charset="0"/>
                          <a:cs typeface="Arial" panose="020B0604020202020204" pitchFamily="34" charset="0"/>
                        </a:rPr>
                        <a:t>vollstat</a:t>
                      </a:r>
                      <a:r>
                        <a:rPr lang="de-DE" sz="1600" dirty="0">
                          <a:latin typeface="Arial" panose="020B0604020202020204" pitchFamily="34" charset="0"/>
                          <a:cs typeface="Arial" panose="020B0604020202020204" pitchFamily="34" charset="0"/>
                        </a:rPr>
                        <a:t>. Aufenthalts</a:t>
                      </a:r>
                    </a:p>
                  </a:txBody>
                  <a:tcPr marL="100838" marR="100838" marT="50419" marB="50419">
                    <a:lnB w="28575" cap="flat" cmpd="sng" algn="ctr">
                      <a:solidFill>
                        <a:schemeClr val="tx1">
                          <a:lumMod val="50000"/>
                          <a:lumOff val="50000"/>
                        </a:schemeClr>
                      </a:solidFill>
                      <a:prstDash val="solid"/>
                      <a:round/>
                      <a:headEnd type="none" w="med" len="med"/>
                      <a:tailEnd type="none" w="med" len="med"/>
                    </a:lnB>
                    <a:solidFill>
                      <a:srgbClr val="D1E2F7"/>
                    </a:solidFill>
                  </a:tcPr>
                </a:tc>
                <a:extLst>
                  <a:ext uri="{0D108BD9-81ED-4DB2-BD59-A6C34878D82A}">
                    <a16:rowId xmlns:a16="http://schemas.microsoft.com/office/drawing/2014/main" val="450480317"/>
                  </a:ext>
                </a:extLst>
              </a:tr>
              <a:tr h="595439">
                <a:tc rowSpan="2">
                  <a:txBody>
                    <a:bodyPr/>
                    <a:lstStyle/>
                    <a:p>
                      <a:pPr algn="ctr"/>
                      <a:r>
                        <a:rPr lang="de-DE" sz="1600" b="1" dirty="0">
                          <a:latin typeface="Arial" panose="020B0604020202020204" pitchFamily="34" charset="0"/>
                          <a:cs typeface="Arial" panose="020B0604020202020204" pitchFamily="34" charset="0"/>
                        </a:rPr>
                        <a:t>&gt; 4 Quartale</a:t>
                      </a:r>
                    </a:p>
                  </a:txBody>
                  <a:tcPr marL="100838" marR="100838" marT="50419" marB="50419" vert="vert270" anchor="ctr">
                    <a:lnT w="28575" cap="flat" cmpd="sng" algn="ctr">
                      <a:solidFill>
                        <a:schemeClr val="tx1">
                          <a:lumMod val="50000"/>
                          <a:lumOff val="50000"/>
                        </a:schemeClr>
                      </a:solidFill>
                      <a:prstDash val="solid"/>
                      <a:round/>
                      <a:headEnd type="none" w="med" len="med"/>
                      <a:tailEnd type="none" w="med" len="med"/>
                    </a:lnT>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latin typeface="Arial" panose="020B0604020202020204" pitchFamily="34" charset="0"/>
                          <a:cs typeface="Arial" panose="020B0604020202020204" pitchFamily="34" charset="0"/>
                        </a:rPr>
                        <a:t>Behandlungs-beginn </a:t>
                      </a:r>
                    </a:p>
                  </a:txBody>
                  <a:tcPr marL="100838" marR="100838" marT="50419" marB="50419">
                    <a:lnT w="28575" cap="flat" cmpd="sng" algn="ctr">
                      <a:solidFill>
                        <a:schemeClr val="tx1">
                          <a:lumMod val="50000"/>
                          <a:lumOff val="50000"/>
                        </a:schemeClr>
                      </a:solidFill>
                      <a:prstDash val="solid"/>
                      <a:round/>
                      <a:headEnd type="none" w="med" len="med"/>
                      <a:tailEnd type="none" w="med" len="med"/>
                    </a:lnT>
                    <a:solidFill>
                      <a:srgbClr val="F1F6FD"/>
                    </a:solidFill>
                  </a:tcPr>
                </a:tc>
                <a:tc>
                  <a:txBody>
                    <a:bodyPr/>
                    <a:lstStyle/>
                    <a:p>
                      <a:r>
                        <a:rPr lang="de-DE" sz="1600" dirty="0">
                          <a:latin typeface="Arial" panose="020B0604020202020204" pitchFamily="34" charset="0"/>
                          <a:cs typeface="Arial" panose="020B0604020202020204" pitchFamily="34" charset="0"/>
                        </a:rPr>
                        <a:t>Jahresaktualisierung im 5. Quartal</a:t>
                      </a:r>
                    </a:p>
                  </a:txBody>
                  <a:tcPr marL="100838" marR="100838" marT="50419" marB="50419">
                    <a:lnT w="28575" cap="flat" cmpd="sng" algn="ctr">
                      <a:solidFill>
                        <a:schemeClr val="tx1">
                          <a:lumMod val="50000"/>
                          <a:lumOff val="50000"/>
                        </a:schemeClr>
                      </a:solidFill>
                      <a:prstDash val="solid"/>
                      <a:round/>
                      <a:headEnd type="none" w="med" len="med"/>
                      <a:tailEnd type="none" w="med" len="med"/>
                    </a:lnT>
                    <a:solidFill>
                      <a:srgbClr val="F1F6FD"/>
                    </a:solidFill>
                  </a:tcPr>
                </a:tc>
                <a:tc>
                  <a:txBody>
                    <a:bodyPr/>
                    <a:lstStyle/>
                    <a:p>
                      <a:pPr marL="268288" indent="0"/>
                      <a:r>
                        <a:rPr lang="de-DE" sz="1600" dirty="0">
                          <a:latin typeface="Arial" panose="020B0604020202020204" pitchFamily="34" charset="0"/>
                          <a:cs typeface="Arial" panose="020B0604020202020204" pitchFamily="34" charset="0"/>
                        </a:rPr>
                        <a:t>Jahresaktualisierung bei Langzeitbehandlungen </a:t>
                      </a:r>
                      <a:br>
                        <a:rPr lang="de-DE" sz="1600" dirty="0">
                          <a:latin typeface="Arial" panose="020B0604020202020204" pitchFamily="34" charset="0"/>
                          <a:cs typeface="Arial" panose="020B0604020202020204" pitchFamily="34" charset="0"/>
                        </a:rPr>
                      </a:br>
                      <a:r>
                        <a:rPr lang="de-DE" sz="1600" dirty="0">
                          <a:latin typeface="Arial" panose="020B0604020202020204" pitchFamily="34" charset="0"/>
                          <a:cs typeface="Arial" panose="020B0604020202020204" pitchFamily="34" charset="0"/>
                        </a:rPr>
                        <a:t>(keine Beendigung der Behandlung)</a:t>
                      </a:r>
                    </a:p>
                  </a:txBody>
                  <a:tcPr marL="100838" marR="100838" marT="50419" marB="50419">
                    <a:lnT w="28575" cap="flat" cmpd="sng" algn="ctr">
                      <a:solidFill>
                        <a:schemeClr val="tx1">
                          <a:lumMod val="50000"/>
                          <a:lumOff val="50000"/>
                        </a:schemeClr>
                      </a:solidFill>
                      <a:prstDash val="solid"/>
                      <a:round/>
                      <a:headEnd type="none" w="med" len="med"/>
                      <a:tailEnd type="none" w="med" len="med"/>
                    </a:lnT>
                    <a:solidFill>
                      <a:srgbClr val="F1F6FD"/>
                    </a:solidFill>
                  </a:tcPr>
                </a:tc>
                <a:extLst>
                  <a:ext uri="{0D108BD9-81ED-4DB2-BD59-A6C34878D82A}">
                    <a16:rowId xmlns:a16="http://schemas.microsoft.com/office/drawing/2014/main" val="4212648121"/>
                  </a:ext>
                </a:extLst>
              </a:tr>
              <a:tr h="682328">
                <a:tc vMerge="1">
                  <a:txBody>
                    <a:bodyPr/>
                    <a:lstStyle/>
                    <a:p>
                      <a:endParaRPr lang="de-DE" dirty="0"/>
                    </a:p>
                  </a:txBody>
                  <a:tcPr/>
                </a:tc>
                <a:tc>
                  <a:txBody>
                    <a:bodyPr/>
                    <a:lstStyle/>
                    <a:p>
                      <a:r>
                        <a:rPr lang="de-DE" sz="1600" dirty="0">
                          <a:latin typeface="Arial" panose="020B0604020202020204" pitchFamily="34" charset="0"/>
                          <a:cs typeface="Arial" panose="020B0604020202020204" pitchFamily="34" charset="0"/>
                        </a:rPr>
                        <a:t>Tag der Jahres-aktualisierung</a:t>
                      </a:r>
                    </a:p>
                  </a:txBody>
                  <a:tcPr marL="100838" marR="100838" marT="50419" marB="50419">
                    <a:solidFill>
                      <a:srgbClr val="D1E2F7"/>
                    </a:solidFill>
                  </a:tcPr>
                </a:tc>
                <a:tc>
                  <a:txBody>
                    <a:bodyPr/>
                    <a:lstStyle/>
                    <a:p>
                      <a:pPr marL="285750" indent="-285750">
                        <a:buFontTx/>
                        <a:buChar char="-"/>
                      </a:pPr>
                      <a:r>
                        <a:rPr lang="de-DE" sz="1600" dirty="0">
                          <a:latin typeface="Arial" panose="020B0604020202020204" pitchFamily="34" charset="0"/>
                          <a:cs typeface="Arial" panose="020B0604020202020204" pitchFamily="34" charset="0"/>
                        </a:rPr>
                        <a:t>Behandlungsende</a:t>
                      </a:r>
                    </a:p>
                    <a:p>
                      <a:pPr marL="285750" indent="-285750">
                        <a:buFontTx/>
                        <a:buChar char="-"/>
                      </a:pPr>
                      <a:r>
                        <a:rPr lang="de-DE" sz="1600" dirty="0">
                          <a:latin typeface="Arial" panose="020B0604020202020204" pitchFamily="34" charset="0"/>
                          <a:cs typeface="Arial" panose="020B0604020202020204" pitchFamily="34" charset="0"/>
                        </a:rPr>
                        <a:t>Behandlungsabbruch / zwei leistungsabrech-nungsfreie</a:t>
                      </a:r>
                      <a:r>
                        <a:rPr lang="de-DE" sz="1600" baseline="0" dirty="0">
                          <a:latin typeface="Arial" panose="020B0604020202020204" pitchFamily="34" charset="0"/>
                          <a:cs typeface="Arial" panose="020B0604020202020204" pitchFamily="34" charset="0"/>
                        </a:rPr>
                        <a:t> Quartale</a:t>
                      </a:r>
                      <a:endParaRPr lang="de-DE" sz="1600" dirty="0">
                        <a:latin typeface="Arial" panose="020B0604020202020204" pitchFamily="34" charset="0"/>
                        <a:cs typeface="Arial" panose="020B0604020202020204" pitchFamily="34" charset="0"/>
                      </a:endParaRPr>
                    </a:p>
                    <a:p>
                      <a:pPr marL="285750" indent="-285750">
                        <a:buFontTx/>
                        <a:buChar char="-"/>
                      </a:pPr>
                      <a:r>
                        <a:rPr lang="de-DE" sz="1600" dirty="0">
                          <a:solidFill>
                            <a:schemeClr val="tx1"/>
                          </a:solidFill>
                          <a:latin typeface="Arial" panose="020B0604020202020204" pitchFamily="34" charset="0"/>
                          <a:cs typeface="Arial" panose="020B0604020202020204" pitchFamily="34" charset="0"/>
                        </a:rPr>
                        <a:t>Wechsel in (teil-/voll-) stationäre Behandlung</a:t>
                      </a:r>
                    </a:p>
                    <a:p>
                      <a:pPr marL="285750" indent="-285750">
                        <a:buFontTx/>
                        <a:buChar char="-"/>
                      </a:pPr>
                      <a:r>
                        <a:rPr lang="de-DE" sz="1600" dirty="0">
                          <a:solidFill>
                            <a:schemeClr val="tx1"/>
                          </a:solidFill>
                          <a:latin typeface="Arial" panose="020B0604020202020204" pitchFamily="34" charset="0"/>
                          <a:cs typeface="Arial" panose="020B0604020202020204" pitchFamily="34" charset="0"/>
                        </a:rPr>
                        <a:t>Jahresaktualisierung im 5. Quartal</a:t>
                      </a:r>
                    </a:p>
                  </a:txBody>
                  <a:tcPr marL="100838" marR="100838" marT="50419" marB="50419">
                    <a:solidFill>
                      <a:srgbClr val="D1E2F7"/>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sz="1600" dirty="0">
                          <a:latin typeface="Arial" panose="020B0604020202020204" pitchFamily="34" charset="0"/>
                          <a:cs typeface="Arial" panose="020B0604020202020204" pitchFamily="34" charset="0"/>
                        </a:rPr>
                        <a:t>reguläre Beendigung der Behandlung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sz="1600" dirty="0">
                          <a:latin typeface="Arial" panose="020B0604020202020204" pitchFamily="34" charset="0"/>
                          <a:cs typeface="Arial" panose="020B0604020202020204" pitchFamily="34" charset="0"/>
                        </a:rPr>
                        <a:t>vorzeitige Beendigung / Abbruch d. Behand. durch Patienten/Eltern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sz="1600" dirty="0">
                          <a:latin typeface="Arial" panose="020B0604020202020204" pitchFamily="34" charset="0"/>
                          <a:cs typeface="Arial" panose="020B0604020202020204" pitchFamily="34" charset="0"/>
                        </a:rPr>
                        <a:t>vorzeitige Beendigung d. Behand. durch Behandler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sz="1600" dirty="0">
                          <a:latin typeface="Arial" panose="020B0604020202020204" pitchFamily="34" charset="0"/>
                          <a:cs typeface="Arial" panose="020B0604020202020204" pitchFamily="34" charset="0"/>
                        </a:rPr>
                        <a:t>Beendigung d. Behand. wegen </a:t>
                      </a:r>
                      <a:r>
                        <a:rPr lang="de-DE" sz="1600" dirty="0" err="1">
                          <a:latin typeface="Arial" panose="020B0604020202020204" pitchFamily="34" charset="0"/>
                          <a:cs typeface="Arial" panose="020B0604020202020204" pitchFamily="34" charset="0"/>
                        </a:rPr>
                        <a:t>teilstat</a:t>
                      </a:r>
                      <a:r>
                        <a:rPr lang="de-DE" sz="1600" dirty="0">
                          <a:latin typeface="Arial" panose="020B0604020202020204" pitchFamily="34" charset="0"/>
                          <a:cs typeface="Arial" panose="020B0604020202020204" pitchFamily="34" charset="0"/>
                        </a:rPr>
                        <a:t>. Aufenthalts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sz="1600" dirty="0">
                          <a:latin typeface="Arial" panose="020B0604020202020204" pitchFamily="34" charset="0"/>
                          <a:cs typeface="Arial" panose="020B0604020202020204" pitchFamily="34" charset="0"/>
                        </a:rPr>
                        <a:t>Beendigung d. Behand. wegen </a:t>
                      </a:r>
                      <a:r>
                        <a:rPr lang="de-DE" sz="1600" dirty="0" err="1">
                          <a:latin typeface="Arial" panose="020B0604020202020204" pitchFamily="34" charset="0"/>
                          <a:cs typeface="Arial" panose="020B0604020202020204" pitchFamily="34" charset="0"/>
                        </a:rPr>
                        <a:t>vollstat</a:t>
                      </a:r>
                      <a:r>
                        <a:rPr lang="de-DE" sz="1600" dirty="0">
                          <a:latin typeface="Arial" panose="020B0604020202020204" pitchFamily="34" charset="0"/>
                          <a:cs typeface="Arial" panose="020B0604020202020204" pitchFamily="34" charset="0"/>
                        </a:rPr>
                        <a:t>. Aufenthalts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sz="1600" dirty="0">
                          <a:latin typeface="Arial" panose="020B0604020202020204" pitchFamily="34" charset="0"/>
                          <a:cs typeface="Arial" panose="020B0604020202020204" pitchFamily="34" charset="0"/>
                        </a:rPr>
                        <a:t>Jahresaktualisierung bei Langzeitbehandlungen (keine Beendigung der Behandlung)</a:t>
                      </a:r>
                    </a:p>
                  </a:txBody>
                  <a:tcPr marL="100838" marR="100838" marT="50419" marB="50419">
                    <a:solidFill>
                      <a:srgbClr val="D1E2F7"/>
                    </a:solidFill>
                  </a:tcPr>
                </a:tc>
                <a:extLst>
                  <a:ext uri="{0D108BD9-81ED-4DB2-BD59-A6C34878D82A}">
                    <a16:rowId xmlns:a16="http://schemas.microsoft.com/office/drawing/2014/main" val="1052634797"/>
                  </a:ext>
                </a:extLst>
              </a:tr>
            </a:tbl>
          </a:graphicData>
        </a:graphic>
      </p:graphicFrame>
      <p:sp>
        <p:nvSpPr>
          <p:cNvPr id="4" name="Foliennummernplatzhalter 3">
            <a:extLst>
              <a:ext uri="{FF2B5EF4-FFF2-40B4-BE49-F238E27FC236}">
                <a16:creationId xmlns:a16="http://schemas.microsoft.com/office/drawing/2014/main" id="{DF4A6514-2A99-426C-82BF-E7F95A0DC1FF}"/>
              </a:ext>
            </a:extLst>
          </p:cNvPr>
          <p:cNvSpPr>
            <a:spLocks noGrp="1"/>
          </p:cNvSpPr>
          <p:nvPr>
            <p:ph type="sldNum" sz="quarter" idx="12"/>
          </p:nvPr>
        </p:nvSpPr>
        <p:spPr/>
        <p:txBody>
          <a:bodyPr/>
          <a:lstStyle/>
          <a:p>
            <a:fld id="{680B1109-B3B0-4E17-9B4B-95E68FF6F186}" type="slidenum">
              <a:rPr lang="de-DE" smtClean="0"/>
              <a:t>59</a:t>
            </a:fld>
            <a:endParaRPr lang="de-DE"/>
          </a:p>
        </p:txBody>
      </p:sp>
      <p:sp>
        <p:nvSpPr>
          <p:cNvPr id="3" name="Datumsplatzhalter 2">
            <a:extLst>
              <a:ext uri="{FF2B5EF4-FFF2-40B4-BE49-F238E27FC236}">
                <a16:creationId xmlns:a16="http://schemas.microsoft.com/office/drawing/2014/main" id="{BE263945-D6D0-4380-A6FC-8A8434DB1AE7}"/>
              </a:ext>
            </a:extLst>
          </p:cNvPr>
          <p:cNvSpPr>
            <a:spLocks noGrp="1"/>
          </p:cNvSpPr>
          <p:nvPr>
            <p:ph type="dt" sz="half" idx="10"/>
          </p:nvPr>
        </p:nvSpPr>
        <p:spPr/>
        <p:txBody>
          <a:bodyPr/>
          <a:lstStyle/>
          <a:p>
            <a:pPr>
              <a:defRPr/>
            </a:pPr>
            <a:r>
              <a:rPr lang="de-DE"/>
              <a:t>Stand: 02/2021 - Version 1.1</a:t>
            </a:r>
            <a:endParaRPr lang="de-DE" dirty="0"/>
          </a:p>
        </p:txBody>
      </p:sp>
      <p:sp>
        <p:nvSpPr>
          <p:cNvPr id="6" name="Fußzeilenplatzhalter 5">
            <a:extLst>
              <a:ext uri="{FF2B5EF4-FFF2-40B4-BE49-F238E27FC236}">
                <a16:creationId xmlns:a16="http://schemas.microsoft.com/office/drawing/2014/main" id="{5B19901C-6CAC-4836-BCC3-D731E52F349E}"/>
              </a:ext>
            </a:extLst>
          </p:cNvPr>
          <p:cNvSpPr>
            <a:spLocks noGrp="1"/>
          </p:cNvSpPr>
          <p:nvPr>
            <p:ph type="ftr" sz="quarter" idx="11"/>
          </p:nvPr>
        </p:nvSpPr>
        <p:spPr/>
        <p:txBody>
          <a:bodyPr/>
          <a:lstStyle/>
          <a:p>
            <a:pPr>
              <a:defRPr/>
            </a:pPr>
            <a:r>
              <a:rPr lang="de-DE"/>
              <a:t>AmBADO KJP - Schulungsunterlagen</a:t>
            </a:r>
            <a:endParaRPr lang="de-DE" dirty="0"/>
          </a:p>
        </p:txBody>
      </p:sp>
    </p:spTree>
    <p:extLst>
      <p:ext uri="{BB962C8B-B14F-4D97-AF65-F5344CB8AC3E}">
        <p14:creationId xmlns:p14="http://schemas.microsoft.com/office/powerpoint/2010/main" val="2598335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Was ist die AmBADO?</a:t>
            </a:r>
          </a:p>
        </p:txBody>
      </p:sp>
      <p:sp>
        <p:nvSpPr>
          <p:cNvPr id="3" name="Inhaltsplatzhalter 2"/>
          <p:cNvSpPr>
            <a:spLocks noGrp="1"/>
          </p:cNvSpPr>
          <p:nvPr>
            <p:ph idx="1"/>
          </p:nvPr>
        </p:nvSpPr>
        <p:spPr/>
        <p:txBody>
          <a:bodyPr/>
          <a:lstStyle/>
          <a:p>
            <a:pPr>
              <a:lnSpc>
                <a:spcPct val="100000"/>
              </a:lnSpc>
              <a:spcAft>
                <a:spcPts val="1800"/>
              </a:spcAft>
            </a:pPr>
            <a:r>
              <a:rPr lang="de-DE" sz="2400" b="1" dirty="0">
                <a:solidFill>
                  <a:srgbClr val="0460B4"/>
                </a:solidFill>
              </a:rPr>
              <a:t>Zweck der AmBADO:</a:t>
            </a:r>
          </a:p>
          <a:p>
            <a:pPr marL="285750" indent="-285750">
              <a:spcAft>
                <a:spcPts val="1800"/>
              </a:spcAft>
              <a:buClr>
                <a:srgbClr val="0460B4"/>
              </a:buClr>
              <a:buFont typeface="Wingdings" panose="05000000000000000000" pitchFamily="2" charset="2"/>
              <a:buChar char="§"/>
            </a:pPr>
            <a:r>
              <a:rPr lang="de-DE" sz="2000" dirty="0"/>
              <a:t>Die</a:t>
            </a:r>
            <a:r>
              <a:rPr lang="de-DE" sz="2000" b="1" dirty="0"/>
              <a:t> </a:t>
            </a:r>
            <a:r>
              <a:rPr lang="de-DE" sz="2000" dirty="0"/>
              <a:t>Auswertungsberichte</a:t>
            </a:r>
            <a:r>
              <a:rPr lang="de-DE" sz="2000" b="1" dirty="0"/>
              <a:t> </a:t>
            </a:r>
            <a:r>
              <a:rPr lang="de-DE" sz="2000" dirty="0"/>
              <a:t>liefern ein umfassendes Bild über die </a:t>
            </a:r>
            <a:r>
              <a:rPr lang="de-DE" sz="2000" b="1" dirty="0"/>
              <a:t>Versorgung </a:t>
            </a:r>
            <a:br>
              <a:rPr lang="de-DE" sz="2000" b="1" dirty="0"/>
            </a:br>
            <a:r>
              <a:rPr lang="de-DE" sz="2000" b="1" dirty="0"/>
              <a:t>und das Patientenklientel der PIA</a:t>
            </a:r>
            <a:r>
              <a:rPr lang="de-DE" sz="2000" dirty="0"/>
              <a:t>. </a:t>
            </a:r>
          </a:p>
          <a:p>
            <a:pPr marL="285750" indent="-285750">
              <a:spcAft>
                <a:spcPts val="1800"/>
              </a:spcAft>
              <a:buClr>
                <a:srgbClr val="0460B4"/>
              </a:buClr>
              <a:buFont typeface="Wingdings" panose="05000000000000000000" pitchFamily="2" charset="2"/>
              <a:buChar char="§"/>
            </a:pPr>
            <a:r>
              <a:rPr lang="de-DE" sz="2000" dirty="0"/>
              <a:t>Das </a:t>
            </a:r>
            <a:r>
              <a:rPr lang="de-DE" sz="2000" b="1" dirty="0"/>
              <a:t>ableitbare spezielle Profil der KJ-PIA</a:t>
            </a:r>
            <a:r>
              <a:rPr lang="de-DE" sz="2000" dirty="0"/>
              <a:t> dient als wertvolle</a:t>
            </a:r>
            <a:r>
              <a:rPr lang="de-DE" sz="2000" b="1" dirty="0"/>
              <a:t> Steuerungs- </a:t>
            </a:r>
            <a:br>
              <a:rPr lang="de-DE" sz="2000" b="1" dirty="0"/>
            </a:br>
            <a:r>
              <a:rPr lang="de-DE" sz="2000" b="1" dirty="0"/>
              <a:t>und Planungsgrundlage </a:t>
            </a:r>
            <a:r>
              <a:rPr lang="de-DE" sz="2000" dirty="0"/>
              <a:t>für qualitätssichernde Maßnahmen. </a:t>
            </a:r>
          </a:p>
          <a:p>
            <a:pPr marL="285750" indent="-285750">
              <a:spcAft>
                <a:spcPts val="1800"/>
              </a:spcAft>
              <a:buClr>
                <a:srgbClr val="0460B4"/>
              </a:buClr>
              <a:buFont typeface="Wingdings" panose="05000000000000000000" pitchFamily="2" charset="2"/>
              <a:buChar char="§"/>
            </a:pPr>
            <a:r>
              <a:rPr lang="de-DE" sz="2000" dirty="0"/>
              <a:t>Durch die </a:t>
            </a:r>
            <a:r>
              <a:rPr lang="de-DE" sz="2000" b="1" dirty="0"/>
              <a:t>bayernweit einheitliche Dokumentation </a:t>
            </a:r>
            <a:r>
              <a:rPr lang="de-DE" sz="2000" dirty="0"/>
              <a:t>und Auswertung sind die </a:t>
            </a:r>
            <a:br>
              <a:rPr lang="de-DE" sz="2000" dirty="0"/>
            </a:br>
            <a:r>
              <a:rPr lang="de-DE" sz="2000" dirty="0"/>
              <a:t>AmBADO-Daten unterschiedlicher PIA </a:t>
            </a:r>
            <a:r>
              <a:rPr lang="de-DE" sz="2000" b="1" dirty="0"/>
              <a:t>vergleichbar</a:t>
            </a:r>
            <a:r>
              <a:rPr lang="de-DE" sz="2000" dirty="0"/>
              <a:t>.</a:t>
            </a:r>
          </a:p>
          <a:p>
            <a:pPr marL="285750" indent="-285750">
              <a:buClr>
                <a:srgbClr val="0460B4"/>
              </a:buClr>
              <a:buFont typeface="Wingdings" panose="05000000000000000000" pitchFamily="2" charset="2"/>
              <a:buChar char="§"/>
            </a:pPr>
            <a:r>
              <a:rPr lang="de-DE" sz="2000" dirty="0"/>
              <a:t>Für jede PIA besteht die Möglichkeit zur </a:t>
            </a:r>
            <a:r>
              <a:rPr lang="de-DE" sz="2000" b="1" dirty="0"/>
              <a:t>Nutzung der eigenen Daten </a:t>
            </a:r>
            <a:r>
              <a:rPr lang="de-DE" sz="2000" dirty="0"/>
              <a:t>in auf-bereiteter Form für </a:t>
            </a:r>
            <a:r>
              <a:rPr lang="de-DE" sz="2000" b="1" dirty="0"/>
              <a:t>Forschungszwecke</a:t>
            </a:r>
            <a:r>
              <a:rPr lang="de-DE" sz="2000" dirty="0"/>
              <a:t>, weiterführende Auswertungen oder Fachvorträge.</a:t>
            </a:r>
          </a:p>
          <a:p>
            <a:pPr indent="0">
              <a:spcAft>
                <a:spcPts val="0"/>
              </a:spcAft>
            </a:pPr>
            <a:endParaRPr lang="de-DE" dirty="0"/>
          </a:p>
          <a:p>
            <a:pPr lvl="4" indent="0">
              <a:buNone/>
            </a:pPr>
            <a:r>
              <a:rPr lang="de-DE" sz="2400" b="1" dirty="0">
                <a:solidFill>
                  <a:srgbClr val="0460B4"/>
                </a:solidFill>
                <a:sym typeface="Wingdings" panose="05000000000000000000" pitchFamily="2" charset="2"/>
              </a:rPr>
              <a:t>                   Instrument zur Qualitätssicherung</a:t>
            </a:r>
            <a:endParaRPr lang="de-DE" sz="2400" b="1" dirty="0">
              <a:solidFill>
                <a:srgbClr val="0460B4"/>
              </a:solidFill>
            </a:endParaRPr>
          </a:p>
          <a:p>
            <a:pPr marL="285750" indent="-285750">
              <a:buFont typeface="Wingdings" panose="05000000000000000000" pitchFamily="2" charset="2"/>
              <a:buChar char="§"/>
            </a:pPr>
            <a:endParaRPr lang="de-DE" dirty="0"/>
          </a:p>
          <a:p>
            <a:pPr marL="285750" indent="-285750">
              <a:buFont typeface="Wingdings" panose="05000000000000000000" pitchFamily="2" charset="2"/>
              <a:buChar char="§"/>
            </a:pPr>
            <a:endParaRPr lang="de-DE" dirty="0"/>
          </a:p>
        </p:txBody>
      </p:sp>
      <p:sp>
        <p:nvSpPr>
          <p:cNvPr id="4" name="Fußzeilenplatzhalter 3">
            <a:extLst>
              <a:ext uri="{FF2B5EF4-FFF2-40B4-BE49-F238E27FC236}">
                <a16:creationId xmlns:a16="http://schemas.microsoft.com/office/drawing/2014/main" id="{A8F2203B-9A31-4839-B6E2-04D247E73A86}"/>
              </a:ext>
            </a:extLst>
          </p:cNvPr>
          <p:cNvSpPr>
            <a:spLocks noGrp="1"/>
          </p:cNvSpPr>
          <p:nvPr>
            <p:ph type="ftr" sz="quarter" idx="11"/>
          </p:nvPr>
        </p:nvSpPr>
        <p:spPr/>
        <p:txBody>
          <a:bodyPr/>
          <a:lstStyle/>
          <a:p>
            <a:pPr>
              <a:defRPr/>
            </a:pPr>
            <a:r>
              <a:rPr lang="de-DE" dirty="0"/>
              <a:t>AmBADO KJP - Schulungsunterlagen</a:t>
            </a:r>
          </a:p>
        </p:txBody>
      </p:sp>
      <p:sp>
        <p:nvSpPr>
          <p:cNvPr id="5" name="Datumsplatzhalter 4">
            <a:extLst>
              <a:ext uri="{FF2B5EF4-FFF2-40B4-BE49-F238E27FC236}">
                <a16:creationId xmlns:a16="http://schemas.microsoft.com/office/drawing/2014/main" id="{D4B7BE3D-66D9-412C-98D1-37754DCD1ED4}"/>
              </a:ext>
            </a:extLst>
          </p:cNvPr>
          <p:cNvSpPr>
            <a:spLocks noGrp="1"/>
          </p:cNvSpPr>
          <p:nvPr>
            <p:ph type="dt" sz="half" idx="10"/>
          </p:nvPr>
        </p:nvSpPr>
        <p:spPr/>
        <p:txBody>
          <a:bodyPr/>
          <a:lstStyle/>
          <a:p>
            <a:pPr>
              <a:defRPr/>
            </a:pPr>
            <a:r>
              <a:rPr lang="de-DE"/>
              <a:t>Stand: 02/2021 - Version 1.1</a:t>
            </a:r>
            <a:endParaRPr lang="de-DE" dirty="0"/>
          </a:p>
        </p:txBody>
      </p:sp>
      <p:sp>
        <p:nvSpPr>
          <p:cNvPr id="6" name="Foliennummernplatzhalter 5">
            <a:extLst>
              <a:ext uri="{FF2B5EF4-FFF2-40B4-BE49-F238E27FC236}">
                <a16:creationId xmlns:a16="http://schemas.microsoft.com/office/drawing/2014/main" id="{0862EAC5-6EB4-4E5F-B9F1-361F8496F1F6}"/>
              </a:ext>
            </a:extLst>
          </p:cNvPr>
          <p:cNvSpPr>
            <a:spLocks noGrp="1"/>
          </p:cNvSpPr>
          <p:nvPr>
            <p:ph type="sldNum" sz="quarter" idx="12"/>
          </p:nvPr>
        </p:nvSpPr>
        <p:spPr/>
        <p:txBody>
          <a:bodyPr/>
          <a:lstStyle/>
          <a:p>
            <a:pPr>
              <a:defRPr/>
            </a:pPr>
            <a:fld id="{F9D6104D-E8AE-4D46-824F-6769818204BD}" type="slidenum">
              <a:rPr lang="de-DE" smtClean="0"/>
              <a:pPr>
                <a:defRPr/>
              </a:pPr>
              <a:t>6</a:t>
            </a:fld>
            <a:endParaRPr lang="de-DE" dirty="0"/>
          </a:p>
        </p:txBody>
      </p:sp>
      <p:pic>
        <p:nvPicPr>
          <p:cNvPr id="9" name="Grafik 8">
            <a:extLst>
              <a:ext uri="{FF2B5EF4-FFF2-40B4-BE49-F238E27FC236}">
                <a16:creationId xmlns:a16="http://schemas.microsoft.com/office/drawing/2014/main" id="{6245DAF4-C28F-47C7-A57C-2F6F34F7D68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187" b="92552" l="10000" r="90000">
                        <a14:foregroundMark x1="49948" y1="8854" x2="49948" y2="8854"/>
                        <a14:foregroundMark x1="41198" y1="90573" x2="41198" y2="90573"/>
                        <a14:foregroundMark x1="61458" y1="90260" x2="61458" y2="90260"/>
                        <a14:foregroundMark x1="62344" y1="91302" x2="62344" y2="91302"/>
                        <a14:foregroundMark x1="42760" y1="92656" x2="42760" y2="92656"/>
                        <a14:foregroundMark x1="48438" y1="7292" x2="48438" y2="7292"/>
                        <a14:foregroundMark x1="49219" y1="7187" x2="49219" y2="7187"/>
                      </a14:backgroundRemoval>
                    </a14:imgEffect>
                  </a14:imgLayer>
                </a14:imgProps>
              </a:ext>
            </a:extLst>
          </a:blip>
          <a:srcRect l="27481" t="4914" r="18948" b="4941"/>
          <a:stretch/>
        </p:blipFill>
        <p:spPr>
          <a:xfrm flipH="1">
            <a:off x="9371777" y="79568"/>
            <a:ext cx="781873" cy="1315651"/>
          </a:xfrm>
          <a:prstGeom prst="rect">
            <a:avLst/>
          </a:prstGeom>
        </p:spPr>
      </p:pic>
    </p:spTree>
    <p:extLst>
      <p:ext uri="{BB962C8B-B14F-4D97-AF65-F5344CB8AC3E}">
        <p14:creationId xmlns:p14="http://schemas.microsoft.com/office/powerpoint/2010/main" val="42268281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DF29A-4C47-4B05-9373-4CFDAE790948}"/>
              </a:ext>
            </a:extLst>
          </p:cNvPr>
          <p:cNvSpPr>
            <a:spLocks noGrp="1"/>
          </p:cNvSpPr>
          <p:nvPr>
            <p:ph type="title"/>
          </p:nvPr>
        </p:nvSpPr>
        <p:spPr/>
        <p:txBody>
          <a:bodyPr/>
          <a:lstStyle/>
          <a:p>
            <a:r>
              <a:rPr lang="de-DE" dirty="0">
                <a:solidFill>
                  <a:srgbClr val="82C836"/>
                </a:solidFill>
              </a:rPr>
              <a:t>Der AmBADO-Fall – Richtig oder Falsch? (1)</a:t>
            </a:r>
          </a:p>
        </p:txBody>
      </p:sp>
      <p:sp>
        <p:nvSpPr>
          <p:cNvPr id="4" name="Datumsplatzhalter 3">
            <a:extLst>
              <a:ext uri="{FF2B5EF4-FFF2-40B4-BE49-F238E27FC236}">
                <a16:creationId xmlns:a16="http://schemas.microsoft.com/office/drawing/2014/main" id="{414E8319-DA84-41A9-AE9C-DFD40313784F}"/>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3508DC59-1544-4E94-AB8E-CA06B3151AB7}"/>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3C7368CB-4FA0-48F9-9095-AD68C4B0826D}"/>
              </a:ext>
            </a:extLst>
          </p:cNvPr>
          <p:cNvSpPr>
            <a:spLocks noGrp="1"/>
          </p:cNvSpPr>
          <p:nvPr>
            <p:ph type="sldNum" sz="quarter" idx="12"/>
          </p:nvPr>
        </p:nvSpPr>
        <p:spPr/>
        <p:txBody>
          <a:bodyPr/>
          <a:lstStyle/>
          <a:p>
            <a:pPr>
              <a:defRPr/>
            </a:pPr>
            <a:fld id="{F9D6104D-E8AE-4D46-824F-6769818204BD}" type="slidenum">
              <a:rPr lang="de-DE" smtClean="0"/>
              <a:pPr>
                <a:defRPr/>
              </a:pPr>
              <a:t>60</a:t>
            </a:fld>
            <a:endParaRPr lang="de-DE" dirty="0"/>
          </a:p>
        </p:txBody>
      </p:sp>
      <p:sp>
        <p:nvSpPr>
          <p:cNvPr id="8" name="Inhaltsplatzhalter 2">
            <a:extLst>
              <a:ext uri="{FF2B5EF4-FFF2-40B4-BE49-F238E27FC236}">
                <a16:creationId xmlns:a16="http://schemas.microsoft.com/office/drawing/2014/main" id="{B0F59D59-722A-4F58-995C-8D15A1CB4F47}"/>
              </a:ext>
            </a:extLst>
          </p:cNvPr>
          <p:cNvSpPr>
            <a:spLocks noGrp="1"/>
          </p:cNvSpPr>
          <p:nvPr>
            <p:ph idx="1"/>
          </p:nvPr>
        </p:nvSpPr>
        <p:spPr>
          <a:xfrm>
            <a:off x="534988" y="1715060"/>
            <a:ext cx="9618662" cy="701287"/>
          </a:xfrm>
        </p:spPr>
        <p:txBody>
          <a:bodyPr/>
          <a:lstStyle/>
          <a:p>
            <a:pPr indent="0">
              <a:lnSpc>
                <a:spcPts val="2300"/>
              </a:lnSpc>
              <a:buClr>
                <a:srgbClr val="0460B4"/>
              </a:buClr>
            </a:pPr>
            <a:r>
              <a:rPr lang="de-DE" sz="1800" dirty="0"/>
              <a:t>Hier sind einige Aussagen zum AmBADO-Fall. </a:t>
            </a:r>
            <a:br>
              <a:rPr lang="de-DE" sz="1800" dirty="0"/>
            </a:br>
            <a:r>
              <a:rPr lang="de-DE" sz="1800" dirty="0"/>
              <a:t>Nun sind Sie an der Reihe! Welche Aussagen sind richtig, welche falsch?</a:t>
            </a:r>
          </a:p>
        </p:txBody>
      </p:sp>
      <p:pic>
        <p:nvPicPr>
          <p:cNvPr id="16" name="Grafik 15">
            <a:extLst>
              <a:ext uri="{FF2B5EF4-FFF2-40B4-BE49-F238E27FC236}">
                <a16:creationId xmlns:a16="http://schemas.microsoft.com/office/drawing/2014/main" id="{95B23FDD-0654-41D7-AEFC-2E6ADDBBB59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3750" l="7083" r="90625">
                        <a14:foregroundMark x1="9167" y1="53385" x2="9167" y2="53385"/>
                        <a14:foregroundMark x1="65313" y1="93906" x2="65313" y2="93906"/>
                        <a14:foregroundMark x1="90729" y1="74844" x2="90729" y2="74844"/>
                        <a14:foregroundMark x1="9010" y1="47188" x2="9010" y2="47188"/>
                        <a14:foregroundMark x1="8490" y1="54427" x2="8490" y2="54427"/>
                        <a14:foregroundMark x1="8281" y1="47708" x2="8281" y2="47708"/>
                        <a14:foregroundMark x1="7969" y1="52188" x2="7969" y2="52188"/>
                        <a14:foregroundMark x1="7760" y1="47708" x2="7760" y2="47708"/>
                        <a14:foregroundMark x1="7448" y1="53021" x2="7448" y2="53021"/>
                        <a14:foregroundMark x1="7448" y1="58177" x2="7448" y2="58177"/>
                        <a14:foregroundMark x1="7604" y1="59740" x2="7604" y2="59740"/>
                        <a14:foregroundMark x1="7083" y1="56302" x2="7083" y2="56302"/>
                      </a14:backgroundRemoval>
                    </a14:imgEffect>
                  </a14:imgLayer>
                </a14:imgProps>
              </a:ext>
            </a:extLst>
          </a:blip>
          <a:srcRect t="19045" b="1963"/>
          <a:stretch/>
        </p:blipFill>
        <p:spPr>
          <a:xfrm>
            <a:off x="8906669" y="83726"/>
            <a:ext cx="1527827" cy="1206856"/>
          </a:xfrm>
          <a:prstGeom prst="rect">
            <a:avLst/>
          </a:prstGeom>
        </p:spPr>
      </p:pic>
      <p:graphicFrame>
        <p:nvGraphicFramePr>
          <p:cNvPr id="3" name="Tabelle 2">
            <a:extLst>
              <a:ext uri="{FF2B5EF4-FFF2-40B4-BE49-F238E27FC236}">
                <a16:creationId xmlns:a16="http://schemas.microsoft.com/office/drawing/2014/main" id="{65437D66-C9C8-49BB-ABC3-19FFFBC1CA83}"/>
              </a:ext>
            </a:extLst>
          </p:cNvPr>
          <p:cNvGraphicFramePr>
            <a:graphicFrameLocks noGrp="1"/>
          </p:cNvGraphicFramePr>
          <p:nvPr>
            <p:extLst>
              <p:ext uri="{D42A27DB-BD31-4B8C-83A1-F6EECF244321}">
                <p14:modId xmlns:p14="http://schemas.microsoft.com/office/powerpoint/2010/main" val="835050286"/>
              </p:ext>
            </p:extLst>
          </p:nvPr>
        </p:nvGraphicFramePr>
        <p:xfrm>
          <a:off x="522521" y="2693092"/>
          <a:ext cx="7692142" cy="3286556"/>
        </p:xfrm>
        <a:graphic>
          <a:graphicData uri="http://schemas.openxmlformats.org/drawingml/2006/table">
            <a:tbl>
              <a:tblPr firstRow="1" bandRow="1">
                <a:tableStyleId>{68D230F3-CF80-4859-8CE7-A43EE81993B5}</a:tableStyleId>
              </a:tblPr>
              <a:tblGrid>
                <a:gridCol w="5194997">
                  <a:extLst>
                    <a:ext uri="{9D8B030D-6E8A-4147-A177-3AD203B41FA5}">
                      <a16:colId xmlns:a16="http://schemas.microsoft.com/office/drawing/2014/main" val="974559942"/>
                    </a:ext>
                  </a:extLst>
                </a:gridCol>
                <a:gridCol w="2497145">
                  <a:extLst>
                    <a:ext uri="{9D8B030D-6E8A-4147-A177-3AD203B41FA5}">
                      <a16:colId xmlns:a16="http://schemas.microsoft.com/office/drawing/2014/main" val="1053190104"/>
                    </a:ext>
                  </a:extLst>
                </a:gridCol>
              </a:tblGrid>
              <a:tr h="448780">
                <a:tc>
                  <a:txBody>
                    <a:bodyPr/>
                    <a:lstStyle/>
                    <a:p>
                      <a:r>
                        <a:rPr lang="de-DE" sz="1800" dirty="0">
                          <a:latin typeface="Arial" panose="020B0604020202020204" pitchFamily="34" charset="0"/>
                          <a:cs typeface="Arial" panose="020B0604020202020204" pitchFamily="34" charset="0"/>
                        </a:rPr>
                        <a:t>Aussage</a:t>
                      </a:r>
                      <a:endParaRPr lang="de-DE" dirty="0">
                        <a:latin typeface="Arial" panose="020B0604020202020204" pitchFamily="34" charset="0"/>
                        <a:cs typeface="Arial" panose="020B0604020202020204" pitchFamily="34" charset="0"/>
                      </a:endParaRPr>
                    </a:p>
                  </a:txBody>
                  <a:tcPr/>
                </a:tc>
                <a:tc>
                  <a:txBody>
                    <a:bodyPr/>
                    <a:lstStyle/>
                    <a:p>
                      <a:r>
                        <a:rPr lang="de-DE" sz="1800" dirty="0">
                          <a:latin typeface="Arial" panose="020B0604020202020204" pitchFamily="34" charset="0"/>
                          <a:cs typeface="Arial" panose="020B0604020202020204" pitchFamily="34" charset="0"/>
                        </a:rPr>
                        <a:t>Richtig oder falsch?</a:t>
                      </a:r>
                    </a:p>
                  </a:txBody>
                  <a:tcPr/>
                </a:tc>
                <a:extLst>
                  <a:ext uri="{0D108BD9-81ED-4DB2-BD59-A6C34878D82A}">
                    <a16:rowId xmlns:a16="http://schemas.microsoft.com/office/drawing/2014/main" val="1101963033"/>
                  </a:ext>
                </a:extLst>
              </a:tr>
              <a:tr h="709444">
                <a:tc>
                  <a:txBody>
                    <a:bodyPr/>
                    <a:lstStyle/>
                    <a:p>
                      <a:pPr>
                        <a:spcBef>
                          <a:spcPts val="600"/>
                        </a:spcBef>
                        <a:spcAft>
                          <a:spcPts val="600"/>
                        </a:spcAft>
                      </a:pPr>
                      <a:r>
                        <a:rPr lang="de-DE" sz="1800" dirty="0">
                          <a:latin typeface="Arial" panose="020B0604020202020204" pitchFamily="34" charset="0"/>
                          <a:cs typeface="Arial" panose="020B0604020202020204" pitchFamily="34" charset="0"/>
                        </a:rPr>
                        <a:t>Nur gesetzlich versicherte Patienten/innen sind AmBADO-pflichtig, privat versicherte nicht.</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spcBef>
                          <a:spcPts val="600"/>
                        </a:spcBef>
                        <a:spcAft>
                          <a:spcPts val="600"/>
                        </a:spcAft>
                      </a:pPr>
                      <a:endParaRPr lang="de-DE" sz="1800" dirty="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338285344"/>
                  </a:ext>
                </a:extLst>
              </a:tr>
              <a:tr h="709444">
                <a:tc>
                  <a:txBody>
                    <a:bodyPr/>
                    <a:lstStyle/>
                    <a:p>
                      <a:pPr>
                        <a:spcBef>
                          <a:spcPts val="600"/>
                        </a:spcBef>
                        <a:spcAft>
                          <a:spcPts val="600"/>
                        </a:spcAft>
                      </a:pPr>
                      <a:r>
                        <a:rPr lang="de-DE" sz="1800" dirty="0">
                          <a:latin typeface="Arial" panose="020B0604020202020204" pitchFamily="34" charset="0"/>
                          <a:cs typeface="Arial" panose="020B0604020202020204" pitchFamily="34" charset="0"/>
                        </a:rPr>
                        <a:t>Für Notfälle muss nicht zwingend eine AmBADO angelegt werden.</a:t>
                      </a:r>
                    </a:p>
                  </a:txBody>
                  <a:tcPr anchor="ctr">
                    <a:lnR w="12700" cap="flat" cmpd="sng" algn="ctr">
                      <a:solidFill>
                        <a:schemeClr val="accent1"/>
                      </a:solidFill>
                      <a:prstDash val="solid"/>
                      <a:round/>
                      <a:headEnd type="none" w="med" len="med"/>
                      <a:tailEnd type="none" w="med" len="med"/>
                    </a:lnR>
                  </a:tcPr>
                </a:tc>
                <a:tc>
                  <a:txBody>
                    <a:bodyPr/>
                    <a:lstStyle/>
                    <a:p>
                      <a:pPr>
                        <a:spcBef>
                          <a:spcPts val="600"/>
                        </a:spcBef>
                        <a:spcAft>
                          <a:spcPts val="600"/>
                        </a:spcAft>
                      </a:pPr>
                      <a:endParaRPr lang="de-DE" sz="1800" dirty="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261620485"/>
                  </a:ext>
                </a:extLst>
              </a:tr>
              <a:tr h="709444">
                <a:tc>
                  <a:txBody>
                    <a:bodyPr/>
                    <a:lstStyle/>
                    <a:p>
                      <a:pPr>
                        <a:spcBef>
                          <a:spcPts val="600"/>
                        </a:spcBef>
                        <a:spcAft>
                          <a:spcPts val="600"/>
                        </a:spcAft>
                      </a:pPr>
                      <a:r>
                        <a:rPr lang="de-DE" sz="1800" dirty="0">
                          <a:latin typeface="Arial" panose="020B0604020202020204" pitchFamily="34" charset="0"/>
                          <a:cs typeface="Arial" panose="020B0604020202020204" pitchFamily="34" charset="0"/>
                        </a:rPr>
                        <a:t>Die Kurzversion der AmBADO ist bei </a:t>
                      </a:r>
                      <a:r>
                        <a:rPr lang="de-DE" sz="1800" dirty="0" err="1">
                          <a:latin typeface="Arial" panose="020B0604020202020204" pitchFamily="34" charset="0"/>
                          <a:cs typeface="Arial" panose="020B0604020202020204" pitchFamily="34" charset="0"/>
                        </a:rPr>
                        <a:t>Patien-ten</a:t>
                      </a:r>
                      <a:r>
                        <a:rPr lang="de-DE" sz="1800" dirty="0">
                          <a:latin typeface="Arial" panose="020B0604020202020204" pitchFamily="34" charset="0"/>
                          <a:cs typeface="Arial" panose="020B0604020202020204" pitchFamily="34" charset="0"/>
                        </a:rPr>
                        <a:t>/innen mit bis zu drei Terminen zu verwenden.</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spcBef>
                          <a:spcPts val="600"/>
                        </a:spcBef>
                        <a:spcAft>
                          <a:spcPts val="600"/>
                        </a:spcAft>
                      </a:pPr>
                      <a:endParaRPr lang="de-DE" sz="1800" dirty="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682204866"/>
                  </a:ext>
                </a:extLst>
              </a:tr>
              <a:tr h="709444">
                <a:tc>
                  <a:txBody>
                    <a:bodyPr/>
                    <a:lstStyle/>
                    <a:p>
                      <a:pPr>
                        <a:spcBef>
                          <a:spcPts val="600"/>
                        </a:spcBef>
                        <a:spcAft>
                          <a:spcPts val="600"/>
                        </a:spcAft>
                      </a:pPr>
                      <a:r>
                        <a:rPr lang="de-DE" sz="1800" dirty="0">
                          <a:latin typeface="Arial" panose="020B0604020202020204" pitchFamily="34" charset="0"/>
                          <a:cs typeface="Arial" panose="020B0604020202020204" pitchFamily="34" charset="0"/>
                        </a:rPr>
                        <a:t>Als Patientenkontakt zählt nur der persönliche Kontakt zum/zur Patienten/in.</a:t>
                      </a:r>
                    </a:p>
                  </a:txBody>
                  <a:tcPr anchor="ctr">
                    <a:lnR w="12700" cap="flat" cmpd="sng" algn="ctr">
                      <a:solidFill>
                        <a:schemeClr val="accent1"/>
                      </a:solidFill>
                      <a:prstDash val="solid"/>
                      <a:round/>
                      <a:headEnd type="none" w="med" len="med"/>
                      <a:tailEnd type="none" w="med" len="med"/>
                    </a:lnR>
                  </a:tcPr>
                </a:tc>
                <a:tc>
                  <a:txBody>
                    <a:bodyPr/>
                    <a:lstStyle/>
                    <a:p>
                      <a:pPr>
                        <a:spcBef>
                          <a:spcPts val="600"/>
                        </a:spcBef>
                        <a:spcAft>
                          <a:spcPts val="600"/>
                        </a:spcAft>
                      </a:pPr>
                      <a:endParaRPr lang="de-DE" sz="1800" dirty="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372339124"/>
                  </a:ext>
                </a:extLst>
              </a:tr>
            </a:tbl>
          </a:graphicData>
        </a:graphic>
      </p:graphicFrame>
    </p:spTree>
    <p:extLst>
      <p:ext uri="{BB962C8B-B14F-4D97-AF65-F5344CB8AC3E}">
        <p14:creationId xmlns:p14="http://schemas.microsoft.com/office/powerpoint/2010/main" val="19108650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DF29A-4C47-4B05-9373-4CFDAE790948}"/>
              </a:ext>
            </a:extLst>
          </p:cNvPr>
          <p:cNvSpPr>
            <a:spLocks noGrp="1"/>
          </p:cNvSpPr>
          <p:nvPr>
            <p:ph type="title"/>
          </p:nvPr>
        </p:nvSpPr>
        <p:spPr/>
        <p:txBody>
          <a:bodyPr/>
          <a:lstStyle/>
          <a:p>
            <a:r>
              <a:rPr lang="de-DE" dirty="0">
                <a:solidFill>
                  <a:srgbClr val="82C836"/>
                </a:solidFill>
              </a:rPr>
              <a:t>Der AmBADO-Fall – Richtig oder Falsch? (1)</a:t>
            </a:r>
          </a:p>
        </p:txBody>
      </p:sp>
      <p:sp>
        <p:nvSpPr>
          <p:cNvPr id="4" name="Datumsplatzhalter 3">
            <a:extLst>
              <a:ext uri="{FF2B5EF4-FFF2-40B4-BE49-F238E27FC236}">
                <a16:creationId xmlns:a16="http://schemas.microsoft.com/office/drawing/2014/main" id="{414E8319-DA84-41A9-AE9C-DFD40313784F}"/>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3508DC59-1544-4E94-AB8E-CA06B3151AB7}"/>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3C7368CB-4FA0-48F9-9095-AD68C4B0826D}"/>
              </a:ext>
            </a:extLst>
          </p:cNvPr>
          <p:cNvSpPr>
            <a:spLocks noGrp="1"/>
          </p:cNvSpPr>
          <p:nvPr>
            <p:ph type="sldNum" sz="quarter" idx="12"/>
          </p:nvPr>
        </p:nvSpPr>
        <p:spPr/>
        <p:txBody>
          <a:bodyPr/>
          <a:lstStyle/>
          <a:p>
            <a:pPr>
              <a:defRPr/>
            </a:pPr>
            <a:fld id="{F9D6104D-E8AE-4D46-824F-6769818204BD}" type="slidenum">
              <a:rPr lang="de-DE" smtClean="0"/>
              <a:pPr>
                <a:defRPr/>
              </a:pPr>
              <a:t>61</a:t>
            </a:fld>
            <a:endParaRPr lang="de-DE" dirty="0"/>
          </a:p>
        </p:txBody>
      </p:sp>
      <p:sp>
        <p:nvSpPr>
          <p:cNvPr id="8" name="Inhaltsplatzhalter 2">
            <a:extLst>
              <a:ext uri="{FF2B5EF4-FFF2-40B4-BE49-F238E27FC236}">
                <a16:creationId xmlns:a16="http://schemas.microsoft.com/office/drawing/2014/main" id="{B0F59D59-722A-4F58-995C-8D15A1CB4F47}"/>
              </a:ext>
            </a:extLst>
          </p:cNvPr>
          <p:cNvSpPr>
            <a:spLocks noGrp="1"/>
          </p:cNvSpPr>
          <p:nvPr>
            <p:ph idx="1"/>
          </p:nvPr>
        </p:nvSpPr>
        <p:spPr>
          <a:xfrm>
            <a:off x="534988" y="1715060"/>
            <a:ext cx="9618662" cy="701287"/>
          </a:xfrm>
        </p:spPr>
        <p:txBody>
          <a:bodyPr/>
          <a:lstStyle/>
          <a:p>
            <a:pPr indent="0">
              <a:lnSpc>
                <a:spcPts val="2300"/>
              </a:lnSpc>
              <a:buClr>
                <a:srgbClr val="0460B4"/>
              </a:buClr>
            </a:pPr>
            <a:r>
              <a:rPr lang="de-DE" sz="1800" dirty="0"/>
              <a:t>Hier sind einige Aussagen zum AmBADO-Fall. </a:t>
            </a:r>
            <a:br>
              <a:rPr lang="de-DE" sz="1800" dirty="0"/>
            </a:br>
            <a:r>
              <a:rPr lang="de-DE" sz="1800" dirty="0"/>
              <a:t>Nun sind Sie an der Reihe! Welche Aussagen sind richtig, welche falsch?</a:t>
            </a:r>
          </a:p>
        </p:txBody>
      </p:sp>
      <p:pic>
        <p:nvPicPr>
          <p:cNvPr id="16" name="Grafik 15">
            <a:extLst>
              <a:ext uri="{FF2B5EF4-FFF2-40B4-BE49-F238E27FC236}">
                <a16:creationId xmlns:a16="http://schemas.microsoft.com/office/drawing/2014/main" id="{95B23FDD-0654-41D7-AEFC-2E6ADDBBB59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3750" l="7083" r="90625">
                        <a14:foregroundMark x1="9167" y1="53385" x2="9167" y2="53385"/>
                        <a14:foregroundMark x1="65313" y1="93906" x2="65313" y2="93906"/>
                        <a14:foregroundMark x1="90729" y1="74844" x2="90729" y2="74844"/>
                        <a14:foregroundMark x1="9010" y1="47188" x2="9010" y2="47188"/>
                        <a14:foregroundMark x1="8490" y1="54427" x2="8490" y2="54427"/>
                        <a14:foregroundMark x1="8281" y1="47708" x2="8281" y2="47708"/>
                        <a14:foregroundMark x1="7969" y1="52188" x2="7969" y2="52188"/>
                        <a14:foregroundMark x1="7760" y1="47708" x2="7760" y2="47708"/>
                        <a14:foregroundMark x1="7448" y1="53021" x2="7448" y2="53021"/>
                        <a14:foregroundMark x1="7448" y1="58177" x2="7448" y2="58177"/>
                        <a14:foregroundMark x1="7604" y1="59740" x2="7604" y2="59740"/>
                        <a14:foregroundMark x1="7083" y1="56302" x2="7083" y2="56302"/>
                      </a14:backgroundRemoval>
                    </a14:imgEffect>
                  </a14:imgLayer>
                </a14:imgProps>
              </a:ext>
            </a:extLst>
          </a:blip>
          <a:srcRect t="19045" b="1963"/>
          <a:stretch/>
        </p:blipFill>
        <p:spPr>
          <a:xfrm>
            <a:off x="8906669" y="83726"/>
            <a:ext cx="1527827" cy="1206856"/>
          </a:xfrm>
          <a:prstGeom prst="rect">
            <a:avLst/>
          </a:prstGeom>
        </p:spPr>
      </p:pic>
      <p:graphicFrame>
        <p:nvGraphicFramePr>
          <p:cNvPr id="3" name="Tabelle 2">
            <a:extLst>
              <a:ext uri="{FF2B5EF4-FFF2-40B4-BE49-F238E27FC236}">
                <a16:creationId xmlns:a16="http://schemas.microsoft.com/office/drawing/2014/main" id="{65437D66-C9C8-49BB-ABC3-19FFFBC1CA83}"/>
              </a:ext>
            </a:extLst>
          </p:cNvPr>
          <p:cNvGraphicFramePr>
            <a:graphicFrameLocks noGrp="1"/>
          </p:cNvGraphicFramePr>
          <p:nvPr>
            <p:extLst>
              <p:ext uri="{D42A27DB-BD31-4B8C-83A1-F6EECF244321}">
                <p14:modId xmlns:p14="http://schemas.microsoft.com/office/powerpoint/2010/main" val="401810290"/>
              </p:ext>
            </p:extLst>
          </p:nvPr>
        </p:nvGraphicFramePr>
        <p:xfrm>
          <a:off x="522521" y="2693092"/>
          <a:ext cx="7692142" cy="3286556"/>
        </p:xfrm>
        <a:graphic>
          <a:graphicData uri="http://schemas.openxmlformats.org/drawingml/2006/table">
            <a:tbl>
              <a:tblPr firstRow="1" bandRow="1">
                <a:tableStyleId>{68D230F3-CF80-4859-8CE7-A43EE81993B5}</a:tableStyleId>
              </a:tblPr>
              <a:tblGrid>
                <a:gridCol w="5194997">
                  <a:extLst>
                    <a:ext uri="{9D8B030D-6E8A-4147-A177-3AD203B41FA5}">
                      <a16:colId xmlns:a16="http://schemas.microsoft.com/office/drawing/2014/main" val="974559942"/>
                    </a:ext>
                  </a:extLst>
                </a:gridCol>
                <a:gridCol w="2497145">
                  <a:extLst>
                    <a:ext uri="{9D8B030D-6E8A-4147-A177-3AD203B41FA5}">
                      <a16:colId xmlns:a16="http://schemas.microsoft.com/office/drawing/2014/main" val="1053190104"/>
                    </a:ext>
                  </a:extLst>
                </a:gridCol>
              </a:tblGrid>
              <a:tr h="448780">
                <a:tc>
                  <a:txBody>
                    <a:bodyPr/>
                    <a:lstStyle/>
                    <a:p>
                      <a:r>
                        <a:rPr lang="de-DE" sz="1800" dirty="0">
                          <a:latin typeface="Arial" panose="020B0604020202020204" pitchFamily="34" charset="0"/>
                          <a:cs typeface="Arial" panose="020B0604020202020204" pitchFamily="34" charset="0"/>
                        </a:rPr>
                        <a:t>Aussage</a:t>
                      </a:r>
                      <a:endParaRPr lang="de-DE" dirty="0">
                        <a:latin typeface="Arial" panose="020B0604020202020204" pitchFamily="34" charset="0"/>
                        <a:cs typeface="Arial" panose="020B0604020202020204" pitchFamily="34" charset="0"/>
                      </a:endParaRPr>
                    </a:p>
                  </a:txBody>
                  <a:tcPr/>
                </a:tc>
                <a:tc>
                  <a:txBody>
                    <a:bodyPr/>
                    <a:lstStyle/>
                    <a:p>
                      <a:r>
                        <a:rPr lang="de-DE" sz="1800" dirty="0">
                          <a:latin typeface="Arial" panose="020B0604020202020204" pitchFamily="34" charset="0"/>
                          <a:cs typeface="Arial" panose="020B0604020202020204" pitchFamily="34" charset="0"/>
                        </a:rPr>
                        <a:t>Richtig oder falsch?</a:t>
                      </a:r>
                    </a:p>
                  </a:txBody>
                  <a:tcPr/>
                </a:tc>
                <a:extLst>
                  <a:ext uri="{0D108BD9-81ED-4DB2-BD59-A6C34878D82A}">
                    <a16:rowId xmlns:a16="http://schemas.microsoft.com/office/drawing/2014/main" val="1101963033"/>
                  </a:ext>
                </a:extLst>
              </a:tr>
              <a:tr h="709444">
                <a:tc>
                  <a:txBody>
                    <a:bodyPr/>
                    <a:lstStyle/>
                    <a:p>
                      <a:pPr>
                        <a:spcBef>
                          <a:spcPts val="600"/>
                        </a:spcBef>
                        <a:spcAft>
                          <a:spcPts val="600"/>
                        </a:spcAft>
                      </a:pPr>
                      <a:r>
                        <a:rPr lang="de-DE" sz="1800" dirty="0">
                          <a:latin typeface="Arial" panose="020B0604020202020204" pitchFamily="34" charset="0"/>
                          <a:cs typeface="Arial" panose="020B0604020202020204" pitchFamily="34" charset="0"/>
                        </a:rPr>
                        <a:t>Nur gesetzlich versicherte Patienten/innen sind AmBADO-pflichtig, privat versicherte nicht.</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lgn="ctr">
                        <a:spcBef>
                          <a:spcPts val="600"/>
                        </a:spcBef>
                        <a:spcAft>
                          <a:spcPts val="600"/>
                        </a:spcAft>
                      </a:pPr>
                      <a:r>
                        <a:rPr lang="de-DE" sz="1800" b="1" dirty="0">
                          <a:solidFill>
                            <a:srgbClr val="00B050"/>
                          </a:solidFill>
                          <a:latin typeface="Arial" panose="020B0604020202020204" pitchFamily="34" charset="0"/>
                          <a:cs typeface="Arial" panose="020B0604020202020204" pitchFamily="34" charset="0"/>
                        </a:rPr>
                        <a:t>Richtig</a:t>
                      </a: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338285344"/>
                  </a:ext>
                </a:extLst>
              </a:tr>
              <a:tr h="709444">
                <a:tc>
                  <a:txBody>
                    <a:bodyPr/>
                    <a:lstStyle/>
                    <a:p>
                      <a:pPr>
                        <a:spcBef>
                          <a:spcPts val="600"/>
                        </a:spcBef>
                        <a:spcAft>
                          <a:spcPts val="600"/>
                        </a:spcAft>
                      </a:pPr>
                      <a:r>
                        <a:rPr lang="de-DE" sz="1800" dirty="0">
                          <a:latin typeface="Arial" panose="020B0604020202020204" pitchFamily="34" charset="0"/>
                          <a:cs typeface="Arial" panose="020B0604020202020204" pitchFamily="34" charset="0"/>
                        </a:rPr>
                        <a:t>Für Notfälle muss nicht zwingend eine AmBADO angelegt werden.</a:t>
                      </a:r>
                    </a:p>
                  </a:txBody>
                  <a:tcPr anchor="ctr">
                    <a:lnR w="12700" cap="flat" cmpd="sng" algn="ctr">
                      <a:solidFill>
                        <a:schemeClr val="accent1"/>
                      </a:solidFill>
                      <a:prstDash val="solid"/>
                      <a:round/>
                      <a:headEnd type="none" w="med" len="med"/>
                      <a:tailEnd type="none" w="med" len="med"/>
                    </a:lnR>
                  </a:tcPr>
                </a:tc>
                <a:tc>
                  <a:txBody>
                    <a:bodyPr/>
                    <a:lstStyle/>
                    <a:p>
                      <a:pPr algn="ctr">
                        <a:spcBef>
                          <a:spcPts val="600"/>
                        </a:spcBef>
                        <a:spcAft>
                          <a:spcPts val="600"/>
                        </a:spcAft>
                      </a:pPr>
                      <a:r>
                        <a:rPr lang="de-DE" sz="1800" b="1" dirty="0">
                          <a:solidFill>
                            <a:srgbClr val="C00000"/>
                          </a:solidFill>
                          <a:latin typeface="Arial" panose="020B0604020202020204" pitchFamily="34" charset="0"/>
                          <a:cs typeface="Arial" panose="020B0604020202020204" pitchFamily="34" charset="0"/>
                        </a:rPr>
                        <a:t>Falsch</a:t>
                      </a: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261620485"/>
                  </a:ext>
                </a:extLst>
              </a:tr>
              <a:tr h="709444">
                <a:tc>
                  <a:txBody>
                    <a:bodyPr/>
                    <a:lstStyle/>
                    <a:p>
                      <a:pPr>
                        <a:spcBef>
                          <a:spcPts val="600"/>
                        </a:spcBef>
                        <a:spcAft>
                          <a:spcPts val="600"/>
                        </a:spcAft>
                      </a:pPr>
                      <a:r>
                        <a:rPr lang="de-DE" sz="1800" dirty="0">
                          <a:latin typeface="Arial" panose="020B0604020202020204" pitchFamily="34" charset="0"/>
                          <a:cs typeface="Arial" panose="020B0604020202020204" pitchFamily="34" charset="0"/>
                        </a:rPr>
                        <a:t>Die Kurzversion der AmBADO ist bei </a:t>
                      </a:r>
                      <a:r>
                        <a:rPr lang="de-DE" sz="1800" dirty="0" err="1">
                          <a:latin typeface="Arial" panose="020B0604020202020204" pitchFamily="34" charset="0"/>
                          <a:cs typeface="Arial" panose="020B0604020202020204" pitchFamily="34" charset="0"/>
                        </a:rPr>
                        <a:t>Patien-ten</a:t>
                      </a:r>
                      <a:r>
                        <a:rPr lang="de-DE" sz="1800" dirty="0">
                          <a:latin typeface="Arial" panose="020B0604020202020204" pitchFamily="34" charset="0"/>
                          <a:cs typeface="Arial" panose="020B0604020202020204" pitchFamily="34" charset="0"/>
                        </a:rPr>
                        <a:t>/innen mit bis zu drei Terminen zu verwenden.</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lgn="ctr">
                        <a:spcBef>
                          <a:spcPts val="600"/>
                        </a:spcBef>
                        <a:spcAft>
                          <a:spcPts val="600"/>
                        </a:spcAft>
                      </a:pPr>
                      <a:r>
                        <a:rPr lang="de-DE" sz="1800" b="1" dirty="0">
                          <a:solidFill>
                            <a:srgbClr val="C00000"/>
                          </a:solidFill>
                          <a:latin typeface="Arial" panose="020B0604020202020204" pitchFamily="34" charset="0"/>
                          <a:cs typeface="Arial" panose="020B0604020202020204" pitchFamily="34" charset="0"/>
                        </a:rPr>
                        <a:t>Falsch</a:t>
                      </a: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682204866"/>
                  </a:ext>
                </a:extLst>
              </a:tr>
              <a:tr h="709444">
                <a:tc>
                  <a:txBody>
                    <a:bodyPr/>
                    <a:lstStyle/>
                    <a:p>
                      <a:pPr>
                        <a:spcBef>
                          <a:spcPts val="600"/>
                        </a:spcBef>
                        <a:spcAft>
                          <a:spcPts val="600"/>
                        </a:spcAft>
                      </a:pPr>
                      <a:r>
                        <a:rPr lang="de-DE" sz="1800" dirty="0">
                          <a:latin typeface="Arial" panose="020B0604020202020204" pitchFamily="34" charset="0"/>
                          <a:cs typeface="Arial" panose="020B0604020202020204" pitchFamily="34" charset="0"/>
                        </a:rPr>
                        <a:t>Als Patientenkontakt zählt nur der persönliche Kontakt zum/zur Patienten/in.</a:t>
                      </a:r>
                    </a:p>
                  </a:txBody>
                  <a:tcPr anchor="ctr">
                    <a:lnR w="12700" cap="flat" cmpd="sng" algn="ctr">
                      <a:solidFill>
                        <a:schemeClr val="accent1"/>
                      </a:solidFill>
                      <a:prstDash val="solid"/>
                      <a:round/>
                      <a:headEnd type="none" w="med" len="med"/>
                      <a:tailEnd type="none" w="med" len="med"/>
                    </a:lnR>
                  </a:tcPr>
                </a:tc>
                <a:tc>
                  <a:txBody>
                    <a:bodyPr/>
                    <a:lstStyle/>
                    <a:p>
                      <a:pPr algn="ctr">
                        <a:spcBef>
                          <a:spcPts val="600"/>
                        </a:spcBef>
                        <a:spcAft>
                          <a:spcPts val="600"/>
                        </a:spcAft>
                      </a:pPr>
                      <a:r>
                        <a:rPr lang="de-DE" sz="1800" b="1" dirty="0">
                          <a:solidFill>
                            <a:srgbClr val="C00000"/>
                          </a:solidFill>
                          <a:latin typeface="Arial" panose="020B0604020202020204" pitchFamily="34" charset="0"/>
                          <a:cs typeface="Arial" panose="020B0604020202020204" pitchFamily="34" charset="0"/>
                        </a:rPr>
                        <a:t>Falsch</a:t>
                      </a: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372339124"/>
                  </a:ext>
                </a:extLst>
              </a:tr>
            </a:tbl>
          </a:graphicData>
        </a:graphic>
      </p:graphicFrame>
      <p:sp>
        <p:nvSpPr>
          <p:cNvPr id="9" name="Textfeld 8">
            <a:extLst>
              <a:ext uri="{FF2B5EF4-FFF2-40B4-BE49-F238E27FC236}">
                <a16:creationId xmlns:a16="http://schemas.microsoft.com/office/drawing/2014/main" id="{2CB275F0-FDB2-405C-8FBD-2F152FC237CC}"/>
              </a:ext>
            </a:extLst>
          </p:cNvPr>
          <p:cNvSpPr txBox="1"/>
          <p:nvPr/>
        </p:nvSpPr>
        <p:spPr>
          <a:xfrm>
            <a:off x="8400422" y="3919746"/>
            <a:ext cx="2034074" cy="553998"/>
          </a:xfrm>
          <a:prstGeom prst="rect">
            <a:avLst/>
          </a:prstGeom>
          <a:noFill/>
        </p:spPr>
        <p:txBody>
          <a:bodyPr wrap="square" rtlCol="0">
            <a:spAutoFit/>
          </a:bodyPr>
          <a:lstStyle/>
          <a:p>
            <a:r>
              <a:rPr lang="de-DE" sz="1600" dirty="0">
                <a:sym typeface="Wingdings" panose="05000000000000000000" pitchFamily="2" charset="2"/>
              </a:rPr>
              <a:t> </a:t>
            </a:r>
            <a:r>
              <a:rPr lang="de-DE" sz="1400" dirty="0">
                <a:sym typeface="Wingdings" panose="05000000000000000000" pitchFamily="2" charset="2"/>
              </a:rPr>
              <a:t>AmBADO für Not-</a:t>
            </a:r>
            <a:br>
              <a:rPr lang="de-DE" sz="1400" dirty="0">
                <a:sym typeface="Wingdings" panose="05000000000000000000" pitchFamily="2" charset="2"/>
              </a:rPr>
            </a:br>
            <a:r>
              <a:rPr lang="de-DE" sz="1400" dirty="0">
                <a:sym typeface="Wingdings" panose="05000000000000000000" pitchFamily="2" charset="2"/>
              </a:rPr>
              <a:t>     fälle verpflichtend</a:t>
            </a:r>
            <a:endParaRPr lang="de-DE" sz="1800" dirty="0"/>
          </a:p>
        </p:txBody>
      </p:sp>
      <p:sp>
        <p:nvSpPr>
          <p:cNvPr id="10" name="Textfeld 9">
            <a:extLst>
              <a:ext uri="{FF2B5EF4-FFF2-40B4-BE49-F238E27FC236}">
                <a16:creationId xmlns:a16="http://schemas.microsoft.com/office/drawing/2014/main" id="{0AE2DA1C-6CD5-4587-9B89-ADB1FFA67A53}"/>
              </a:ext>
            </a:extLst>
          </p:cNvPr>
          <p:cNvSpPr txBox="1"/>
          <p:nvPr/>
        </p:nvSpPr>
        <p:spPr>
          <a:xfrm>
            <a:off x="8400422" y="4554876"/>
            <a:ext cx="2034074" cy="769441"/>
          </a:xfrm>
          <a:prstGeom prst="rect">
            <a:avLst/>
          </a:prstGeom>
          <a:noFill/>
        </p:spPr>
        <p:txBody>
          <a:bodyPr wrap="square" rtlCol="0">
            <a:spAutoFit/>
          </a:bodyPr>
          <a:lstStyle/>
          <a:p>
            <a:r>
              <a:rPr lang="de-DE" sz="1600" dirty="0">
                <a:sym typeface="Wingdings" panose="05000000000000000000" pitchFamily="2" charset="2"/>
              </a:rPr>
              <a:t> b</a:t>
            </a:r>
            <a:r>
              <a:rPr lang="de-DE" sz="1400" dirty="0">
                <a:sym typeface="Wingdings" panose="05000000000000000000" pitchFamily="2" charset="2"/>
              </a:rPr>
              <a:t>is zu </a:t>
            </a:r>
            <a:r>
              <a:rPr lang="de-DE" sz="1400" u="sng" dirty="0">
                <a:sym typeface="Wingdings" panose="05000000000000000000" pitchFamily="2" charset="2"/>
              </a:rPr>
              <a:t>zwei</a:t>
            </a:r>
            <a:r>
              <a:rPr lang="de-DE" sz="1400" dirty="0">
                <a:sym typeface="Wingdings" panose="05000000000000000000" pitchFamily="2" charset="2"/>
              </a:rPr>
              <a:t> Termine</a:t>
            </a:r>
            <a:br>
              <a:rPr lang="de-DE" sz="1400" dirty="0">
                <a:sym typeface="Wingdings" panose="05000000000000000000" pitchFamily="2" charset="2"/>
              </a:rPr>
            </a:br>
            <a:r>
              <a:rPr lang="de-DE" sz="1400" dirty="0">
                <a:sym typeface="Wingdings" panose="05000000000000000000" pitchFamily="2" charset="2"/>
              </a:rPr>
              <a:t>     (Leistungen an max.</a:t>
            </a:r>
            <a:br>
              <a:rPr lang="de-DE" sz="1400" dirty="0">
                <a:sym typeface="Wingdings" panose="05000000000000000000" pitchFamily="2" charset="2"/>
              </a:rPr>
            </a:br>
            <a:r>
              <a:rPr lang="de-DE" sz="1400" dirty="0">
                <a:sym typeface="Wingdings" panose="05000000000000000000" pitchFamily="2" charset="2"/>
              </a:rPr>
              <a:t>      2 Kalendertagen)</a:t>
            </a:r>
            <a:endParaRPr lang="de-DE" sz="1800" dirty="0"/>
          </a:p>
        </p:txBody>
      </p:sp>
      <p:sp>
        <p:nvSpPr>
          <p:cNvPr id="11" name="Textfeld 10">
            <a:extLst>
              <a:ext uri="{FF2B5EF4-FFF2-40B4-BE49-F238E27FC236}">
                <a16:creationId xmlns:a16="http://schemas.microsoft.com/office/drawing/2014/main" id="{254970F3-E820-4C5E-9459-EE3E9C8A6B70}"/>
              </a:ext>
            </a:extLst>
          </p:cNvPr>
          <p:cNvSpPr txBox="1"/>
          <p:nvPr/>
        </p:nvSpPr>
        <p:spPr>
          <a:xfrm>
            <a:off x="8400422" y="5249539"/>
            <a:ext cx="2034074" cy="553998"/>
          </a:xfrm>
          <a:prstGeom prst="rect">
            <a:avLst/>
          </a:prstGeom>
          <a:noFill/>
        </p:spPr>
        <p:txBody>
          <a:bodyPr wrap="square" rtlCol="0">
            <a:spAutoFit/>
          </a:bodyPr>
          <a:lstStyle/>
          <a:p>
            <a:r>
              <a:rPr lang="de-DE" sz="1600" dirty="0">
                <a:sym typeface="Wingdings" panose="05000000000000000000" pitchFamily="2" charset="2"/>
              </a:rPr>
              <a:t> </a:t>
            </a:r>
            <a:r>
              <a:rPr lang="de-DE" sz="1400" dirty="0">
                <a:sym typeface="Wingdings" panose="05000000000000000000" pitchFamily="2" charset="2"/>
              </a:rPr>
              <a:t>Jede abrechenbare </a:t>
            </a:r>
            <a:br>
              <a:rPr lang="de-DE" sz="1400" dirty="0">
                <a:sym typeface="Wingdings" panose="05000000000000000000" pitchFamily="2" charset="2"/>
              </a:rPr>
            </a:br>
            <a:r>
              <a:rPr lang="de-DE" sz="1400" dirty="0">
                <a:sym typeface="Wingdings" panose="05000000000000000000" pitchFamily="2" charset="2"/>
              </a:rPr>
              <a:t>      Leistung</a:t>
            </a:r>
            <a:endParaRPr lang="de-DE" sz="1800" dirty="0"/>
          </a:p>
        </p:txBody>
      </p:sp>
    </p:spTree>
    <p:extLst>
      <p:ext uri="{BB962C8B-B14F-4D97-AF65-F5344CB8AC3E}">
        <p14:creationId xmlns:p14="http://schemas.microsoft.com/office/powerpoint/2010/main" val="12764091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DF29A-4C47-4B05-9373-4CFDAE790948}"/>
              </a:ext>
            </a:extLst>
          </p:cNvPr>
          <p:cNvSpPr>
            <a:spLocks noGrp="1"/>
          </p:cNvSpPr>
          <p:nvPr>
            <p:ph type="title"/>
          </p:nvPr>
        </p:nvSpPr>
        <p:spPr/>
        <p:txBody>
          <a:bodyPr/>
          <a:lstStyle/>
          <a:p>
            <a:r>
              <a:rPr lang="de-DE" dirty="0">
                <a:solidFill>
                  <a:srgbClr val="82C836"/>
                </a:solidFill>
              </a:rPr>
              <a:t>Der AmBADO-Fall – Richtig oder Falsch? (2)</a:t>
            </a:r>
          </a:p>
        </p:txBody>
      </p:sp>
      <p:sp>
        <p:nvSpPr>
          <p:cNvPr id="4" name="Datumsplatzhalter 3">
            <a:extLst>
              <a:ext uri="{FF2B5EF4-FFF2-40B4-BE49-F238E27FC236}">
                <a16:creationId xmlns:a16="http://schemas.microsoft.com/office/drawing/2014/main" id="{414E8319-DA84-41A9-AE9C-DFD40313784F}"/>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3508DC59-1544-4E94-AB8E-CA06B3151AB7}"/>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3C7368CB-4FA0-48F9-9095-AD68C4B0826D}"/>
              </a:ext>
            </a:extLst>
          </p:cNvPr>
          <p:cNvSpPr>
            <a:spLocks noGrp="1"/>
          </p:cNvSpPr>
          <p:nvPr>
            <p:ph type="sldNum" sz="quarter" idx="12"/>
          </p:nvPr>
        </p:nvSpPr>
        <p:spPr/>
        <p:txBody>
          <a:bodyPr/>
          <a:lstStyle/>
          <a:p>
            <a:pPr>
              <a:defRPr/>
            </a:pPr>
            <a:fld id="{F9D6104D-E8AE-4D46-824F-6769818204BD}" type="slidenum">
              <a:rPr lang="de-DE" smtClean="0"/>
              <a:pPr>
                <a:defRPr/>
              </a:pPr>
              <a:t>62</a:t>
            </a:fld>
            <a:endParaRPr lang="de-DE" dirty="0"/>
          </a:p>
        </p:txBody>
      </p:sp>
      <p:sp>
        <p:nvSpPr>
          <p:cNvPr id="8" name="Inhaltsplatzhalter 2">
            <a:extLst>
              <a:ext uri="{FF2B5EF4-FFF2-40B4-BE49-F238E27FC236}">
                <a16:creationId xmlns:a16="http://schemas.microsoft.com/office/drawing/2014/main" id="{B0F59D59-722A-4F58-995C-8D15A1CB4F47}"/>
              </a:ext>
            </a:extLst>
          </p:cNvPr>
          <p:cNvSpPr>
            <a:spLocks noGrp="1"/>
          </p:cNvSpPr>
          <p:nvPr>
            <p:ph idx="1"/>
          </p:nvPr>
        </p:nvSpPr>
        <p:spPr>
          <a:xfrm>
            <a:off x="534988" y="1715060"/>
            <a:ext cx="9618662" cy="701287"/>
          </a:xfrm>
        </p:spPr>
        <p:txBody>
          <a:bodyPr/>
          <a:lstStyle/>
          <a:p>
            <a:pPr indent="0">
              <a:lnSpc>
                <a:spcPts val="2300"/>
              </a:lnSpc>
              <a:buClr>
                <a:srgbClr val="0460B4"/>
              </a:buClr>
            </a:pPr>
            <a:r>
              <a:rPr lang="de-DE" sz="1800" dirty="0"/>
              <a:t>Hier sind einige Aussagen zum AmBADO-Fall. </a:t>
            </a:r>
            <a:br>
              <a:rPr lang="de-DE" sz="1800" dirty="0"/>
            </a:br>
            <a:r>
              <a:rPr lang="de-DE" sz="1800" dirty="0"/>
              <a:t>Nun sind Sie an der Reihe! Welche Aussagen sind richtig, welche falsch?</a:t>
            </a:r>
          </a:p>
        </p:txBody>
      </p:sp>
      <p:pic>
        <p:nvPicPr>
          <p:cNvPr id="16" name="Grafik 15">
            <a:extLst>
              <a:ext uri="{FF2B5EF4-FFF2-40B4-BE49-F238E27FC236}">
                <a16:creationId xmlns:a16="http://schemas.microsoft.com/office/drawing/2014/main" id="{95B23FDD-0654-41D7-AEFC-2E6ADDBBB59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3750" l="7083" r="90625">
                        <a14:foregroundMark x1="9167" y1="53385" x2="9167" y2="53385"/>
                        <a14:foregroundMark x1="65313" y1="93906" x2="65313" y2="93906"/>
                        <a14:foregroundMark x1="90729" y1="74844" x2="90729" y2="74844"/>
                        <a14:foregroundMark x1="9010" y1="47188" x2="9010" y2="47188"/>
                        <a14:foregroundMark x1="8490" y1="54427" x2="8490" y2="54427"/>
                        <a14:foregroundMark x1="8281" y1="47708" x2="8281" y2="47708"/>
                        <a14:foregroundMark x1="7969" y1="52188" x2="7969" y2="52188"/>
                        <a14:foregroundMark x1="7760" y1="47708" x2="7760" y2="47708"/>
                        <a14:foregroundMark x1="7448" y1="53021" x2="7448" y2="53021"/>
                        <a14:foregroundMark x1="7448" y1="58177" x2="7448" y2="58177"/>
                        <a14:foregroundMark x1="7604" y1="59740" x2="7604" y2="59740"/>
                        <a14:foregroundMark x1="7083" y1="56302" x2="7083" y2="56302"/>
                      </a14:backgroundRemoval>
                    </a14:imgEffect>
                  </a14:imgLayer>
                </a14:imgProps>
              </a:ext>
            </a:extLst>
          </a:blip>
          <a:srcRect t="19045" b="1963"/>
          <a:stretch/>
        </p:blipFill>
        <p:spPr>
          <a:xfrm>
            <a:off x="8906669" y="83726"/>
            <a:ext cx="1527827" cy="1206856"/>
          </a:xfrm>
          <a:prstGeom prst="rect">
            <a:avLst/>
          </a:prstGeom>
        </p:spPr>
      </p:pic>
      <p:graphicFrame>
        <p:nvGraphicFramePr>
          <p:cNvPr id="3" name="Tabelle 2">
            <a:extLst>
              <a:ext uri="{FF2B5EF4-FFF2-40B4-BE49-F238E27FC236}">
                <a16:creationId xmlns:a16="http://schemas.microsoft.com/office/drawing/2014/main" id="{65437D66-C9C8-49BB-ABC3-19FFFBC1CA83}"/>
              </a:ext>
            </a:extLst>
          </p:cNvPr>
          <p:cNvGraphicFramePr>
            <a:graphicFrameLocks noGrp="1"/>
          </p:cNvGraphicFramePr>
          <p:nvPr>
            <p:extLst>
              <p:ext uri="{D42A27DB-BD31-4B8C-83A1-F6EECF244321}">
                <p14:modId xmlns:p14="http://schemas.microsoft.com/office/powerpoint/2010/main" val="2307392131"/>
              </p:ext>
            </p:extLst>
          </p:nvPr>
        </p:nvGraphicFramePr>
        <p:xfrm>
          <a:off x="522521" y="2693092"/>
          <a:ext cx="7692142" cy="4200956"/>
        </p:xfrm>
        <a:graphic>
          <a:graphicData uri="http://schemas.openxmlformats.org/drawingml/2006/table">
            <a:tbl>
              <a:tblPr firstRow="1" bandRow="1">
                <a:tableStyleId>{68D230F3-CF80-4859-8CE7-A43EE81993B5}</a:tableStyleId>
              </a:tblPr>
              <a:tblGrid>
                <a:gridCol w="5194997">
                  <a:extLst>
                    <a:ext uri="{9D8B030D-6E8A-4147-A177-3AD203B41FA5}">
                      <a16:colId xmlns:a16="http://schemas.microsoft.com/office/drawing/2014/main" val="974559942"/>
                    </a:ext>
                  </a:extLst>
                </a:gridCol>
                <a:gridCol w="2497145">
                  <a:extLst>
                    <a:ext uri="{9D8B030D-6E8A-4147-A177-3AD203B41FA5}">
                      <a16:colId xmlns:a16="http://schemas.microsoft.com/office/drawing/2014/main" val="1053190104"/>
                    </a:ext>
                  </a:extLst>
                </a:gridCol>
              </a:tblGrid>
              <a:tr h="448780">
                <a:tc>
                  <a:txBody>
                    <a:bodyPr/>
                    <a:lstStyle/>
                    <a:p>
                      <a:r>
                        <a:rPr lang="de-DE" sz="1800" dirty="0">
                          <a:latin typeface="Arial" panose="020B0604020202020204" pitchFamily="34" charset="0"/>
                          <a:cs typeface="Arial" panose="020B0604020202020204" pitchFamily="34" charset="0"/>
                        </a:rPr>
                        <a:t>Aussage</a:t>
                      </a:r>
                      <a:endParaRPr lang="de-DE" dirty="0">
                        <a:latin typeface="Arial" panose="020B0604020202020204" pitchFamily="34" charset="0"/>
                        <a:cs typeface="Arial" panose="020B0604020202020204" pitchFamily="34" charset="0"/>
                      </a:endParaRPr>
                    </a:p>
                  </a:txBody>
                  <a:tcPr/>
                </a:tc>
                <a:tc>
                  <a:txBody>
                    <a:bodyPr/>
                    <a:lstStyle/>
                    <a:p>
                      <a:r>
                        <a:rPr lang="de-DE" sz="1800" dirty="0">
                          <a:latin typeface="Arial" panose="020B0604020202020204" pitchFamily="34" charset="0"/>
                          <a:cs typeface="Arial" panose="020B0604020202020204" pitchFamily="34" charset="0"/>
                        </a:rPr>
                        <a:t>Richtig oder falsch?</a:t>
                      </a:r>
                    </a:p>
                  </a:txBody>
                  <a:tcPr/>
                </a:tc>
                <a:extLst>
                  <a:ext uri="{0D108BD9-81ED-4DB2-BD59-A6C34878D82A}">
                    <a16:rowId xmlns:a16="http://schemas.microsoft.com/office/drawing/2014/main" val="1101963033"/>
                  </a:ext>
                </a:extLst>
              </a:tr>
              <a:tr h="709444">
                <a:tc>
                  <a:txBody>
                    <a:bodyPr/>
                    <a:lstStyle/>
                    <a:p>
                      <a:pPr>
                        <a:spcBef>
                          <a:spcPts val="600"/>
                        </a:spcBef>
                        <a:spcAft>
                          <a:spcPts val="600"/>
                        </a:spcAft>
                      </a:pPr>
                      <a:r>
                        <a:rPr lang="de-DE" sz="1800" dirty="0">
                          <a:latin typeface="Arial" panose="020B0604020202020204" pitchFamily="34" charset="0"/>
                          <a:cs typeface="Arial" panose="020B0604020202020204" pitchFamily="34" charset="0"/>
                        </a:rPr>
                        <a:t>Pro Patient/-in gibt es immer nur einen AmBADO-Fall im Jahr.</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spcBef>
                          <a:spcPts val="600"/>
                        </a:spcBef>
                        <a:spcAft>
                          <a:spcPts val="600"/>
                        </a:spcAft>
                      </a:pPr>
                      <a:endParaRPr lang="de-DE" sz="1800" dirty="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338285344"/>
                  </a:ext>
                </a:extLst>
              </a:tr>
              <a:tr h="709444">
                <a:tc>
                  <a:txBody>
                    <a:bodyPr/>
                    <a:lstStyle/>
                    <a:p>
                      <a:pPr>
                        <a:spcBef>
                          <a:spcPts val="600"/>
                        </a:spcBef>
                        <a:spcAft>
                          <a:spcPts val="600"/>
                        </a:spcAft>
                      </a:pPr>
                      <a:r>
                        <a:rPr lang="de-DE" sz="1800" dirty="0">
                          <a:latin typeface="Arial" panose="020B0604020202020204" pitchFamily="34" charset="0"/>
                          <a:cs typeface="Arial" panose="020B0604020202020204" pitchFamily="34" charset="0"/>
                        </a:rPr>
                        <a:t>Ein AmBADO-Fall kann nicht mit einem Quartalsfall gleichgesetzt werden.</a:t>
                      </a:r>
                    </a:p>
                  </a:txBody>
                  <a:tcPr anchor="ctr">
                    <a:lnR w="12700" cap="flat" cmpd="sng" algn="ctr">
                      <a:solidFill>
                        <a:schemeClr val="accent1"/>
                      </a:solidFill>
                      <a:prstDash val="solid"/>
                      <a:round/>
                      <a:headEnd type="none" w="med" len="med"/>
                      <a:tailEnd type="none" w="med" len="med"/>
                    </a:lnR>
                  </a:tcPr>
                </a:tc>
                <a:tc>
                  <a:txBody>
                    <a:bodyPr/>
                    <a:lstStyle/>
                    <a:p>
                      <a:pPr>
                        <a:spcBef>
                          <a:spcPts val="600"/>
                        </a:spcBef>
                        <a:spcAft>
                          <a:spcPts val="600"/>
                        </a:spcAft>
                      </a:pPr>
                      <a:endParaRPr lang="de-DE" sz="1800" dirty="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261620485"/>
                  </a:ext>
                </a:extLst>
              </a:tr>
              <a:tr h="709444">
                <a:tc>
                  <a:txBody>
                    <a:bodyPr/>
                    <a:lstStyle/>
                    <a:p>
                      <a:pPr>
                        <a:spcBef>
                          <a:spcPts val="600"/>
                        </a:spcBef>
                        <a:spcAft>
                          <a:spcPts val="600"/>
                        </a:spcAft>
                      </a:pPr>
                      <a:r>
                        <a:rPr lang="de-DE" sz="1800" dirty="0">
                          <a:latin typeface="Arial" panose="020B0604020202020204" pitchFamily="34" charset="0"/>
                          <a:cs typeface="Arial" panose="020B0604020202020204" pitchFamily="34" charset="0"/>
                        </a:rPr>
                        <a:t>Ein AmBADO-Fall bildet immer die gesamte Behandlung des Patienten ab.</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spcBef>
                          <a:spcPts val="600"/>
                        </a:spcBef>
                        <a:spcAft>
                          <a:spcPts val="600"/>
                        </a:spcAft>
                      </a:pPr>
                      <a:endParaRPr lang="de-DE" sz="1800" dirty="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682204866"/>
                  </a:ext>
                </a:extLst>
              </a:tr>
              <a:tr h="709444">
                <a:tc>
                  <a:txBody>
                    <a:bodyPr/>
                    <a:lstStyle/>
                    <a:p>
                      <a:pPr>
                        <a:spcBef>
                          <a:spcPts val="600"/>
                        </a:spcBef>
                        <a:spcAft>
                          <a:spcPts val="600"/>
                        </a:spcAft>
                      </a:pPr>
                      <a:r>
                        <a:rPr lang="de-DE" sz="1800" dirty="0">
                          <a:latin typeface="Arial" panose="020B0604020202020204" pitchFamily="34" charset="0"/>
                          <a:cs typeface="Arial" panose="020B0604020202020204" pitchFamily="34" charset="0"/>
                        </a:rPr>
                        <a:t>Die Jahresaktualisierung eines AmBADO-Bogens muss im vierten Behandlungsquartal erfolgen.</a:t>
                      </a:r>
                    </a:p>
                  </a:txBody>
                  <a:tcPr anchor="ctr">
                    <a:lnR w="12700" cap="flat" cmpd="sng" algn="ctr">
                      <a:solidFill>
                        <a:schemeClr val="accent1"/>
                      </a:solidFill>
                      <a:prstDash val="solid"/>
                      <a:round/>
                      <a:headEnd type="none" w="med" len="med"/>
                      <a:tailEnd type="none" w="med" len="med"/>
                    </a:lnR>
                  </a:tcPr>
                </a:tc>
                <a:tc>
                  <a:txBody>
                    <a:bodyPr/>
                    <a:lstStyle/>
                    <a:p>
                      <a:pPr>
                        <a:spcBef>
                          <a:spcPts val="600"/>
                        </a:spcBef>
                        <a:spcAft>
                          <a:spcPts val="600"/>
                        </a:spcAft>
                      </a:pPr>
                      <a:endParaRPr lang="de-DE" sz="1800" dirty="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372339124"/>
                  </a:ext>
                </a:extLst>
              </a:tr>
              <a:tr h="709444">
                <a:tc>
                  <a:txBody>
                    <a:bodyPr/>
                    <a:lstStyle/>
                    <a:p>
                      <a:pPr>
                        <a:spcBef>
                          <a:spcPts val="600"/>
                        </a:spcBef>
                        <a:spcAft>
                          <a:spcPts val="600"/>
                        </a:spcAft>
                      </a:pPr>
                      <a:r>
                        <a:rPr lang="de-DE" sz="1800" dirty="0">
                          <a:latin typeface="Arial" panose="020B0604020202020204" pitchFamily="34" charset="0"/>
                          <a:cs typeface="Arial" panose="020B0604020202020204" pitchFamily="34" charset="0"/>
                        </a:rPr>
                        <a:t>Eine AmBADO darf rückwirkend beendet werden, wenn zwei leistungsabrechnungsfreie Quartale vorliegen.</a:t>
                      </a:r>
                      <a:endParaRPr lang="de-DE" sz="1800" kern="1200" dirty="0">
                        <a:solidFill>
                          <a:schemeClr val="tx1"/>
                        </a:solidFill>
                        <a:latin typeface="Arial" panose="020B0604020202020204" pitchFamily="34" charset="0"/>
                        <a:ea typeface="+mn-ea"/>
                        <a:cs typeface="Arial" panose="020B0604020202020204" pitchFamily="34" charset="0"/>
                      </a:endParaRP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spcBef>
                          <a:spcPts val="600"/>
                        </a:spcBef>
                        <a:spcAft>
                          <a:spcPts val="600"/>
                        </a:spcAft>
                      </a:pPr>
                      <a:endParaRPr lang="de-DE" sz="1800" dirty="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954681900"/>
                  </a:ext>
                </a:extLst>
              </a:tr>
            </a:tbl>
          </a:graphicData>
        </a:graphic>
      </p:graphicFrame>
    </p:spTree>
    <p:extLst>
      <p:ext uri="{BB962C8B-B14F-4D97-AF65-F5344CB8AC3E}">
        <p14:creationId xmlns:p14="http://schemas.microsoft.com/office/powerpoint/2010/main" val="20355083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DF29A-4C47-4B05-9373-4CFDAE790948}"/>
              </a:ext>
            </a:extLst>
          </p:cNvPr>
          <p:cNvSpPr>
            <a:spLocks noGrp="1"/>
          </p:cNvSpPr>
          <p:nvPr>
            <p:ph type="title"/>
          </p:nvPr>
        </p:nvSpPr>
        <p:spPr/>
        <p:txBody>
          <a:bodyPr/>
          <a:lstStyle/>
          <a:p>
            <a:r>
              <a:rPr lang="de-DE" dirty="0">
                <a:solidFill>
                  <a:srgbClr val="82C836"/>
                </a:solidFill>
              </a:rPr>
              <a:t>Der AmBADO-Fall – Richtig oder Falsch? (2)</a:t>
            </a:r>
          </a:p>
        </p:txBody>
      </p:sp>
      <p:sp>
        <p:nvSpPr>
          <p:cNvPr id="4" name="Datumsplatzhalter 3">
            <a:extLst>
              <a:ext uri="{FF2B5EF4-FFF2-40B4-BE49-F238E27FC236}">
                <a16:creationId xmlns:a16="http://schemas.microsoft.com/office/drawing/2014/main" id="{414E8319-DA84-41A9-AE9C-DFD40313784F}"/>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3508DC59-1544-4E94-AB8E-CA06B3151AB7}"/>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3C7368CB-4FA0-48F9-9095-AD68C4B0826D}"/>
              </a:ext>
            </a:extLst>
          </p:cNvPr>
          <p:cNvSpPr>
            <a:spLocks noGrp="1"/>
          </p:cNvSpPr>
          <p:nvPr>
            <p:ph type="sldNum" sz="quarter" idx="12"/>
          </p:nvPr>
        </p:nvSpPr>
        <p:spPr/>
        <p:txBody>
          <a:bodyPr/>
          <a:lstStyle/>
          <a:p>
            <a:pPr>
              <a:defRPr/>
            </a:pPr>
            <a:fld id="{F9D6104D-E8AE-4D46-824F-6769818204BD}" type="slidenum">
              <a:rPr lang="de-DE" smtClean="0"/>
              <a:pPr>
                <a:defRPr/>
              </a:pPr>
              <a:t>63</a:t>
            </a:fld>
            <a:endParaRPr lang="de-DE" dirty="0"/>
          </a:p>
        </p:txBody>
      </p:sp>
      <p:sp>
        <p:nvSpPr>
          <p:cNvPr id="8" name="Inhaltsplatzhalter 2">
            <a:extLst>
              <a:ext uri="{FF2B5EF4-FFF2-40B4-BE49-F238E27FC236}">
                <a16:creationId xmlns:a16="http://schemas.microsoft.com/office/drawing/2014/main" id="{B0F59D59-722A-4F58-995C-8D15A1CB4F47}"/>
              </a:ext>
            </a:extLst>
          </p:cNvPr>
          <p:cNvSpPr>
            <a:spLocks noGrp="1"/>
          </p:cNvSpPr>
          <p:nvPr>
            <p:ph idx="1"/>
          </p:nvPr>
        </p:nvSpPr>
        <p:spPr>
          <a:xfrm>
            <a:off x="534988" y="1715060"/>
            <a:ext cx="9618662" cy="701287"/>
          </a:xfrm>
        </p:spPr>
        <p:txBody>
          <a:bodyPr/>
          <a:lstStyle/>
          <a:p>
            <a:pPr indent="0">
              <a:lnSpc>
                <a:spcPts val="2300"/>
              </a:lnSpc>
              <a:buClr>
                <a:srgbClr val="0460B4"/>
              </a:buClr>
            </a:pPr>
            <a:r>
              <a:rPr lang="de-DE" sz="1800" dirty="0"/>
              <a:t>Hier sind einige Aussagen zum AmBADO-Fall. </a:t>
            </a:r>
            <a:br>
              <a:rPr lang="de-DE" sz="1800" dirty="0"/>
            </a:br>
            <a:r>
              <a:rPr lang="de-DE" sz="1800" dirty="0"/>
              <a:t>Nun sind Sie an der Reihe! Welche Aussagen sind richtig, welche falsch?</a:t>
            </a:r>
          </a:p>
        </p:txBody>
      </p:sp>
      <p:pic>
        <p:nvPicPr>
          <p:cNvPr id="16" name="Grafik 15">
            <a:extLst>
              <a:ext uri="{FF2B5EF4-FFF2-40B4-BE49-F238E27FC236}">
                <a16:creationId xmlns:a16="http://schemas.microsoft.com/office/drawing/2014/main" id="{95B23FDD-0654-41D7-AEFC-2E6ADDBBB59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3750" l="7083" r="90625">
                        <a14:foregroundMark x1="9167" y1="53385" x2="9167" y2="53385"/>
                        <a14:foregroundMark x1="65313" y1="93906" x2="65313" y2="93906"/>
                        <a14:foregroundMark x1="90729" y1="74844" x2="90729" y2="74844"/>
                        <a14:foregroundMark x1="9010" y1="47188" x2="9010" y2="47188"/>
                        <a14:foregroundMark x1="8490" y1="54427" x2="8490" y2="54427"/>
                        <a14:foregroundMark x1="8281" y1="47708" x2="8281" y2="47708"/>
                        <a14:foregroundMark x1="7969" y1="52188" x2="7969" y2="52188"/>
                        <a14:foregroundMark x1="7760" y1="47708" x2="7760" y2="47708"/>
                        <a14:foregroundMark x1="7448" y1="53021" x2="7448" y2="53021"/>
                        <a14:foregroundMark x1="7448" y1="58177" x2="7448" y2="58177"/>
                        <a14:foregroundMark x1="7604" y1="59740" x2="7604" y2="59740"/>
                        <a14:foregroundMark x1="7083" y1="56302" x2="7083" y2="56302"/>
                      </a14:backgroundRemoval>
                    </a14:imgEffect>
                  </a14:imgLayer>
                </a14:imgProps>
              </a:ext>
            </a:extLst>
          </a:blip>
          <a:srcRect t="19045" b="1963"/>
          <a:stretch/>
        </p:blipFill>
        <p:spPr>
          <a:xfrm>
            <a:off x="8906669" y="83726"/>
            <a:ext cx="1527827" cy="1206856"/>
          </a:xfrm>
          <a:prstGeom prst="rect">
            <a:avLst/>
          </a:prstGeom>
        </p:spPr>
      </p:pic>
      <p:graphicFrame>
        <p:nvGraphicFramePr>
          <p:cNvPr id="3" name="Tabelle 2">
            <a:extLst>
              <a:ext uri="{FF2B5EF4-FFF2-40B4-BE49-F238E27FC236}">
                <a16:creationId xmlns:a16="http://schemas.microsoft.com/office/drawing/2014/main" id="{65437D66-C9C8-49BB-ABC3-19FFFBC1CA83}"/>
              </a:ext>
            </a:extLst>
          </p:cNvPr>
          <p:cNvGraphicFramePr>
            <a:graphicFrameLocks noGrp="1"/>
          </p:cNvGraphicFramePr>
          <p:nvPr>
            <p:extLst>
              <p:ext uri="{D42A27DB-BD31-4B8C-83A1-F6EECF244321}">
                <p14:modId xmlns:p14="http://schemas.microsoft.com/office/powerpoint/2010/main" val="2732930898"/>
              </p:ext>
            </p:extLst>
          </p:nvPr>
        </p:nvGraphicFramePr>
        <p:xfrm>
          <a:off x="522521" y="2693092"/>
          <a:ext cx="7692142" cy="4200956"/>
        </p:xfrm>
        <a:graphic>
          <a:graphicData uri="http://schemas.openxmlformats.org/drawingml/2006/table">
            <a:tbl>
              <a:tblPr firstRow="1" bandRow="1">
                <a:tableStyleId>{68D230F3-CF80-4859-8CE7-A43EE81993B5}</a:tableStyleId>
              </a:tblPr>
              <a:tblGrid>
                <a:gridCol w="5194997">
                  <a:extLst>
                    <a:ext uri="{9D8B030D-6E8A-4147-A177-3AD203B41FA5}">
                      <a16:colId xmlns:a16="http://schemas.microsoft.com/office/drawing/2014/main" val="974559942"/>
                    </a:ext>
                  </a:extLst>
                </a:gridCol>
                <a:gridCol w="2497145">
                  <a:extLst>
                    <a:ext uri="{9D8B030D-6E8A-4147-A177-3AD203B41FA5}">
                      <a16:colId xmlns:a16="http://schemas.microsoft.com/office/drawing/2014/main" val="1053190104"/>
                    </a:ext>
                  </a:extLst>
                </a:gridCol>
              </a:tblGrid>
              <a:tr h="448780">
                <a:tc>
                  <a:txBody>
                    <a:bodyPr/>
                    <a:lstStyle/>
                    <a:p>
                      <a:r>
                        <a:rPr lang="de-DE" sz="1800" dirty="0">
                          <a:latin typeface="Arial" panose="020B0604020202020204" pitchFamily="34" charset="0"/>
                          <a:cs typeface="Arial" panose="020B0604020202020204" pitchFamily="34" charset="0"/>
                        </a:rPr>
                        <a:t>Aussage</a:t>
                      </a:r>
                      <a:endParaRPr lang="de-DE" dirty="0">
                        <a:latin typeface="Arial" panose="020B0604020202020204" pitchFamily="34" charset="0"/>
                        <a:cs typeface="Arial" panose="020B0604020202020204" pitchFamily="34" charset="0"/>
                      </a:endParaRPr>
                    </a:p>
                  </a:txBody>
                  <a:tcPr/>
                </a:tc>
                <a:tc>
                  <a:txBody>
                    <a:bodyPr/>
                    <a:lstStyle/>
                    <a:p>
                      <a:r>
                        <a:rPr lang="de-DE" sz="1800" dirty="0">
                          <a:latin typeface="Arial" panose="020B0604020202020204" pitchFamily="34" charset="0"/>
                          <a:cs typeface="Arial" panose="020B0604020202020204" pitchFamily="34" charset="0"/>
                        </a:rPr>
                        <a:t>Richtig oder falsch?</a:t>
                      </a:r>
                    </a:p>
                  </a:txBody>
                  <a:tcPr/>
                </a:tc>
                <a:extLst>
                  <a:ext uri="{0D108BD9-81ED-4DB2-BD59-A6C34878D82A}">
                    <a16:rowId xmlns:a16="http://schemas.microsoft.com/office/drawing/2014/main" val="1101963033"/>
                  </a:ext>
                </a:extLst>
              </a:tr>
              <a:tr h="709444">
                <a:tc>
                  <a:txBody>
                    <a:bodyPr/>
                    <a:lstStyle/>
                    <a:p>
                      <a:pPr>
                        <a:spcBef>
                          <a:spcPts val="600"/>
                        </a:spcBef>
                        <a:spcAft>
                          <a:spcPts val="600"/>
                        </a:spcAft>
                      </a:pPr>
                      <a:r>
                        <a:rPr lang="de-DE" sz="1800" dirty="0">
                          <a:latin typeface="Arial" panose="020B0604020202020204" pitchFamily="34" charset="0"/>
                          <a:cs typeface="Arial" panose="020B0604020202020204" pitchFamily="34" charset="0"/>
                        </a:rPr>
                        <a:t>Pro Patient/-in gibt es immer nur einen AmBADO-Fall im Jahr.</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lgn="ctr">
                        <a:spcBef>
                          <a:spcPts val="600"/>
                        </a:spcBef>
                        <a:spcAft>
                          <a:spcPts val="600"/>
                        </a:spcAft>
                      </a:pPr>
                      <a:r>
                        <a:rPr lang="de-DE" sz="1800" b="1" dirty="0">
                          <a:solidFill>
                            <a:srgbClr val="C00000"/>
                          </a:solidFill>
                          <a:latin typeface="Arial" panose="020B0604020202020204" pitchFamily="34" charset="0"/>
                          <a:cs typeface="Arial" panose="020B0604020202020204" pitchFamily="34" charset="0"/>
                        </a:rPr>
                        <a:t>Falsch</a:t>
                      </a: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338285344"/>
                  </a:ext>
                </a:extLst>
              </a:tr>
              <a:tr h="709444">
                <a:tc>
                  <a:txBody>
                    <a:bodyPr/>
                    <a:lstStyle/>
                    <a:p>
                      <a:pPr>
                        <a:spcBef>
                          <a:spcPts val="600"/>
                        </a:spcBef>
                        <a:spcAft>
                          <a:spcPts val="600"/>
                        </a:spcAft>
                      </a:pPr>
                      <a:r>
                        <a:rPr lang="de-DE" sz="1800" dirty="0">
                          <a:latin typeface="Arial" panose="020B0604020202020204" pitchFamily="34" charset="0"/>
                          <a:cs typeface="Arial" panose="020B0604020202020204" pitchFamily="34" charset="0"/>
                        </a:rPr>
                        <a:t>Ein AmBADO-Fall kann nicht mit einem Quartalsfall gleichgesetzt werden.</a:t>
                      </a:r>
                    </a:p>
                  </a:txBody>
                  <a:tcPr anchor="ctr">
                    <a:lnR w="12700" cap="flat" cmpd="sng" algn="ctr">
                      <a:solidFill>
                        <a:schemeClr val="accent1"/>
                      </a:solidFill>
                      <a:prstDash val="solid"/>
                      <a:round/>
                      <a:headEnd type="none" w="med" len="med"/>
                      <a:tailEnd type="none" w="med" len="med"/>
                    </a:lnR>
                  </a:tcPr>
                </a:tc>
                <a:tc>
                  <a:txBody>
                    <a:bodyPr/>
                    <a:lstStyle/>
                    <a:p>
                      <a:pPr algn="ctr">
                        <a:spcBef>
                          <a:spcPts val="600"/>
                        </a:spcBef>
                        <a:spcAft>
                          <a:spcPts val="600"/>
                        </a:spcAft>
                      </a:pPr>
                      <a:r>
                        <a:rPr lang="de-DE" sz="1800" b="1" dirty="0">
                          <a:solidFill>
                            <a:srgbClr val="00B050"/>
                          </a:solidFill>
                          <a:latin typeface="Arial" panose="020B0604020202020204" pitchFamily="34" charset="0"/>
                          <a:cs typeface="Arial" panose="020B0604020202020204" pitchFamily="34" charset="0"/>
                        </a:rPr>
                        <a:t>Richtig</a:t>
                      </a: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261620485"/>
                  </a:ext>
                </a:extLst>
              </a:tr>
              <a:tr h="709444">
                <a:tc>
                  <a:txBody>
                    <a:bodyPr/>
                    <a:lstStyle/>
                    <a:p>
                      <a:pPr>
                        <a:spcBef>
                          <a:spcPts val="600"/>
                        </a:spcBef>
                        <a:spcAft>
                          <a:spcPts val="600"/>
                        </a:spcAft>
                      </a:pPr>
                      <a:r>
                        <a:rPr lang="de-DE" sz="1800" dirty="0">
                          <a:latin typeface="Arial" panose="020B0604020202020204" pitchFamily="34" charset="0"/>
                          <a:cs typeface="Arial" panose="020B0604020202020204" pitchFamily="34" charset="0"/>
                        </a:rPr>
                        <a:t>Ein AmBADO-Fall bildet immer die gesamte Behandlung des Patienten ab.</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lgn="ctr">
                        <a:spcBef>
                          <a:spcPts val="600"/>
                        </a:spcBef>
                        <a:spcAft>
                          <a:spcPts val="600"/>
                        </a:spcAft>
                      </a:pPr>
                      <a:r>
                        <a:rPr lang="de-DE" sz="1800" b="1" dirty="0">
                          <a:solidFill>
                            <a:srgbClr val="C00000"/>
                          </a:solidFill>
                          <a:latin typeface="Arial" panose="020B0604020202020204" pitchFamily="34" charset="0"/>
                          <a:cs typeface="Arial" panose="020B0604020202020204" pitchFamily="34" charset="0"/>
                        </a:rPr>
                        <a:t>Falsch</a:t>
                      </a: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682204866"/>
                  </a:ext>
                </a:extLst>
              </a:tr>
              <a:tr h="709444">
                <a:tc>
                  <a:txBody>
                    <a:bodyPr/>
                    <a:lstStyle/>
                    <a:p>
                      <a:pPr>
                        <a:spcBef>
                          <a:spcPts val="600"/>
                        </a:spcBef>
                        <a:spcAft>
                          <a:spcPts val="600"/>
                        </a:spcAft>
                      </a:pPr>
                      <a:r>
                        <a:rPr lang="de-DE" sz="1800" dirty="0">
                          <a:latin typeface="Arial" panose="020B0604020202020204" pitchFamily="34" charset="0"/>
                          <a:cs typeface="Arial" panose="020B0604020202020204" pitchFamily="34" charset="0"/>
                        </a:rPr>
                        <a:t>Die Jahresaktualisierung eines AmBADO-Bogens muss im vierten Behandlungsquartal erfolgen.</a:t>
                      </a:r>
                    </a:p>
                  </a:txBody>
                  <a:tcPr anchor="ctr">
                    <a:lnR w="12700" cap="flat" cmpd="sng" algn="ctr">
                      <a:solidFill>
                        <a:schemeClr val="accent1"/>
                      </a:solidFill>
                      <a:prstDash val="solid"/>
                      <a:round/>
                      <a:headEnd type="none" w="med" len="med"/>
                      <a:tailEnd type="none" w="med" len="med"/>
                    </a:lnR>
                  </a:tcPr>
                </a:tc>
                <a:tc>
                  <a:txBody>
                    <a:bodyPr/>
                    <a:lstStyle/>
                    <a:p>
                      <a:pPr algn="ctr">
                        <a:spcBef>
                          <a:spcPts val="600"/>
                        </a:spcBef>
                        <a:spcAft>
                          <a:spcPts val="600"/>
                        </a:spcAft>
                      </a:pPr>
                      <a:r>
                        <a:rPr lang="de-DE" sz="1800" b="1" dirty="0">
                          <a:solidFill>
                            <a:srgbClr val="C00000"/>
                          </a:solidFill>
                          <a:latin typeface="Arial" panose="020B0604020202020204" pitchFamily="34" charset="0"/>
                          <a:cs typeface="Arial" panose="020B0604020202020204" pitchFamily="34" charset="0"/>
                        </a:rPr>
                        <a:t>Falsch</a:t>
                      </a: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372339124"/>
                  </a:ext>
                </a:extLst>
              </a:tr>
              <a:tr h="709444">
                <a:tc>
                  <a:txBody>
                    <a:bodyPr/>
                    <a:lstStyle/>
                    <a:p>
                      <a:pPr>
                        <a:spcBef>
                          <a:spcPts val="600"/>
                        </a:spcBef>
                        <a:spcAft>
                          <a:spcPts val="600"/>
                        </a:spcAft>
                      </a:pPr>
                      <a:r>
                        <a:rPr lang="de-DE" sz="1800" dirty="0">
                          <a:latin typeface="Arial" panose="020B0604020202020204" pitchFamily="34" charset="0"/>
                          <a:cs typeface="Arial" panose="020B0604020202020204" pitchFamily="34" charset="0"/>
                        </a:rPr>
                        <a:t>Eine AmBADO darf rückwirkend beendet werden, wenn zwei leistungsabrechnungsfreie Quartale vorliegen.</a:t>
                      </a:r>
                      <a:endParaRPr lang="de-DE" sz="1800" kern="1200" dirty="0">
                        <a:solidFill>
                          <a:schemeClr val="tx1"/>
                        </a:solidFill>
                        <a:latin typeface="Arial" panose="020B0604020202020204" pitchFamily="34" charset="0"/>
                        <a:ea typeface="+mn-ea"/>
                        <a:cs typeface="Arial" panose="020B0604020202020204" pitchFamily="34" charset="0"/>
                      </a:endParaRP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lgn="ctr">
                        <a:spcBef>
                          <a:spcPts val="600"/>
                        </a:spcBef>
                        <a:spcAft>
                          <a:spcPts val="600"/>
                        </a:spcAft>
                      </a:pPr>
                      <a:r>
                        <a:rPr lang="de-DE" sz="1800" b="1" dirty="0">
                          <a:solidFill>
                            <a:srgbClr val="00B050"/>
                          </a:solidFill>
                          <a:latin typeface="Arial" panose="020B0604020202020204" pitchFamily="34" charset="0"/>
                          <a:cs typeface="Arial" panose="020B0604020202020204" pitchFamily="34" charset="0"/>
                        </a:rPr>
                        <a:t>Richtig</a:t>
                      </a: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954681900"/>
                  </a:ext>
                </a:extLst>
              </a:tr>
            </a:tbl>
          </a:graphicData>
        </a:graphic>
      </p:graphicFrame>
      <p:sp>
        <p:nvSpPr>
          <p:cNvPr id="9" name="Textfeld 8">
            <a:extLst>
              <a:ext uri="{FF2B5EF4-FFF2-40B4-BE49-F238E27FC236}">
                <a16:creationId xmlns:a16="http://schemas.microsoft.com/office/drawing/2014/main" id="{0139AC26-AD33-40A6-A626-634833159EE8}"/>
              </a:ext>
            </a:extLst>
          </p:cNvPr>
          <p:cNvSpPr txBox="1"/>
          <p:nvPr/>
        </p:nvSpPr>
        <p:spPr>
          <a:xfrm>
            <a:off x="8400422" y="3166119"/>
            <a:ext cx="2034074" cy="553998"/>
          </a:xfrm>
          <a:prstGeom prst="rect">
            <a:avLst/>
          </a:prstGeom>
          <a:noFill/>
        </p:spPr>
        <p:txBody>
          <a:bodyPr wrap="square" rtlCol="0">
            <a:spAutoFit/>
          </a:bodyPr>
          <a:lstStyle/>
          <a:p>
            <a:r>
              <a:rPr lang="de-DE" sz="1600" dirty="0">
                <a:sym typeface="Wingdings" panose="05000000000000000000" pitchFamily="2" charset="2"/>
              </a:rPr>
              <a:t> </a:t>
            </a:r>
            <a:r>
              <a:rPr lang="de-DE" sz="1400" dirty="0">
                <a:sym typeface="Wingdings" panose="05000000000000000000" pitchFamily="2" charset="2"/>
              </a:rPr>
              <a:t>auch mehrere Fälle </a:t>
            </a:r>
            <a:br>
              <a:rPr lang="de-DE" sz="1400" dirty="0">
                <a:sym typeface="Wingdings" panose="05000000000000000000" pitchFamily="2" charset="2"/>
              </a:rPr>
            </a:br>
            <a:r>
              <a:rPr lang="de-DE" sz="1400" dirty="0">
                <a:sym typeface="Wingdings" panose="05000000000000000000" pitchFamily="2" charset="2"/>
              </a:rPr>
              <a:t>     pro Jahr möglich</a:t>
            </a:r>
            <a:endParaRPr lang="de-DE" sz="1800" dirty="0"/>
          </a:p>
        </p:txBody>
      </p:sp>
      <p:sp>
        <p:nvSpPr>
          <p:cNvPr id="10" name="Textfeld 9">
            <a:extLst>
              <a:ext uri="{FF2B5EF4-FFF2-40B4-BE49-F238E27FC236}">
                <a16:creationId xmlns:a16="http://schemas.microsoft.com/office/drawing/2014/main" id="{6335A322-708C-41C9-937E-DD83E0453B6C}"/>
              </a:ext>
            </a:extLst>
          </p:cNvPr>
          <p:cNvSpPr txBox="1"/>
          <p:nvPr/>
        </p:nvSpPr>
        <p:spPr>
          <a:xfrm>
            <a:off x="8400422" y="4596034"/>
            <a:ext cx="2034074" cy="553998"/>
          </a:xfrm>
          <a:prstGeom prst="rect">
            <a:avLst/>
          </a:prstGeom>
          <a:noFill/>
        </p:spPr>
        <p:txBody>
          <a:bodyPr wrap="square" rtlCol="0">
            <a:spAutoFit/>
          </a:bodyPr>
          <a:lstStyle/>
          <a:p>
            <a:r>
              <a:rPr lang="de-DE" sz="1600" dirty="0">
                <a:sym typeface="Wingdings" panose="05000000000000000000" pitchFamily="2" charset="2"/>
              </a:rPr>
              <a:t> </a:t>
            </a:r>
            <a:r>
              <a:rPr lang="de-DE" sz="1400" dirty="0">
                <a:sym typeface="Wingdings" panose="05000000000000000000" pitchFamily="2" charset="2"/>
              </a:rPr>
              <a:t>Umfasst höchstens </a:t>
            </a:r>
            <a:br>
              <a:rPr lang="de-DE" sz="1400" dirty="0">
                <a:sym typeface="Wingdings" panose="05000000000000000000" pitchFamily="2" charset="2"/>
              </a:rPr>
            </a:br>
            <a:r>
              <a:rPr lang="de-DE" sz="1400" dirty="0">
                <a:sym typeface="Wingdings" panose="05000000000000000000" pitchFamily="2" charset="2"/>
              </a:rPr>
              <a:t>     4 Quartale</a:t>
            </a:r>
            <a:endParaRPr lang="de-DE" sz="1800" dirty="0"/>
          </a:p>
        </p:txBody>
      </p:sp>
      <p:sp>
        <p:nvSpPr>
          <p:cNvPr id="11" name="Textfeld 10">
            <a:extLst>
              <a:ext uri="{FF2B5EF4-FFF2-40B4-BE49-F238E27FC236}">
                <a16:creationId xmlns:a16="http://schemas.microsoft.com/office/drawing/2014/main" id="{EFDEC2EF-BB8E-45A1-A9D3-02ADD8EF5698}"/>
              </a:ext>
            </a:extLst>
          </p:cNvPr>
          <p:cNvSpPr txBox="1"/>
          <p:nvPr/>
        </p:nvSpPr>
        <p:spPr>
          <a:xfrm>
            <a:off x="8400422" y="5254947"/>
            <a:ext cx="2034074" cy="769441"/>
          </a:xfrm>
          <a:prstGeom prst="rect">
            <a:avLst/>
          </a:prstGeom>
          <a:noFill/>
        </p:spPr>
        <p:txBody>
          <a:bodyPr wrap="square" rtlCol="0">
            <a:spAutoFit/>
          </a:bodyPr>
          <a:lstStyle/>
          <a:p>
            <a:r>
              <a:rPr lang="de-DE" sz="1600" dirty="0">
                <a:sym typeface="Wingdings" panose="05000000000000000000" pitchFamily="2" charset="2"/>
              </a:rPr>
              <a:t> </a:t>
            </a:r>
            <a:r>
              <a:rPr lang="de-DE" sz="1400" dirty="0">
                <a:sym typeface="Wingdings" panose="05000000000000000000" pitchFamily="2" charset="2"/>
              </a:rPr>
              <a:t>Nach 4 Quartalen, </a:t>
            </a:r>
            <a:br>
              <a:rPr lang="de-DE" sz="1400" dirty="0">
                <a:sym typeface="Wingdings" panose="05000000000000000000" pitchFamily="2" charset="2"/>
              </a:rPr>
            </a:br>
            <a:r>
              <a:rPr lang="de-DE" sz="1400" dirty="0">
                <a:sym typeface="Wingdings" panose="05000000000000000000" pitchFamily="2" charset="2"/>
              </a:rPr>
              <a:t>     im 5./6. Behand-</a:t>
            </a:r>
            <a:br>
              <a:rPr lang="de-DE" sz="1400" dirty="0">
                <a:sym typeface="Wingdings" panose="05000000000000000000" pitchFamily="2" charset="2"/>
              </a:rPr>
            </a:br>
            <a:r>
              <a:rPr lang="de-DE" sz="1400" dirty="0">
                <a:sym typeface="Wingdings" panose="05000000000000000000" pitchFamily="2" charset="2"/>
              </a:rPr>
              <a:t>     lungsquartal</a:t>
            </a:r>
            <a:endParaRPr lang="de-DE" sz="1800" dirty="0"/>
          </a:p>
        </p:txBody>
      </p:sp>
    </p:spTree>
    <p:extLst>
      <p:ext uri="{BB962C8B-B14F-4D97-AF65-F5344CB8AC3E}">
        <p14:creationId xmlns:p14="http://schemas.microsoft.com/office/powerpoint/2010/main" val="21700160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DF29A-4C47-4B05-9373-4CFDAE790948}"/>
              </a:ext>
            </a:extLst>
          </p:cNvPr>
          <p:cNvSpPr>
            <a:spLocks noGrp="1"/>
          </p:cNvSpPr>
          <p:nvPr>
            <p:ph type="title"/>
          </p:nvPr>
        </p:nvSpPr>
        <p:spPr/>
        <p:txBody>
          <a:bodyPr/>
          <a:lstStyle/>
          <a:p>
            <a:r>
              <a:rPr lang="de-DE" dirty="0">
                <a:solidFill>
                  <a:srgbClr val="82C836"/>
                </a:solidFill>
              </a:rPr>
              <a:t>Der AmBADO-Fall - Zeitstrahlbeispiele</a:t>
            </a:r>
          </a:p>
        </p:txBody>
      </p:sp>
      <p:sp>
        <p:nvSpPr>
          <p:cNvPr id="4" name="Datumsplatzhalter 3">
            <a:extLst>
              <a:ext uri="{FF2B5EF4-FFF2-40B4-BE49-F238E27FC236}">
                <a16:creationId xmlns:a16="http://schemas.microsoft.com/office/drawing/2014/main" id="{414E8319-DA84-41A9-AE9C-DFD40313784F}"/>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3508DC59-1544-4E94-AB8E-CA06B3151AB7}"/>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3C7368CB-4FA0-48F9-9095-AD68C4B0826D}"/>
              </a:ext>
            </a:extLst>
          </p:cNvPr>
          <p:cNvSpPr>
            <a:spLocks noGrp="1"/>
          </p:cNvSpPr>
          <p:nvPr>
            <p:ph type="sldNum" sz="quarter" idx="12"/>
          </p:nvPr>
        </p:nvSpPr>
        <p:spPr/>
        <p:txBody>
          <a:bodyPr/>
          <a:lstStyle/>
          <a:p>
            <a:pPr>
              <a:defRPr/>
            </a:pPr>
            <a:fld id="{F9D6104D-E8AE-4D46-824F-6769818204BD}" type="slidenum">
              <a:rPr lang="de-DE" smtClean="0"/>
              <a:pPr>
                <a:defRPr/>
              </a:pPr>
              <a:t>64</a:t>
            </a:fld>
            <a:endParaRPr lang="de-DE" dirty="0"/>
          </a:p>
        </p:txBody>
      </p:sp>
      <p:sp>
        <p:nvSpPr>
          <p:cNvPr id="8" name="Inhaltsplatzhalter 2">
            <a:extLst>
              <a:ext uri="{FF2B5EF4-FFF2-40B4-BE49-F238E27FC236}">
                <a16:creationId xmlns:a16="http://schemas.microsoft.com/office/drawing/2014/main" id="{B0F59D59-722A-4F58-995C-8D15A1CB4F47}"/>
              </a:ext>
            </a:extLst>
          </p:cNvPr>
          <p:cNvSpPr>
            <a:spLocks noGrp="1"/>
          </p:cNvSpPr>
          <p:nvPr>
            <p:ph idx="1"/>
          </p:nvPr>
        </p:nvSpPr>
        <p:spPr>
          <a:xfrm>
            <a:off x="534988" y="1715060"/>
            <a:ext cx="9618662" cy="701287"/>
          </a:xfrm>
        </p:spPr>
        <p:txBody>
          <a:bodyPr/>
          <a:lstStyle/>
          <a:p>
            <a:pPr indent="0">
              <a:lnSpc>
                <a:spcPts val="2300"/>
              </a:lnSpc>
              <a:buClr>
                <a:srgbClr val="0460B4"/>
              </a:buClr>
            </a:pPr>
            <a:r>
              <a:rPr lang="de-DE" sz="1800" dirty="0"/>
              <a:t>Hier sind beispielhafte Behandlungsverläufe abgetragen. </a:t>
            </a:r>
            <a:br>
              <a:rPr lang="de-DE" sz="1800" dirty="0"/>
            </a:br>
            <a:r>
              <a:rPr lang="de-DE" sz="1800" dirty="0"/>
              <a:t>Nun sind Sie an der Reihe! Können Sie die Fragen richtig beantworten?</a:t>
            </a:r>
          </a:p>
        </p:txBody>
      </p:sp>
      <p:graphicFrame>
        <p:nvGraphicFramePr>
          <p:cNvPr id="10" name="Inhaltsplatzhalter 4">
            <a:extLst>
              <a:ext uri="{FF2B5EF4-FFF2-40B4-BE49-F238E27FC236}">
                <a16:creationId xmlns:a16="http://schemas.microsoft.com/office/drawing/2014/main" id="{FF21BE7F-301B-4A8D-AFEE-AFD6572E37F0}"/>
              </a:ext>
            </a:extLst>
          </p:cNvPr>
          <p:cNvGraphicFramePr>
            <a:graphicFrameLocks/>
          </p:cNvGraphicFramePr>
          <p:nvPr>
            <p:extLst>
              <p:ext uri="{D42A27DB-BD31-4B8C-83A1-F6EECF244321}">
                <p14:modId xmlns:p14="http://schemas.microsoft.com/office/powerpoint/2010/main" val="1233215261"/>
              </p:ext>
            </p:extLst>
          </p:nvPr>
        </p:nvGraphicFramePr>
        <p:xfrm>
          <a:off x="534988" y="2416360"/>
          <a:ext cx="8769786" cy="4312288"/>
        </p:xfrm>
        <a:graphic>
          <a:graphicData uri="http://schemas.openxmlformats.org/drawingml/2006/table">
            <a:tbl>
              <a:tblPr firstRow="1" bandRow="1">
                <a:tableStyleId>{5940675A-B579-460E-94D1-54222C63F5DA}</a:tableStyleId>
              </a:tblPr>
              <a:tblGrid>
                <a:gridCol w="449924">
                  <a:extLst>
                    <a:ext uri="{9D8B030D-6E8A-4147-A177-3AD203B41FA5}">
                      <a16:colId xmlns:a16="http://schemas.microsoft.com/office/drawing/2014/main" val="20000"/>
                    </a:ext>
                  </a:extLst>
                </a:gridCol>
                <a:gridCol w="449924">
                  <a:extLst>
                    <a:ext uri="{9D8B030D-6E8A-4147-A177-3AD203B41FA5}">
                      <a16:colId xmlns:a16="http://schemas.microsoft.com/office/drawing/2014/main" val="2968348301"/>
                    </a:ext>
                  </a:extLst>
                </a:gridCol>
                <a:gridCol w="449924">
                  <a:extLst>
                    <a:ext uri="{9D8B030D-6E8A-4147-A177-3AD203B41FA5}">
                      <a16:colId xmlns:a16="http://schemas.microsoft.com/office/drawing/2014/main" val="20001"/>
                    </a:ext>
                  </a:extLst>
                </a:gridCol>
                <a:gridCol w="449924">
                  <a:extLst>
                    <a:ext uri="{9D8B030D-6E8A-4147-A177-3AD203B41FA5}">
                      <a16:colId xmlns:a16="http://schemas.microsoft.com/office/drawing/2014/main" val="20002"/>
                    </a:ext>
                  </a:extLst>
                </a:gridCol>
                <a:gridCol w="449924">
                  <a:extLst>
                    <a:ext uri="{9D8B030D-6E8A-4147-A177-3AD203B41FA5}">
                      <a16:colId xmlns:a16="http://schemas.microsoft.com/office/drawing/2014/main" val="20003"/>
                    </a:ext>
                  </a:extLst>
                </a:gridCol>
                <a:gridCol w="449924">
                  <a:extLst>
                    <a:ext uri="{9D8B030D-6E8A-4147-A177-3AD203B41FA5}">
                      <a16:colId xmlns:a16="http://schemas.microsoft.com/office/drawing/2014/main" val="20004"/>
                    </a:ext>
                  </a:extLst>
                </a:gridCol>
                <a:gridCol w="449924">
                  <a:extLst>
                    <a:ext uri="{9D8B030D-6E8A-4147-A177-3AD203B41FA5}">
                      <a16:colId xmlns:a16="http://schemas.microsoft.com/office/drawing/2014/main" val="20005"/>
                    </a:ext>
                  </a:extLst>
                </a:gridCol>
                <a:gridCol w="449924">
                  <a:extLst>
                    <a:ext uri="{9D8B030D-6E8A-4147-A177-3AD203B41FA5}">
                      <a16:colId xmlns:a16="http://schemas.microsoft.com/office/drawing/2014/main" val="20006"/>
                    </a:ext>
                  </a:extLst>
                </a:gridCol>
                <a:gridCol w="449924">
                  <a:extLst>
                    <a:ext uri="{9D8B030D-6E8A-4147-A177-3AD203B41FA5}">
                      <a16:colId xmlns:a16="http://schemas.microsoft.com/office/drawing/2014/main" val="20007"/>
                    </a:ext>
                  </a:extLst>
                </a:gridCol>
                <a:gridCol w="449924">
                  <a:extLst>
                    <a:ext uri="{9D8B030D-6E8A-4147-A177-3AD203B41FA5}">
                      <a16:colId xmlns:a16="http://schemas.microsoft.com/office/drawing/2014/main" val="20008"/>
                    </a:ext>
                  </a:extLst>
                </a:gridCol>
                <a:gridCol w="2065727">
                  <a:extLst>
                    <a:ext uri="{9D8B030D-6E8A-4147-A177-3AD203B41FA5}">
                      <a16:colId xmlns:a16="http://schemas.microsoft.com/office/drawing/2014/main" val="20009"/>
                    </a:ext>
                  </a:extLst>
                </a:gridCol>
                <a:gridCol w="2204819">
                  <a:extLst>
                    <a:ext uri="{9D8B030D-6E8A-4147-A177-3AD203B41FA5}">
                      <a16:colId xmlns:a16="http://schemas.microsoft.com/office/drawing/2014/main" val="20010"/>
                    </a:ext>
                  </a:extLst>
                </a:gridCol>
              </a:tblGrid>
              <a:tr h="748873">
                <a:tc gridSpan="4">
                  <a:txBody>
                    <a:bodyPr/>
                    <a:lstStyle/>
                    <a:p>
                      <a:pPr algn="ctr"/>
                      <a:r>
                        <a:rPr lang="de-DE" sz="1800" b="1" dirty="0">
                          <a:latin typeface="Arial" panose="020B0604020202020204" pitchFamily="34" charset="0"/>
                          <a:cs typeface="Arial" panose="020B0604020202020204" pitchFamily="34" charset="0"/>
                        </a:rPr>
                        <a:t>2020</a:t>
                      </a:r>
                    </a:p>
                  </a:txBody>
                  <a:tcPr anchor="ctr">
                    <a:lnR w="38100" cap="flat" cmpd="sng" algn="ctr">
                      <a:solidFill>
                        <a:schemeClr val="accent6">
                          <a:lumMod val="75000"/>
                        </a:schemeClr>
                      </a:solidFill>
                      <a:prstDash val="solid"/>
                      <a:round/>
                      <a:headEnd type="none" w="med" len="med"/>
                      <a:tailEnd type="none" w="med" len="med"/>
                    </a:lnR>
                  </a:tcPr>
                </a:tc>
                <a:tc hMerge="1">
                  <a:txBody>
                    <a:bodyPr/>
                    <a:lstStyle/>
                    <a:p>
                      <a:endParaRPr lang="de-DE"/>
                    </a:p>
                  </a:txBody>
                  <a:tcPr/>
                </a:tc>
                <a:tc hMerge="1">
                  <a:txBody>
                    <a:bodyPr/>
                    <a:lstStyle/>
                    <a:p>
                      <a:endParaRPr lang="de-DE"/>
                    </a:p>
                  </a:txBody>
                  <a:tcPr/>
                </a:tc>
                <a:tc hMerge="1">
                  <a:txBody>
                    <a:bodyPr/>
                    <a:lstStyle/>
                    <a:p>
                      <a:endParaRPr lang="de-DE" dirty="0"/>
                    </a:p>
                  </a:txBody>
                  <a:tcPr/>
                </a:tc>
                <a:tc gridSpan="4">
                  <a:txBody>
                    <a:bodyPr/>
                    <a:lstStyle/>
                    <a:p>
                      <a:pPr algn="ctr"/>
                      <a:r>
                        <a:rPr lang="de-DE" sz="1800" b="1" dirty="0">
                          <a:latin typeface="Arial" panose="020B0604020202020204" pitchFamily="34" charset="0"/>
                          <a:cs typeface="Arial" panose="020B0604020202020204" pitchFamily="34" charset="0"/>
                        </a:rPr>
                        <a:t>2021</a:t>
                      </a:r>
                    </a:p>
                  </a:txBody>
                  <a:tcPr anchor="ct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solidFill>
                      <a:schemeClr val="accent6">
                        <a:lumMod val="40000"/>
                        <a:lumOff val="60000"/>
                      </a:schemeClr>
                    </a:solidFill>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tc gridSpan="2">
                  <a:txBody>
                    <a:bodyPr/>
                    <a:lstStyle/>
                    <a:p>
                      <a:pPr algn="ctr"/>
                      <a:r>
                        <a:rPr lang="de-DE" sz="1800" b="1" dirty="0">
                          <a:latin typeface="Arial" panose="020B0604020202020204" pitchFamily="34" charset="0"/>
                          <a:cs typeface="Arial" panose="020B0604020202020204" pitchFamily="34" charset="0"/>
                        </a:rPr>
                        <a:t>2022</a:t>
                      </a:r>
                    </a:p>
                  </a:txBody>
                  <a:tcPr anchor="ctr">
                    <a:lnL w="38100" cap="flat" cmpd="sng" algn="ctr">
                      <a:solidFill>
                        <a:schemeClr val="accent6">
                          <a:lumMod val="75000"/>
                        </a:schemeClr>
                      </a:solidFill>
                      <a:prstDash val="solid"/>
                      <a:round/>
                      <a:headEnd type="none" w="med" len="med"/>
                      <a:tailEnd type="none" w="med" len="med"/>
                    </a:lnL>
                  </a:tcPr>
                </a:tc>
                <a:tc hMerge="1">
                  <a:txBody>
                    <a:bodyPr/>
                    <a:lstStyle/>
                    <a:p>
                      <a:endParaRPr lang="de-DE" dirty="0"/>
                    </a:p>
                  </a:txBody>
                  <a:tcPr/>
                </a:tc>
                <a:tc rowSpan="2">
                  <a:txBody>
                    <a:bodyPr/>
                    <a:lstStyle/>
                    <a:p>
                      <a:r>
                        <a:rPr lang="de-DE" sz="1600" dirty="0">
                          <a:latin typeface="Arial" panose="020B0604020202020204" pitchFamily="34" charset="0"/>
                          <a:cs typeface="Arial" panose="020B0604020202020204" pitchFamily="34" charset="0"/>
                        </a:rPr>
                        <a:t>Wie viele AmBADO-Fälle sind im Jahr 2021 anzulegen?</a:t>
                      </a:r>
                    </a:p>
                  </a:txBody>
                  <a:tcPr anchor="ctr"/>
                </a:tc>
                <a:tc rowSpan="2">
                  <a:txBody>
                    <a:bodyPr/>
                    <a:lstStyle/>
                    <a:p>
                      <a:r>
                        <a:rPr lang="de-DE" sz="1600" dirty="0">
                          <a:latin typeface="Arial" panose="020B0604020202020204" pitchFamily="34" charset="0"/>
                          <a:cs typeface="Arial" panose="020B0604020202020204" pitchFamily="34" charset="0"/>
                        </a:rPr>
                        <a:t>Wie viele AmBADO-Fälle sind im Jahr 2021 abzuschließen?</a:t>
                      </a:r>
                    </a:p>
                  </a:txBody>
                  <a:tcPr anchor="ctr"/>
                </a:tc>
                <a:extLst>
                  <a:ext uri="{0D108BD9-81ED-4DB2-BD59-A6C34878D82A}">
                    <a16:rowId xmlns:a16="http://schemas.microsoft.com/office/drawing/2014/main" val="10000"/>
                  </a:ext>
                </a:extLst>
              </a:tr>
              <a:tr h="395935">
                <a:tc>
                  <a:txBody>
                    <a:bodyPr/>
                    <a:lstStyle/>
                    <a:p>
                      <a:pPr algn="ctr"/>
                      <a:r>
                        <a:rPr lang="de-DE" sz="1400" dirty="0">
                          <a:latin typeface="Arial" panose="020B0604020202020204" pitchFamily="34" charset="0"/>
                          <a:cs typeface="Arial" panose="020B0604020202020204" pitchFamily="34" charset="0"/>
                        </a:rPr>
                        <a:t>Q1</a:t>
                      </a:r>
                    </a:p>
                  </a:txBody>
                  <a:tcPr anchor="ctr"/>
                </a:tc>
                <a:tc>
                  <a:txBody>
                    <a:bodyPr/>
                    <a:lstStyle/>
                    <a:p>
                      <a:pPr algn="ctr"/>
                      <a:r>
                        <a:rPr lang="de-DE" sz="1400" dirty="0">
                          <a:latin typeface="Arial" panose="020B0604020202020204" pitchFamily="34" charset="0"/>
                          <a:cs typeface="Arial" panose="020B0604020202020204" pitchFamily="34" charset="0"/>
                        </a:rPr>
                        <a:t>Q2</a:t>
                      </a:r>
                    </a:p>
                  </a:txBody>
                  <a:tcPr anchor="ctr"/>
                </a:tc>
                <a:tc>
                  <a:txBody>
                    <a:bodyPr/>
                    <a:lstStyle/>
                    <a:p>
                      <a:pPr algn="ctr"/>
                      <a:r>
                        <a:rPr lang="de-DE" sz="1400" dirty="0">
                          <a:latin typeface="Arial" panose="020B0604020202020204" pitchFamily="34" charset="0"/>
                          <a:cs typeface="Arial" panose="020B0604020202020204" pitchFamily="34" charset="0"/>
                        </a:rPr>
                        <a:t>Q3</a:t>
                      </a:r>
                    </a:p>
                  </a:txBody>
                  <a:tcPr anchor="ctr"/>
                </a:tc>
                <a:tc>
                  <a:txBody>
                    <a:bodyPr/>
                    <a:lstStyle/>
                    <a:p>
                      <a:pPr algn="ctr"/>
                      <a:r>
                        <a:rPr lang="de-DE" sz="1400" dirty="0">
                          <a:latin typeface="Arial" panose="020B0604020202020204" pitchFamily="34" charset="0"/>
                          <a:cs typeface="Arial" panose="020B0604020202020204" pitchFamily="34" charset="0"/>
                        </a:rPr>
                        <a:t>Q4</a:t>
                      </a:r>
                    </a:p>
                  </a:txBody>
                  <a:tcPr anchor="ctr">
                    <a:lnR w="38100" cap="flat" cmpd="sng" algn="ctr">
                      <a:solidFill>
                        <a:schemeClr val="accent6">
                          <a:lumMod val="75000"/>
                        </a:schemeClr>
                      </a:solidFill>
                      <a:prstDash val="solid"/>
                      <a:round/>
                      <a:headEnd type="none" w="med" len="med"/>
                      <a:tailEnd type="none" w="med" len="med"/>
                    </a:lnR>
                  </a:tcPr>
                </a:tc>
                <a:tc>
                  <a:txBody>
                    <a:bodyPr/>
                    <a:lstStyle/>
                    <a:p>
                      <a:pPr algn="ctr"/>
                      <a:r>
                        <a:rPr lang="de-DE" sz="1400" dirty="0">
                          <a:latin typeface="Arial" panose="020B0604020202020204" pitchFamily="34" charset="0"/>
                          <a:cs typeface="Arial" panose="020B0604020202020204" pitchFamily="34" charset="0"/>
                        </a:rPr>
                        <a:t>Q1</a:t>
                      </a:r>
                    </a:p>
                  </a:txBody>
                  <a:tcPr anchor="ctr">
                    <a:lnL w="38100" cap="flat" cmpd="sng" algn="ctr">
                      <a:solidFill>
                        <a:schemeClr val="accent6">
                          <a:lumMod val="75000"/>
                        </a:schemeClr>
                      </a:solidFill>
                      <a:prstDash val="solid"/>
                      <a:round/>
                      <a:headEnd type="none" w="med" len="med"/>
                      <a:tailEnd type="none" w="med" len="med"/>
                    </a:lnL>
                  </a:tcPr>
                </a:tc>
                <a:tc>
                  <a:txBody>
                    <a:bodyPr/>
                    <a:lstStyle/>
                    <a:p>
                      <a:pPr algn="ctr"/>
                      <a:r>
                        <a:rPr lang="de-DE" sz="1400" dirty="0">
                          <a:latin typeface="Arial" panose="020B0604020202020204" pitchFamily="34" charset="0"/>
                          <a:cs typeface="Arial" panose="020B0604020202020204" pitchFamily="34" charset="0"/>
                        </a:rPr>
                        <a:t>Q2</a:t>
                      </a:r>
                    </a:p>
                  </a:txBody>
                  <a:tcPr anchor="ctr"/>
                </a:tc>
                <a:tc>
                  <a:txBody>
                    <a:bodyPr/>
                    <a:lstStyle/>
                    <a:p>
                      <a:pPr algn="ctr"/>
                      <a:r>
                        <a:rPr lang="de-DE" sz="1400" dirty="0">
                          <a:latin typeface="Arial" panose="020B0604020202020204" pitchFamily="34" charset="0"/>
                          <a:cs typeface="Arial" panose="020B0604020202020204" pitchFamily="34" charset="0"/>
                        </a:rPr>
                        <a:t>Q3</a:t>
                      </a:r>
                    </a:p>
                  </a:txBody>
                  <a:tcPr anchor="ctr"/>
                </a:tc>
                <a:tc>
                  <a:txBody>
                    <a:bodyPr/>
                    <a:lstStyle/>
                    <a:p>
                      <a:pPr algn="ctr"/>
                      <a:r>
                        <a:rPr lang="de-DE" sz="1400" dirty="0">
                          <a:latin typeface="Arial" panose="020B0604020202020204" pitchFamily="34" charset="0"/>
                          <a:cs typeface="Arial" panose="020B0604020202020204" pitchFamily="34" charset="0"/>
                        </a:rPr>
                        <a:t>Q4</a:t>
                      </a:r>
                    </a:p>
                  </a:txBody>
                  <a:tcPr anchor="ctr">
                    <a:lnR w="38100" cap="flat" cmpd="sng" algn="ctr">
                      <a:solidFill>
                        <a:schemeClr val="accent6">
                          <a:lumMod val="75000"/>
                        </a:schemeClr>
                      </a:solidFill>
                      <a:prstDash val="solid"/>
                      <a:round/>
                      <a:headEnd type="none" w="med" len="med"/>
                      <a:tailEnd type="none" w="med" len="med"/>
                    </a:lnR>
                  </a:tcPr>
                </a:tc>
                <a:tc>
                  <a:txBody>
                    <a:bodyPr/>
                    <a:lstStyle/>
                    <a:p>
                      <a:pPr algn="ctr"/>
                      <a:r>
                        <a:rPr lang="de-DE" sz="1400" dirty="0">
                          <a:latin typeface="Arial" panose="020B0604020202020204" pitchFamily="34" charset="0"/>
                          <a:cs typeface="Arial" panose="020B0604020202020204" pitchFamily="34" charset="0"/>
                        </a:rPr>
                        <a:t>Q1</a:t>
                      </a:r>
                    </a:p>
                  </a:txBody>
                  <a:tcPr anchor="ctr">
                    <a:lnL w="38100" cap="flat" cmpd="sng" algn="ctr">
                      <a:solidFill>
                        <a:schemeClr val="accent6">
                          <a:lumMod val="75000"/>
                        </a:schemeClr>
                      </a:solidFill>
                      <a:prstDash val="solid"/>
                      <a:round/>
                      <a:headEnd type="none" w="med" len="med"/>
                      <a:tailEnd type="none" w="med" len="med"/>
                    </a:lnL>
                  </a:tcPr>
                </a:tc>
                <a:tc>
                  <a:txBody>
                    <a:bodyPr/>
                    <a:lstStyle/>
                    <a:p>
                      <a:pPr algn="ctr"/>
                      <a:r>
                        <a:rPr lang="de-DE" sz="1400" dirty="0">
                          <a:latin typeface="Arial" panose="020B0604020202020204" pitchFamily="34" charset="0"/>
                          <a:cs typeface="Arial" panose="020B0604020202020204" pitchFamily="34" charset="0"/>
                        </a:rPr>
                        <a:t>Q2</a:t>
                      </a:r>
                    </a:p>
                  </a:txBody>
                  <a:tcPr anchor="ctr"/>
                </a:tc>
                <a:tc vMerge="1">
                  <a:txBody>
                    <a:bodyPr/>
                    <a:lstStyle/>
                    <a:p>
                      <a:pPr algn="ctr"/>
                      <a:endParaRPr lang="de-DE" sz="1800" b="1" dirty="0">
                        <a:latin typeface="Arial" panose="020B0604020202020204" pitchFamily="34" charset="0"/>
                        <a:cs typeface="Arial" panose="020B0604020202020204" pitchFamily="34" charset="0"/>
                      </a:endParaRPr>
                    </a:p>
                  </a:txBody>
                  <a:tcPr anchor="ctr"/>
                </a:tc>
                <a:tc vMerge="1">
                  <a:txBody>
                    <a:bodyPr/>
                    <a:lstStyle/>
                    <a:p>
                      <a:pPr algn="ctr"/>
                      <a:endParaRPr lang="de-DE" sz="18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395935">
                <a:tc>
                  <a:txBody>
                    <a:bodyPr/>
                    <a:lstStyle/>
                    <a:p>
                      <a:pPr algn="ctr"/>
                      <a:endParaRPr lang="de-DE" sz="1400" dirty="0">
                        <a:latin typeface="Arial" panose="020B0604020202020204" pitchFamily="34" charset="0"/>
                        <a:cs typeface="Arial" panose="020B0604020202020204" pitchFamily="34" charset="0"/>
                      </a:endParaRPr>
                    </a:p>
                  </a:txBody>
                  <a:tcPr anchor="ctr"/>
                </a:tc>
                <a:tc>
                  <a:txBody>
                    <a:bodyPr/>
                    <a:lstStyle/>
                    <a:p>
                      <a:pPr algn="ctr"/>
                      <a:endParaRPr lang="de-DE" sz="1400" dirty="0">
                        <a:latin typeface="Arial" panose="020B0604020202020204" pitchFamily="34" charset="0"/>
                        <a:cs typeface="Arial" panose="020B0604020202020204" pitchFamily="34" charset="0"/>
                      </a:endParaRPr>
                    </a:p>
                  </a:txBody>
                  <a:tcPr anchor="ctr"/>
                </a:tc>
                <a:tc>
                  <a:txBody>
                    <a:bodyPr/>
                    <a:lstStyle/>
                    <a:p>
                      <a:pPr algn="ctr"/>
                      <a:endParaRPr lang="de-DE" sz="1400">
                        <a:latin typeface="Arial" panose="020B0604020202020204" pitchFamily="34" charset="0"/>
                        <a:cs typeface="Arial" panose="020B0604020202020204" pitchFamily="34" charset="0"/>
                      </a:endParaRPr>
                    </a:p>
                  </a:txBody>
                  <a:tcPr anchor="ctr"/>
                </a:tc>
                <a:tc>
                  <a:txBody>
                    <a:bodyPr/>
                    <a:lstStyle/>
                    <a:p>
                      <a:pPr algn="ctr"/>
                      <a:endParaRPr lang="de-DE" sz="1400" dirty="0">
                        <a:latin typeface="Arial" panose="020B0604020202020204" pitchFamily="34" charset="0"/>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tcPr>
                </a:tc>
                <a:tc>
                  <a:txBody>
                    <a:bodyPr/>
                    <a:lstStyle/>
                    <a:p>
                      <a:pPr algn="ctr"/>
                      <a:endParaRPr lang="de-DE" sz="1400" dirty="0">
                        <a:latin typeface="Arial" panose="020B0604020202020204" pitchFamily="34" charset="0"/>
                        <a:cs typeface="Arial" panose="020B0604020202020204" pitchFamily="34" charset="0"/>
                      </a:endParaRPr>
                    </a:p>
                  </a:txBody>
                  <a:tcPr anchor="ctr">
                    <a:lnL w="38100" cap="flat" cmpd="sng" algn="ctr">
                      <a:solidFill>
                        <a:schemeClr val="accent6">
                          <a:lumMod val="75000"/>
                        </a:schemeClr>
                      </a:solidFill>
                      <a:prstDash val="solid"/>
                      <a:round/>
                      <a:headEnd type="none" w="med" len="med"/>
                      <a:tailEnd type="none" w="med" len="med"/>
                    </a:lnL>
                    <a:solidFill>
                      <a:schemeClr val="tx2">
                        <a:lumMod val="20000"/>
                        <a:lumOff val="80000"/>
                      </a:schemeClr>
                    </a:solidFill>
                  </a:tcPr>
                </a:tc>
                <a:tc>
                  <a:txBody>
                    <a:bodyPr/>
                    <a:lstStyle/>
                    <a:p>
                      <a:pPr algn="ctr"/>
                      <a:endParaRPr lang="de-DE" sz="1400" dirty="0">
                        <a:latin typeface="Arial" panose="020B0604020202020204" pitchFamily="34" charset="0"/>
                        <a:cs typeface="Arial" panose="020B0604020202020204" pitchFamily="34" charset="0"/>
                      </a:endParaRPr>
                    </a:p>
                  </a:txBody>
                  <a:tcPr anchor="ctr">
                    <a:solidFill>
                      <a:schemeClr val="tx2">
                        <a:lumMod val="20000"/>
                        <a:lumOff val="80000"/>
                      </a:schemeClr>
                    </a:solidFill>
                  </a:tcPr>
                </a:tc>
                <a:tc>
                  <a:txBody>
                    <a:bodyPr/>
                    <a:lstStyle/>
                    <a:p>
                      <a:pPr algn="ctr"/>
                      <a:endParaRPr lang="de-DE" sz="1400" dirty="0">
                        <a:latin typeface="Arial" panose="020B0604020202020204" pitchFamily="34" charset="0"/>
                        <a:cs typeface="Arial" panose="020B0604020202020204" pitchFamily="34" charset="0"/>
                      </a:endParaRPr>
                    </a:p>
                  </a:txBody>
                  <a:tcPr anchor="ctr">
                    <a:solidFill>
                      <a:schemeClr val="tx2">
                        <a:lumMod val="20000"/>
                        <a:lumOff val="80000"/>
                      </a:schemeClr>
                    </a:solidFill>
                  </a:tcPr>
                </a:tc>
                <a:tc>
                  <a:txBody>
                    <a:bodyPr/>
                    <a:lstStyle/>
                    <a:p>
                      <a:pPr algn="ctr"/>
                      <a:endParaRPr lang="de-DE" sz="1400" dirty="0">
                        <a:latin typeface="Arial" panose="020B0604020202020204" pitchFamily="34" charset="0"/>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tcPr>
                </a:tc>
                <a:tc>
                  <a:txBody>
                    <a:bodyPr/>
                    <a:lstStyle/>
                    <a:p>
                      <a:endParaRPr lang="de-DE" sz="1400">
                        <a:latin typeface="Arial" panose="020B0604020202020204" pitchFamily="34" charset="0"/>
                        <a:cs typeface="Arial" panose="020B0604020202020204" pitchFamily="34" charset="0"/>
                      </a:endParaRPr>
                    </a:p>
                  </a:txBody>
                  <a:tcPr>
                    <a:lnL w="38100" cap="flat" cmpd="sng" algn="ctr">
                      <a:solidFill>
                        <a:schemeClr val="accent6">
                          <a:lumMod val="75000"/>
                        </a:schemeClr>
                      </a:solidFill>
                      <a:prstDash val="solid"/>
                      <a:round/>
                      <a:headEnd type="none" w="med" len="med"/>
                      <a:tailEnd type="none" w="med" len="med"/>
                    </a:lnL>
                  </a:tcPr>
                </a:tc>
                <a:tc>
                  <a:txBody>
                    <a:bodyPr/>
                    <a:lstStyle/>
                    <a:p>
                      <a:endParaRPr lang="de-DE" sz="1400">
                        <a:latin typeface="Arial" panose="020B0604020202020204" pitchFamily="34" charset="0"/>
                        <a:cs typeface="Arial" panose="020B0604020202020204" pitchFamily="34" charset="0"/>
                      </a:endParaRPr>
                    </a:p>
                  </a:txBody>
                  <a:tcPr/>
                </a:tc>
                <a:tc>
                  <a:txBody>
                    <a:bodyPr/>
                    <a:lstStyle/>
                    <a:p>
                      <a:pPr algn="ctr"/>
                      <a:endParaRPr lang="de-DE" sz="1800" b="1" dirty="0">
                        <a:latin typeface="Arial" panose="020B0604020202020204" pitchFamily="34" charset="0"/>
                        <a:cs typeface="Arial" panose="020B0604020202020204" pitchFamily="34" charset="0"/>
                      </a:endParaRPr>
                    </a:p>
                  </a:txBody>
                  <a:tcPr anchor="ctr"/>
                </a:tc>
                <a:tc>
                  <a:txBody>
                    <a:bodyPr/>
                    <a:lstStyle/>
                    <a:p>
                      <a:pPr algn="ctr"/>
                      <a:endParaRPr lang="de-DE" sz="18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395935">
                <a:tc>
                  <a:txBody>
                    <a:bodyPr/>
                    <a:lstStyle/>
                    <a:p>
                      <a:pPr algn="ctr"/>
                      <a:endParaRPr lang="de-DE" sz="1400" dirty="0">
                        <a:latin typeface="Arial" panose="020B0604020202020204" pitchFamily="34" charset="0"/>
                        <a:cs typeface="Arial" panose="020B0604020202020204" pitchFamily="34" charset="0"/>
                      </a:endParaRPr>
                    </a:p>
                  </a:txBody>
                  <a:tcPr anchor="ctr"/>
                </a:tc>
                <a:tc>
                  <a:txBody>
                    <a:bodyPr/>
                    <a:lstStyle/>
                    <a:p>
                      <a:pPr algn="ctr"/>
                      <a:endParaRPr lang="de-DE" sz="1400" dirty="0">
                        <a:latin typeface="Arial" panose="020B0604020202020204" pitchFamily="34" charset="0"/>
                        <a:cs typeface="Arial" panose="020B0604020202020204" pitchFamily="34" charset="0"/>
                      </a:endParaRPr>
                    </a:p>
                  </a:txBody>
                  <a:tcPr anchor="ctr"/>
                </a:tc>
                <a:tc>
                  <a:txBody>
                    <a:bodyPr/>
                    <a:lstStyle/>
                    <a:p>
                      <a:pPr algn="ctr"/>
                      <a:endParaRPr lang="de-DE" sz="1400" dirty="0">
                        <a:latin typeface="Arial" panose="020B0604020202020204" pitchFamily="34" charset="0"/>
                        <a:cs typeface="Arial" panose="020B0604020202020204" pitchFamily="34" charset="0"/>
                      </a:endParaRPr>
                    </a:p>
                  </a:txBody>
                  <a:tcPr anchor="ctr"/>
                </a:tc>
                <a:tc>
                  <a:txBody>
                    <a:bodyPr/>
                    <a:lstStyle/>
                    <a:p>
                      <a:pPr algn="ctr"/>
                      <a:endParaRPr lang="de-DE" sz="1400" dirty="0">
                        <a:latin typeface="Arial" panose="020B0604020202020204" pitchFamily="34" charset="0"/>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solidFill>
                      <a:schemeClr val="tx2">
                        <a:lumMod val="20000"/>
                        <a:lumOff val="80000"/>
                      </a:schemeClr>
                    </a:solidFill>
                  </a:tcPr>
                </a:tc>
                <a:tc>
                  <a:txBody>
                    <a:bodyPr/>
                    <a:lstStyle/>
                    <a:p>
                      <a:pPr algn="ctr"/>
                      <a:endParaRPr lang="de-DE" sz="1400" dirty="0">
                        <a:latin typeface="Arial" panose="020B0604020202020204" pitchFamily="34" charset="0"/>
                        <a:cs typeface="Arial" panose="020B0604020202020204" pitchFamily="34" charset="0"/>
                      </a:endParaRPr>
                    </a:p>
                  </a:txBody>
                  <a:tcPr anchor="ctr">
                    <a:lnL w="38100" cap="flat" cmpd="sng" algn="ctr">
                      <a:solidFill>
                        <a:schemeClr val="accent6">
                          <a:lumMod val="75000"/>
                        </a:schemeClr>
                      </a:solidFill>
                      <a:prstDash val="solid"/>
                      <a:round/>
                      <a:headEnd type="none" w="med" len="med"/>
                      <a:tailEnd type="none" w="med" len="med"/>
                    </a:lnL>
                    <a:solidFill>
                      <a:schemeClr val="tx2">
                        <a:lumMod val="20000"/>
                        <a:lumOff val="80000"/>
                      </a:schemeClr>
                    </a:solidFill>
                  </a:tcPr>
                </a:tc>
                <a:tc>
                  <a:txBody>
                    <a:bodyPr/>
                    <a:lstStyle/>
                    <a:p>
                      <a:pPr algn="ctr"/>
                      <a:endParaRPr lang="de-DE" sz="1400" dirty="0">
                        <a:latin typeface="Arial" panose="020B0604020202020204" pitchFamily="34" charset="0"/>
                        <a:cs typeface="Arial" panose="020B0604020202020204" pitchFamily="34" charset="0"/>
                      </a:endParaRPr>
                    </a:p>
                  </a:txBody>
                  <a:tcPr anchor="ctr"/>
                </a:tc>
                <a:tc>
                  <a:txBody>
                    <a:bodyPr/>
                    <a:lstStyle/>
                    <a:p>
                      <a:pPr algn="ctr"/>
                      <a:endParaRPr lang="de-DE" sz="1400" dirty="0">
                        <a:latin typeface="Arial" panose="020B0604020202020204" pitchFamily="34" charset="0"/>
                        <a:cs typeface="Arial" panose="020B0604020202020204" pitchFamily="34" charset="0"/>
                      </a:endParaRPr>
                    </a:p>
                  </a:txBody>
                  <a:tcPr anchor="ctr"/>
                </a:tc>
                <a:tc>
                  <a:txBody>
                    <a:bodyPr/>
                    <a:lstStyle/>
                    <a:p>
                      <a:pPr algn="ctr"/>
                      <a:endParaRPr lang="de-DE" sz="1400" dirty="0">
                        <a:latin typeface="Arial" panose="020B0604020202020204" pitchFamily="34" charset="0"/>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tcPr>
                </a:tc>
                <a:tc>
                  <a:txBody>
                    <a:bodyPr/>
                    <a:lstStyle/>
                    <a:p>
                      <a:endParaRPr lang="de-DE" sz="1400" dirty="0">
                        <a:latin typeface="Arial" panose="020B0604020202020204" pitchFamily="34" charset="0"/>
                        <a:cs typeface="Arial" panose="020B0604020202020204" pitchFamily="34" charset="0"/>
                      </a:endParaRPr>
                    </a:p>
                  </a:txBody>
                  <a:tcPr>
                    <a:lnL w="38100" cap="flat" cmpd="sng" algn="ctr">
                      <a:solidFill>
                        <a:schemeClr val="accent6">
                          <a:lumMod val="75000"/>
                        </a:schemeClr>
                      </a:solidFill>
                      <a:prstDash val="solid"/>
                      <a:round/>
                      <a:headEnd type="none" w="med" len="med"/>
                      <a:tailEnd type="none" w="med" len="med"/>
                    </a:lnL>
                  </a:tcPr>
                </a:tc>
                <a:tc>
                  <a:txBody>
                    <a:bodyPr/>
                    <a:lstStyle/>
                    <a:p>
                      <a:endParaRPr lang="de-DE" sz="1400" dirty="0">
                        <a:latin typeface="Arial" panose="020B0604020202020204" pitchFamily="34" charset="0"/>
                        <a:cs typeface="Arial" panose="020B0604020202020204" pitchFamily="34" charset="0"/>
                      </a:endParaRPr>
                    </a:p>
                  </a:txBody>
                  <a:tcPr/>
                </a:tc>
                <a:tc>
                  <a:txBody>
                    <a:bodyPr/>
                    <a:lstStyle/>
                    <a:p>
                      <a:pPr algn="ctr"/>
                      <a:endParaRPr lang="de-DE" sz="1800" b="1" dirty="0">
                        <a:latin typeface="Arial" panose="020B0604020202020204" pitchFamily="34" charset="0"/>
                        <a:cs typeface="Arial" panose="020B0604020202020204" pitchFamily="34" charset="0"/>
                      </a:endParaRPr>
                    </a:p>
                  </a:txBody>
                  <a:tcPr anchor="ctr"/>
                </a:tc>
                <a:tc>
                  <a:txBody>
                    <a:bodyPr/>
                    <a:lstStyle/>
                    <a:p>
                      <a:pPr algn="ctr"/>
                      <a:endParaRPr lang="de-DE" sz="18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395935">
                <a:tc>
                  <a:txBody>
                    <a:bodyPr/>
                    <a:lstStyle/>
                    <a:p>
                      <a:pPr algn="ctr"/>
                      <a:endParaRPr lang="de-DE" sz="1400" dirty="0">
                        <a:latin typeface="Arial" panose="020B0604020202020204" pitchFamily="34" charset="0"/>
                        <a:cs typeface="Arial" panose="020B0604020202020204" pitchFamily="34" charset="0"/>
                      </a:endParaRPr>
                    </a:p>
                  </a:txBody>
                  <a:tcPr anchor="ctr">
                    <a:noFill/>
                  </a:tcPr>
                </a:tc>
                <a:tc>
                  <a:txBody>
                    <a:bodyPr/>
                    <a:lstStyle/>
                    <a:p>
                      <a:pPr algn="ctr"/>
                      <a:endParaRPr lang="de-DE" sz="1400" dirty="0">
                        <a:latin typeface="Arial" panose="020B0604020202020204" pitchFamily="34" charset="0"/>
                        <a:cs typeface="Arial" panose="020B0604020202020204" pitchFamily="34" charset="0"/>
                      </a:endParaRPr>
                    </a:p>
                  </a:txBody>
                  <a:tcPr anchor="ctr">
                    <a:noFill/>
                  </a:tcPr>
                </a:tc>
                <a:tc>
                  <a:txBody>
                    <a:bodyPr/>
                    <a:lstStyle/>
                    <a:p>
                      <a:pPr algn="ctr"/>
                      <a:endParaRPr lang="de-DE" sz="1400" dirty="0">
                        <a:latin typeface="Arial" panose="020B0604020202020204" pitchFamily="34" charset="0"/>
                        <a:cs typeface="Arial" panose="020B0604020202020204" pitchFamily="34" charset="0"/>
                      </a:endParaRPr>
                    </a:p>
                  </a:txBody>
                  <a:tcPr anchor="ctr">
                    <a:solidFill>
                      <a:schemeClr val="tx2">
                        <a:lumMod val="20000"/>
                        <a:lumOff val="80000"/>
                      </a:schemeClr>
                    </a:solidFill>
                  </a:tcPr>
                </a:tc>
                <a:tc>
                  <a:txBody>
                    <a:bodyPr/>
                    <a:lstStyle/>
                    <a:p>
                      <a:pPr algn="ctr"/>
                      <a:endParaRPr lang="de-DE" sz="1400" dirty="0">
                        <a:latin typeface="Arial" panose="020B0604020202020204" pitchFamily="34" charset="0"/>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solidFill>
                      <a:schemeClr val="tx2">
                        <a:lumMod val="20000"/>
                        <a:lumOff val="80000"/>
                      </a:schemeClr>
                    </a:solidFill>
                  </a:tcPr>
                </a:tc>
                <a:tc>
                  <a:txBody>
                    <a:bodyPr/>
                    <a:lstStyle/>
                    <a:p>
                      <a:pPr algn="ctr"/>
                      <a:endParaRPr lang="de-DE" sz="1400" dirty="0">
                        <a:latin typeface="Arial" panose="020B0604020202020204" pitchFamily="34" charset="0"/>
                        <a:cs typeface="Arial" panose="020B0604020202020204" pitchFamily="34" charset="0"/>
                      </a:endParaRPr>
                    </a:p>
                  </a:txBody>
                  <a:tcPr anchor="ctr">
                    <a:lnL w="38100" cap="flat" cmpd="sng" algn="ctr">
                      <a:solidFill>
                        <a:schemeClr val="accent6">
                          <a:lumMod val="75000"/>
                        </a:schemeClr>
                      </a:solidFill>
                      <a:prstDash val="solid"/>
                      <a:round/>
                      <a:headEnd type="none" w="med" len="med"/>
                      <a:tailEnd type="none" w="med" len="med"/>
                    </a:lnL>
                    <a:solidFill>
                      <a:schemeClr val="tx2">
                        <a:lumMod val="20000"/>
                        <a:lumOff val="80000"/>
                      </a:schemeClr>
                    </a:solidFill>
                  </a:tcPr>
                </a:tc>
                <a:tc>
                  <a:txBody>
                    <a:bodyPr/>
                    <a:lstStyle/>
                    <a:p>
                      <a:pPr algn="ctr"/>
                      <a:endParaRPr lang="de-DE" sz="1400" dirty="0">
                        <a:latin typeface="Arial" panose="020B0604020202020204" pitchFamily="34" charset="0"/>
                        <a:cs typeface="Arial" panose="020B0604020202020204" pitchFamily="34" charset="0"/>
                      </a:endParaRPr>
                    </a:p>
                  </a:txBody>
                  <a:tcPr anchor="ctr">
                    <a:solidFill>
                      <a:schemeClr val="tx2">
                        <a:lumMod val="20000"/>
                        <a:lumOff val="80000"/>
                      </a:schemeClr>
                    </a:solidFill>
                  </a:tcPr>
                </a:tc>
                <a:tc>
                  <a:txBody>
                    <a:bodyPr/>
                    <a:lstStyle/>
                    <a:p>
                      <a:pPr algn="ctr"/>
                      <a:endParaRPr lang="de-DE" sz="1400" dirty="0">
                        <a:latin typeface="Arial" panose="020B0604020202020204" pitchFamily="34" charset="0"/>
                        <a:cs typeface="Arial" panose="020B0604020202020204" pitchFamily="34" charset="0"/>
                      </a:endParaRPr>
                    </a:p>
                  </a:txBody>
                  <a:tcPr anchor="ctr">
                    <a:solidFill>
                      <a:schemeClr val="tx2">
                        <a:lumMod val="20000"/>
                        <a:lumOff val="80000"/>
                      </a:schemeClr>
                    </a:solidFill>
                  </a:tcPr>
                </a:tc>
                <a:tc>
                  <a:txBody>
                    <a:bodyPr/>
                    <a:lstStyle/>
                    <a:p>
                      <a:pPr algn="ctr"/>
                      <a:endParaRPr lang="de-DE" sz="1400" dirty="0">
                        <a:latin typeface="Arial" panose="020B0604020202020204" pitchFamily="34" charset="0"/>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solidFill>
                      <a:schemeClr val="tx2">
                        <a:lumMod val="20000"/>
                        <a:lumOff val="80000"/>
                      </a:schemeClr>
                    </a:solidFill>
                  </a:tcPr>
                </a:tc>
                <a:tc>
                  <a:txBody>
                    <a:bodyPr/>
                    <a:lstStyle/>
                    <a:p>
                      <a:endParaRPr lang="de-DE" sz="1400" dirty="0">
                        <a:latin typeface="Arial" panose="020B0604020202020204" pitchFamily="34" charset="0"/>
                        <a:cs typeface="Arial" panose="020B0604020202020204" pitchFamily="34" charset="0"/>
                      </a:endParaRPr>
                    </a:p>
                  </a:txBody>
                  <a:tcPr>
                    <a:lnL w="38100" cap="flat" cmpd="sng" algn="ctr">
                      <a:solidFill>
                        <a:schemeClr val="accent6">
                          <a:lumMod val="75000"/>
                        </a:schemeClr>
                      </a:solidFill>
                      <a:prstDash val="solid"/>
                      <a:round/>
                      <a:headEnd type="none" w="med" len="med"/>
                      <a:tailEnd type="none" w="med" len="med"/>
                    </a:lnL>
                    <a:solidFill>
                      <a:schemeClr val="tx2">
                        <a:lumMod val="20000"/>
                        <a:lumOff val="80000"/>
                      </a:schemeClr>
                    </a:solidFill>
                  </a:tcPr>
                </a:tc>
                <a:tc>
                  <a:txBody>
                    <a:bodyPr/>
                    <a:lstStyle/>
                    <a:p>
                      <a:endParaRPr lang="de-DE" sz="1400" dirty="0">
                        <a:latin typeface="Arial" panose="020B0604020202020204" pitchFamily="34" charset="0"/>
                        <a:cs typeface="Arial" panose="020B0604020202020204" pitchFamily="34" charset="0"/>
                      </a:endParaRPr>
                    </a:p>
                  </a:txBody>
                  <a:tcPr>
                    <a:solidFill>
                      <a:schemeClr val="tx2">
                        <a:lumMod val="20000"/>
                        <a:lumOff val="80000"/>
                      </a:schemeClr>
                    </a:solidFill>
                  </a:tcPr>
                </a:tc>
                <a:tc>
                  <a:txBody>
                    <a:bodyPr/>
                    <a:lstStyle/>
                    <a:p>
                      <a:pPr algn="ctr"/>
                      <a:endParaRPr lang="de-DE" sz="1800" b="1" dirty="0">
                        <a:latin typeface="Arial" panose="020B0604020202020204" pitchFamily="34" charset="0"/>
                        <a:cs typeface="Arial" panose="020B0604020202020204" pitchFamily="34" charset="0"/>
                      </a:endParaRPr>
                    </a:p>
                  </a:txBody>
                  <a:tcPr anchor="ctr"/>
                </a:tc>
                <a:tc>
                  <a:txBody>
                    <a:bodyPr/>
                    <a:lstStyle/>
                    <a:p>
                      <a:pPr algn="ctr"/>
                      <a:endParaRPr lang="de-DE" sz="18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r h="395935">
                <a:tc>
                  <a:txBody>
                    <a:bodyPr/>
                    <a:lstStyle/>
                    <a:p>
                      <a:pPr algn="ctr"/>
                      <a:endParaRPr lang="de-DE" sz="1400" dirty="0">
                        <a:latin typeface="Arial" panose="020B0604020202020204" pitchFamily="34" charset="0"/>
                        <a:cs typeface="Arial" panose="020B0604020202020204" pitchFamily="34" charset="0"/>
                      </a:endParaRPr>
                    </a:p>
                  </a:txBody>
                  <a:tcPr anchor="ctr">
                    <a:noFill/>
                  </a:tcPr>
                </a:tc>
                <a:tc>
                  <a:txBody>
                    <a:bodyPr/>
                    <a:lstStyle/>
                    <a:p>
                      <a:pPr algn="ctr"/>
                      <a:endParaRPr lang="de-DE" sz="1400" dirty="0">
                        <a:latin typeface="Arial" panose="020B0604020202020204" pitchFamily="34" charset="0"/>
                        <a:cs typeface="Arial" panose="020B0604020202020204" pitchFamily="34" charset="0"/>
                      </a:endParaRPr>
                    </a:p>
                  </a:txBody>
                  <a:tcPr anchor="ctr">
                    <a:noFill/>
                  </a:tcPr>
                </a:tc>
                <a:tc>
                  <a:txBody>
                    <a:bodyPr/>
                    <a:lstStyle/>
                    <a:p>
                      <a:pPr algn="ctr"/>
                      <a:endParaRPr lang="de-DE" sz="1400" dirty="0">
                        <a:latin typeface="Arial" panose="020B0604020202020204" pitchFamily="34" charset="0"/>
                        <a:cs typeface="Arial" panose="020B0604020202020204" pitchFamily="34" charset="0"/>
                      </a:endParaRPr>
                    </a:p>
                  </a:txBody>
                  <a:tcPr anchor="ctr">
                    <a:noFill/>
                  </a:tcPr>
                </a:tc>
                <a:tc>
                  <a:txBody>
                    <a:bodyPr/>
                    <a:lstStyle/>
                    <a:p>
                      <a:pPr algn="ctr"/>
                      <a:endParaRPr lang="de-DE" sz="1400" dirty="0">
                        <a:latin typeface="Arial" panose="020B0604020202020204" pitchFamily="34" charset="0"/>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noFill/>
                  </a:tcPr>
                </a:tc>
                <a:tc>
                  <a:txBody>
                    <a:bodyPr/>
                    <a:lstStyle/>
                    <a:p>
                      <a:pPr algn="ctr"/>
                      <a:endParaRPr lang="de-DE" sz="1400" dirty="0">
                        <a:latin typeface="Arial" panose="020B0604020202020204" pitchFamily="34" charset="0"/>
                        <a:cs typeface="Arial" panose="020B0604020202020204" pitchFamily="34" charset="0"/>
                      </a:endParaRPr>
                    </a:p>
                  </a:txBody>
                  <a:tcPr anchor="ctr">
                    <a:lnL w="38100" cap="flat" cmpd="sng" algn="ctr">
                      <a:solidFill>
                        <a:schemeClr val="accent6">
                          <a:lumMod val="75000"/>
                        </a:schemeClr>
                      </a:solidFill>
                      <a:prstDash val="solid"/>
                      <a:round/>
                      <a:headEnd type="none" w="med" len="med"/>
                      <a:tailEnd type="none" w="med" len="med"/>
                    </a:lnL>
                    <a:noFill/>
                  </a:tcPr>
                </a:tc>
                <a:tc>
                  <a:txBody>
                    <a:bodyPr/>
                    <a:lstStyle/>
                    <a:p>
                      <a:pPr algn="ctr"/>
                      <a:endParaRPr lang="de-DE" sz="1400" dirty="0">
                        <a:latin typeface="Arial" panose="020B0604020202020204" pitchFamily="34" charset="0"/>
                        <a:cs typeface="Arial" panose="020B0604020202020204" pitchFamily="34" charset="0"/>
                      </a:endParaRPr>
                    </a:p>
                  </a:txBody>
                  <a:tcPr anchor="ctr">
                    <a:noFill/>
                  </a:tcPr>
                </a:tc>
                <a:tc>
                  <a:txBody>
                    <a:bodyPr/>
                    <a:lstStyle/>
                    <a:p>
                      <a:pPr algn="ctr"/>
                      <a:endParaRPr lang="de-DE" sz="1400" dirty="0">
                        <a:latin typeface="Arial" panose="020B0604020202020204" pitchFamily="34" charset="0"/>
                        <a:cs typeface="Arial" panose="020B0604020202020204" pitchFamily="34" charset="0"/>
                      </a:endParaRPr>
                    </a:p>
                  </a:txBody>
                  <a:tcPr anchor="ctr">
                    <a:solidFill>
                      <a:schemeClr val="tx2">
                        <a:lumMod val="20000"/>
                        <a:lumOff val="80000"/>
                      </a:schemeClr>
                    </a:solidFill>
                  </a:tcPr>
                </a:tc>
                <a:tc>
                  <a:txBody>
                    <a:bodyPr/>
                    <a:lstStyle/>
                    <a:p>
                      <a:pPr algn="ctr"/>
                      <a:endParaRPr lang="de-DE" sz="1400" dirty="0">
                        <a:latin typeface="Arial" panose="020B0604020202020204" pitchFamily="34" charset="0"/>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solidFill>
                      <a:schemeClr val="tx2">
                        <a:lumMod val="20000"/>
                        <a:lumOff val="80000"/>
                      </a:schemeClr>
                    </a:solidFill>
                  </a:tcPr>
                </a:tc>
                <a:tc>
                  <a:txBody>
                    <a:bodyPr/>
                    <a:lstStyle/>
                    <a:p>
                      <a:endParaRPr lang="de-DE" sz="1400" dirty="0">
                        <a:latin typeface="Arial" panose="020B0604020202020204" pitchFamily="34" charset="0"/>
                        <a:cs typeface="Arial" panose="020B0604020202020204" pitchFamily="34" charset="0"/>
                      </a:endParaRPr>
                    </a:p>
                  </a:txBody>
                  <a:tcPr>
                    <a:lnL w="38100" cap="flat" cmpd="sng" algn="ctr">
                      <a:solidFill>
                        <a:schemeClr val="accent6">
                          <a:lumMod val="75000"/>
                        </a:schemeClr>
                      </a:solidFill>
                      <a:prstDash val="solid"/>
                      <a:round/>
                      <a:headEnd type="none" w="med" len="med"/>
                      <a:tailEnd type="none" w="med" len="med"/>
                    </a:lnL>
                    <a:solidFill>
                      <a:schemeClr val="tx2">
                        <a:lumMod val="20000"/>
                        <a:lumOff val="80000"/>
                      </a:schemeClr>
                    </a:solidFill>
                  </a:tcPr>
                </a:tc>
                <a:tc>
                  <a:txBody>
                    <a:bodyPr/>
                    <a:lstStyle/>
                    <a:p>
                      <a:endParaRPr lang="de-DE" sz="1400" dirty="0">
                        <a:latin typeface="Arial" panose="020B0604020202020204" pitchFamily="34" charset="0"/>
                        <a:cs typeface="Arial" panose="020B0604020202020204" pitchFamily="34" charset="0"/>
                      </a:endParaRPr>
                    </a:p>
                  </a:txBody>
                  <a:tcPr>
                    <a:solidFill>
                      <a:schemeClr val="tx2">
                        <a:lumMod val="20000"/>
                        <a:lumOff val="80000"/>
                      </a:schemeClr>
                    </a:solidFill>
                  </a:tcPr>
                </a:tc>
                <a:tc>
                  <a:txBody>
                    <a:bodyPr/>
                    <a:lstStyle/>
                    <a:p>
                      <a:pPr algn="ctr"/>
                      <a:endParaRPr lang="de-DE" sz="1800" b="1" dirty="0">
                        <a:latin typeface="Arial" panose="020B0604020202020204" pitchFamily="34" charset="0"/>
                        <a:cs typeface="Arial" panose="020B0604020202020204" pitchFamily="34" charset="0"/>
                      </a:endParaRPr>
                    </a:p>
                  </a:txBody>
                  <a:tcPr anchor="ctr"/>
                </a:tc>
                <a:tc>
                  <a:txBody>
                    <a:bodyPr/>
                    <a:lstStyle/>
                    <a:p>
                      <a:pPr algn="ctr"/>
                      <a:endParaRPr lang="de-DE" sz="18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6"/>
                  </a:ext>
                </a:extLst>
              </a:tr>
              <a:tr h="395935">
                <a:tc>
                  <a:txBody>
                    <a:bodyPr/>
                    <a:lstStyle/>
                    <a:p>
                      <a:pPr algn="ctr"/>
                      <a:endParaRPr lang="de-DE" sz="1400" dirty="0">
                        <a:latin typeface="Arial" panose="020B0604020202020204" pitchFamily="34" charset="0"/>
                        <a:cs typeface="Arial" panose="020B0604020202020204" pitchFamily="34" charset="0"/>
                      </a:endParaRPr>
                    </a:p>
                  </a:txBody>
                  <a:tcPr anchor="ctr">
                    <a:noFill/>
                  </a:tcPr>
                </a:tc>
                <a:tc>
                  <a:txBody>
                    <a:bodyPr/>
                    <a:lstStyle/>
                    <a:p>
                      <a:pPr algn="ctr"/>
                      <a:endParaRPr lang="de-DE" sz="1400" dirty="0">
                        <a:latin typeface="Arial" panose="020B0604020202020204" pitchFamily="34" charset="0"/>
                        <a:cs typeface="Arial" panose="020B0604020202020204" pitchFamily="34" charset="0"/>
                      </a:endParaRPr>
                    </a:p>
                  </a:txBody>
                  <a:tcPr anchor="ctr">
                    <a:noFill/>
                  </a:tcPr>
                </a:tc>
                <a:tc>
                  <a:txBody>
                    <a:bodyPr/>
                    <a:lstStyle/>
                    <a:p>
                      <a:pPr algn="ctr"/>
                      <a:endParaRPr lang="de-DE" sz="1400" dirty="0">
                        <a:latin typeface="Arial" panose="020B0604020202020204" pitchFamily="34" charset="0"/>
                        <a:cs typeface="Arial" panose="020B0604020202020204" pitchFamily="34" charset="0"/>
                      </a:endParaRPr>
                    </a:p>
                  </a:txBody>
                  <a:tcPr anchor="ctr">
                    <a:noFill/>
                  </a:tcPr>
                </a:tc>
                <a:tc>
                  <a:txBody>
                    <a:bodyPr/>
                    <a:lstStyle/>
                    <a:p>
                      <a:pPr algn="ctr"/>
                      <a:endParaRPr lang="de-DE" sz="1400" dirty="0">
                        <a:latin typeface="Arial" panose="020B0604020202020204" pitchFamily="34" charset="0"/>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noFill/>
                  </a:tcPr>
                </a:tc>
                <a:tc>
                  <a:txBody>
                    <a:bodyPr/>
                    <a:lstStyle/>
                    <a:p>
                      <a:pPr algn="ctr"/>
                      <a:endParaRPr lang="de-DE" sz="1400" dirty="0">
                        <a:latin typeface="Arial" panose="020B0604020202020204" pitchFamily="34" charset="0"/>
                        <a:cs typeface="Arial" panose="020B0604020202020204" pitchFamily="34" charset="0"/>
                      </a:endParaRPr>
                    </a:p>
                  </a:txBody>
                  <a:tcPr anchor="ctr">
                    <a:lnL w="38100" cap="flat" cmpd="sng" algn="ctr">
                      <a:solidFill>
                        <a:schemeClr val="accent6">
                          <a:lumMod val="75000"/>
                        </a:schemeClr>
                      </a:solidFill>
                      <a:prstDash val="solid"/>
                      <a:round/>
                      <a:headEnd type="none" w="med" len="med"/>
                      <a:tailEnd type="none" w="med" len="med"/>
                    </a:lnL>
                    <a:noFill/>
                  </a:tcPr>
                </a:tc>
                <a:tc>
                  <a:txBody>
                    <a:bodyPr/>
                    <a:lstStyle/>
                    <a:p>
                      <a:pPr algn="ctr"/>
                      <a:endParaRPr lang="de-DE" sz="1400" dirty="0">
                        <a:latin typeface="Arial" panose="020B0604020202020204" pitchFamily="34" charset="0"/>
                        <a:cs typeface="Arial" panose="020B0604020202020204" pitchFamily="34" charset="0"/>
                      </a:endParaRPr>
                    </a:p>
                  </a:txBody>
                  <a:tcPr anchor="ctr">
                    <a:noFill/>
                  </a:tcPr>
                </a:tc>
                <a:tc>
                  <a:txBody>
                    <a:bodyPr/>
                    <a:lstStyle/>
                    <a:p>
                      <a:pPr algn="ctr"/>
                      <a:endParaRPr lang="de-DE" sz="1400" dirty="0">
                        <a:latin typeface="Arial" panose="020B0604020202020204" pitchFamily="34" charset="0"/>
                        <a:cs typeface="Arial" panose="020B0604020202020204" pitchFamily="34" charset="0"/>
                      </a:endParaRPr>
                    </a:p>
                  </a:txBody>
                  <a:tcPr anchor="ctr">
                    <a:noFill/>
                  </a:tcPr>
                </a:tc>
                <a:tc>
                  <a:txBody>
                    <a:bodyPr/>
                    <a:lstStyle/>
                    <a:p>
                      <a:pPr algn="ctr"/>
                      <a:endParaRPr lang="de-DE" sz="1400" dirty="0">
                        <a:latin typeface="Arial" panose="020B0604020202020204" pitchFamily="34" charset="0"/>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solidFill>
                      <a:schemeClr val="tx2">
                        <a:lumMod val="20000"/>
                        <a:lumOff val="80000"/>
                      </a:schemeClr>
                    </a:solidFill>
                  </a:tcPr>
                </a:tc>
                <a:tc>
                  <a:txBody>
                    <a:bodyPr/>
                    <a:lstStyle/>
                    <a:p>
                      <a:endParaRPr lang="de-DE" sz="1400" dirty="0">
                        <a:latin typeface="Arial" panose="020B0604020202020204" pitchFamily="34" charset="0"/>
                        <a:cs typeface="Arial" panose="020B0604020202020204" pitchFamily="34" charset="0"/>
                      </a:endParaRPr>
                    </a:p>
                  </a:txBody>
                  <a:tcPr>
                    <a:lnL w="38100" cap="flat" cmpd="sng" algn="ctr">
                      <a:solidFill>
                        <a:schemeClr val="accent6">
                          <a:lumMod val="75000"/>
                        </a:schemeClr>
                      </a:solidFill>
                      <a:prstDash val="solid"/>
                      <a:round/>
                      <a:headEnd type="none" w="med" len="med"/>
                      <a:tailEnd type="none" w="med" len="med"/>
                    </a:lnL>
                    <a:solidFill>
                      <a:schemeClr val="tx2">
                        <a:lumMod val="20000"/>
                        <a:lumOff val="80000"/>
                      </a:schemeClr>
                    </a:solidFill>
                  </a:tcPr>
                </a:tc>
                <a:tc>
                  <a:txBody>
                    <a:bodyPr/>
                    <a:lstStyle/>
                    <a:p>
                      <a:endParaRPr lang="de-DE" sz="1400" dirty="0">
                        <a:latin typeface="Arial" panose="020B0604020202020204" pitchFamily="34" charset="0"/>
                        <a:cs typeface="Arial" panose="020B0604020202020204" pitchFamily="34" charset="0"/>
                      </a:endParaRPr>
                    </a:p>
                  </a:txBody>
                  <a:tcPr>
                    <a:noFill/>
                  </a:tcPr>
                </a:tc>
                <a:tc>
                  <a:txBody>
                    <a:bodyPr/>
                    <a:lstStyle/>
                    <a:p>
                      <a:pPr algn="ctr"/>
                      <a:endParaRPr lang="de-DE" sz="1800" b="1" dirty="0">
                        <a:latin typeface="Arial" panose="020B0604020202020204" pitchFamily="34" charset="0"/>
                        <a:cs typeface="Arial" panose="020B0604020202020204" pitchFamily="34" charset="0"/>
                      </a:endParaRPr>
                    </a:p>
                  </a:txBody>
                  <a:tcPr anchor="ctr"/>
                </a:tc>
                <a:tc>
                  <a:txBody>
                    <a:bodyPr/>
                    <a:lstStyle/>
                    <a:p>
                      <a:pPr algn="ctr"/>
                      <a:endParaRPr lang="de-DE" sz="18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7"/>
                  </a:ext>
                </a:extLst>
              </a:tr>
              <a:tr h="395935">
                <a:tc>
                  <a:txBody>
                    <a:bodyPr/>
                    <a:lstStyle/>
                    <a:p>
                      <a:pPr algn="ctr"/>
                      <a:endParaRPr lang="de-DE" sz="1400" dirty="0">
                        <a:latin typeface="Arial" panose="020B0604020202020204" pitchFamily="34" charset="0"/>
                        <a:cs typeface="Arial" panose="020B0604020202020204" pitchFamily="34" charset="0"/>
                      </a:endParaRPr>
                    </a:p>
                  </a:txBody>
                  <a:tcPr anchor="ctr">
                    <a:noFill/>
                  </a:tcPr>
                </a:tc>
                <a:tc>
                  <a:txBody>
                    <a:bodyPr/>
                    <a:lstStyle/>
                    <a:p>
                      <a:pPr algn="ctr"/>
                      <a:endParaRPr lang="de-DE" sz="1400" dirty="0">
                        <a:latin typeface="Arial" panose="020B0604020202020204" pitchFamily="34" charset="0"/>
                        <a:cs typeface="Arial" panose="020B0604020202020204" pitchFamily="34" charset="0"/>
                      </a:endParaRPr>
                    </a:p>
                  </a:txBody>
                  <a:tcPr anchor="ctr">
                    <a:noFill/>
                  </a:tcPr>
                </a:tc>
                <a:tc>
                  <a:txBody>
                    <a:bodyPr/>
                    <a:lstStyle/>
                    <a:p>
                      <a:pPr algn="ctr"/>
                      <a:endParaRPr lang="de-DE" sz="1400" dirty="0">
                        <a:latin typeface="Arial" panose="020B0604020202020204" pitchFamily="34" charset="0"/>
                        <a:cs typeface="Arial" panose="020B0604020202020204" pitchFamily="34" charset="0"/>
                      </a:endParaRPr>
                    </a:p>
                  </a:txBody>
                  <a:tcPr anchor="ctr">
                    <a:noFill/>
                  </a:tcPr>
                </a:tc>
                <a:tc>
                  <a:txBody>
                    <a:bodyPr/>
                    <a:lstStyle/>
                    <a:p>
                      <a:pPr algn="ctr"/>
                      <a:endParaRPr lang="de-DE" sz="1400" kern="1200" dirty="0">
                        <a:solidFill>
                          <a:schemeClr val="tx1"/>
                        </a:solidFill>
                        <a:latin typeface="Arial" panose="020B0604020202020204" pitchFamily="34" charset="0"/>
                        <a:ea typeface="+mn-ea"/>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solidFill>
                      <a:schemeClr val="tx2">
                        <a:lumMod val="20000"/>
                        <a:lumOff val="80000"/>
                      </a:schemeClr>
                    </a:solidFill>
                  </a:tcPr>
                </a:tc>
                <a:tc>
                  <a:txBody>
                    <a:bodyPr/>
                    <a:lstStyle/>
                    <a:p>
                      <a:pPr algn="ctr"/>
                      <a:endParaRPr lang="de-DE" sz="1400" dirty="0">
                        <a:latin typeface="Arial" panose="020B0604020202020204" pitchFamily="34" charset="0"/>
                        <a:cs typeface="Arial" panose="020B0604020202020204" pitchFamily="34" charset="0"/>
                      </a:endParaRPr>
                    </a:p>
                  </a:txBody>
                  <a:tcPr anchor="ctr">
                    <a:lnL w="38100" cap="flat" cmpd="sng" algn="ctr">
                      <a:solidFill>
                        <a:schemeClr val="accent6">
                          <a:lumMod val="75000"/>
                        </a:schemeClr>
                      </a:solidFill>
                      <a:prstDash val="solid"/>
                      <a:round/>
                      <a:headEnd type="none" w="med" len="med"/>
                      <a:tailEnd type="none" w="med" len="med"/>
                    </a:lnL>
                    <a:solidFill>
                      <a:schemeClr val="tx2">
                        <a:lumMod val="20000"/>
                        <a:lumOff val="80000"/>
                      </a:schemeClr>
                    </a:solidFill>
                  </a:tcPr>
                </a:tc>
                <a:tc>
                  <a:txBody>
                    <a:bodyPr/>
                    <a:lstStyle/>
                    <a:p>
                      <a:pPr algn="ctr"/>
                      <a:endParaRPr lang="de-DE" sz="1400" dirty="0">
                        <a:latin typeface="Arial" panose="020B0604020202020204" pitchFamily="34" charset="0"/>
                        <a:cs typeface="Arial" panose="020B0604020202020204" pitchFamily="34" charset="0"/>
                      </a:endParaRPr>
                    </a:p>
                  </a:txBody>
                  <a:tcPr anchor="ctr">
                    <a:noFill/>
                  </a:tcPr>
                </a:tc>
                <a:tc>
                  <a:txBody>
                    <a:bodyPr/>
                    <a:lstStyle/>
                    <a:p>
                      <a:pPr algn="ctr"/>
                      <a:endParaRPr lang="de-DE" sz="1400" dirty="0">
                        <a:latin typeface="Arial" panose="020B0604020202020204" pitchFamily="34" charset="0"/>
                        <a:cs typeface="Arial" panose="020B0604020202020204" pitchFamily="34" charset="0"/>
                      </a:endParaRPr>
                    </a:p>
                  </a:txBody>
                  <a:tcPr anchor="ctr">
                    <a:noFill/>
                  </a:tcPr>
                </a:tc>
                <a:tc>
                  <a:txBody>
                    <a:bodyPr/>
                    <a:lstStyle/>
                    <a:p>
                      <a:pPr algn="ctr"/>
                      <a:endParaRPr lang="de-DE" sz="1400" dirty="0">
                        <a:latin typeface="Arial" panose="020B0604020202020204" pitchFamily="34" charset="0"/>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solidFill>
                      <a:schemeClr val="tx2">
                        <a:lumMod val="20000"/>
                        <a:lumOff val="80000"/>
                      </a:schemeClr>
                    </a:solidFill>
                  </a:tcPr>
                </a:tc>
                <a:tc>
                  <a:txBody>
                    <a:bodyPr/>
                    <a:lstStyle/>
                    <a:p>
                      <a:endParaRPr lang="de-DE" sz="1400" dirty="0">
                        <a:latin typeface="Arial" panose="020B0604020202020204" pitchFamily="34" charset="0"/>
                        <a:cs typeface="Arial" panose="020B0604020202020204" pitchFamily="34" charset="0"/>
                      </a:endParaRPr>
                    </a:p>
                  </a:txBody>
                  <a:tcPr>
                    <a:lnL w="38100" cap="flat" cmpd="sng" algn="ctr">
                      <a:solidFill>
                        <a:schemeClr val="accent6">
                          <a:lumMod val="75000"/>
                        </a:schemeClr>
                      </a:solidFill>
                      <a:prstDash val="solid"/>
                      <a:round/>
                      <a:headEnd type="none" w="med" len="med"/>
                      <a:tailEnd type="none" w="med" len="med"/>
                    </a:lnL>
                    <a:solidFill>
                      <a:schemeClr val="tx2">
                        <a:lumMod val="20000"/>
                        <a:lumOff val="80000"/>
                      </a:schemeClr>
                    </a:solidFill>
                  </a:tcPr>
                </a:tc>
                <a:tc>
                  <a:txBody>
                    <a:bodyPr/>
                    <a:lstStyle/>
                    <a:p>
                      <a:endParaRPr lang="de-DE" sz="1400" dirty="0">
                        <a:latin typeface="Arial" panose="020B0604020202020204" pitchFamily="34" charset="0"/>
                        <a:cs typeface="Arial" panose="020B0604020202020204" pitchFamily="34" charset="0"/>
                      </a:endParaRPr>
                    </a:p>
                  </a:txBody>
                  <a:tcPr>
                    <a:noFill/>
                  </a:tcPr>
                </a:tc>
                <a:tc>
                  <a:txBody>
                    <a:bodyPr/>
                    <a:lstStyle/>
                    <a:p>
                      <a:pPr algn="ctr"/>
                      <a:endParaRPr lang="de-DE" sz="1800" b="1" dirty="0">
                        <a:latin typeface="Arial" panose="020B0604020202020204" pitchFamily="34" charset="0"/>
                        <a:cs typeface="Arial" panose="020B0604020202020204" pitchFamily="34" charset="0"/>
                      </a:endParaRPr>
                    </a:p>
                  </a:txBody>
                  <a:tcPr anchor="ctr"/>
                </a:tc>
                <a:tc>
                  <a:txBody>
                    <a:bodyPr/>
                    <a:lstStyle/>
                    <a:p>
                      <a:pPr algn="ctr"/>
                      <a:endParaRPr lang="de-DE" sz="18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940111610"/>
                  </a:ext>
                </a:extLst>
              </a:tr>
              <a:tr h="395935">
                <a:tc>
                  <a:txBody>
                    <a:bodyPr/>
                    <a:lstStyle/>
                    <a:p>
                      <a:pPr algn="ctr"/>
                      <a:endParaRPr lang="de-DE" sz="1400" dirty="0">
                        <a:latin typeface="Arial" panose="020B0604020202020204" pitchFamily="34" charset="0"/>
                        <a:cs typeface="Arial" panose="020B0604020202020204" pitchFamily="34" charset="0"/>
                      </a:endParaRPr>
                    </a:p>
                  </a:txBody>
                  <a:tcPr anchor="ctr">
                    <a:noFill/>
                  </a:tcPr>
                </a:tc>
                <a:tc>
                  <a:txBody>
                    <a:bodyPr/>
                    <a:lstStyle/>
                    <a:p>
                      <a:pPr algn="ctr"/>
                      <a:endParaRPr lang="de-DE" sz="1400" dirty="0">
                        <a:latin typeface="Arial" panose="020B0604020202020204" pitchFamily="34" charset="0"/>
                        <a:cs typeface="Arial" panose="020B0604020202020204" pitchFamily="34" charset="0"/>
                      </a:endParaRPr>
                    </a:p>
                  </a:txBody>
                  <a:tcPr anchor="ctr">
                    <a:noFill/>
                  </a:tcPr>
                </a:tc>
                <a:tc>
                  <a:txBody>
                    <a:bodyPr/>
                    <a:lstStyle/>
                    <a:p>
                      <a:pPr algn="ctr"/>
                      <a:endParaRPr lang="de-DE" sz="1400" dirty="0">
                        <a:latin typeface="Arial" panose="020B0604020202020204" pitchFamily="34" charset="0"/>
                        <a:cs typeface="Arial" panose="020B0604020202020204" pitchFamily="34" charset="0"/>
                      </a:endParaRPr>
                    </a:p>
                  </a:txBody>
                  <a:tcPr anchor="ctr">
                    <a:solidFill>
                      <a:schemeClr val="tx2">
                        <a:lumMod val="20000"/>
                        <a:lumOff val="80000"/>
                      </a:schemeClr>
                    </a:solidFill>
                  </a:tcPr>
                </a:tc>
                <a:tc>
                  <a:txBody>
                    <a:bodyPr/>
                    <a:lstStyle/>
                    <a:p>
                      <a:pPr algn="ctr"/>
                      <a:endParaRPr lang="de-DE" sz="1400" kern="1200" dirty="0">
                        <a:solidFill>
                          <a:schemeClr val="tx1"/>
                        </a:solidFill>
                        <a:latin typeface="Arial" panose="020B0604020202020204" pitchFamily="34" charset="0"/>
                        <a:ea typeface="+mn-ea"/>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solidFill>
                      <a:schemeClr val="tx2">
                        <a:lumMod val="20000"/>
                        <a:lumOff val="80000"/>
                      </a:schemeClr>
                    </a:solidFill>
                  </a:tcPr>
                </a:tc>
                <a:tc>
                  <a:txBody>
                    <a:bodyPr/>
                    <a:lstStyle/>
                    <a:p>
                      <a:pPr algn="ctr"/>
                      <a:endParaRPr lang="de-DE" sz="1400" dirty="0">
                        <a:latin typeface="Arial" panose="020B0604020202020204" pitchFamily="34" charset="0"/>
                        <a:cs typeface="Arial" panose="020B0604020202020204" pitchFamily="34" charset="0"/>
                      </a:endParaRPr>
                    </a:p>
                  </a:txBody>
                  <a:tcPr anchor="ctr">
                    <a:lnL w="38100" cap="flat" cmpd="sng" algn="ctr">
                      <a:solidFill>
                        <a:schemeClr val="accent6">
                          <a:lumMod val="75000"/>
                        </a:schemeClr>
                      </a:solidFill>
                      <a:prstDash val="solid"/>
                      <a:round/>
                      <a:headEnd type="none" w="med" len="med"/>
                      <a:tailEnd type="none" w="med" len="med"/>
                    </a:lnL>
                    <a:solidFill>
                      <a:schemeClr val="tx2">
                        <a:lumMod val="20000"/>
                        <a:lumOff val="80000"/>
                      </a:schemeClr>
                    </a:solidFill>
                  </a:tcPr>
                </a:tc>
                <a:tc>
                  <a:txBody>
                    <a:bodyPr/>
                    <a:lstStyle/>
                    <a:p>
                      <a:pPr algn="ctr"/>
                      <a:endParaRPr lang="de-DE" sz="1400" dirty="0">
                        <a:latin typeface="Arial" panose="020B0604020202020204" pitchFamily="34" charset="0"/>
                        <a:cs typeface="Arial" panose="020B0604020202020204" pitchFamily="34" charset="0"/>
                      </a:endParaRPr>
                    </a:p>
                  </a:txBody>
                  <a:tcPr anchor="ctr">
                    <a:solidFill>
                      <a:schemeClr val="tx2">
                        <a:lumMod val="20000"/>
                        <a:lumOff val="80000"/>
                      </a:schemeClr>
                    </a:solidFill>
                  </a:tcPr>
                </a:tc>
                <a:tc>
                  <a:txBody>
                    <a:bodyPr/>
                    <a:lstStyle/>
                    <a:p>
                      <a:pPr algn="ctr"/>
                      <a:endParaRPr lang="de-DE" sz="1400" dirty="0">
                        <a:latin typeface="Arial" panose="020B0604020202020204" pitchFamily="34" charset="0"/>
                        <a:cs typeface="Arial" panose="020B0604020202020204" pitchFamily="34" charset="0"/>
                      </a:endParaRPr>
                    </a:p>
                  </a:txBody>
                  <a:tcPr anchor="ctr">
                    <a:solidFill>
                      <a:schemeClr val="tx2">
                        <a:lumMod val="20000"/>
                        <a:lumOff val="80000"/>
                      </a:schemeClr>
                    </a:solidFill>
                  </a:tcPr>
                </a:tc>
                <a:tc>
                  <a:txBody>
                    <a:bodyPr/>
                    <a:lstStyle/>
                    <a:p>
                      <a:pPr algn="ctr"/>
                      <a:endParaRPr lang="de-DE" sz="1400" dirty="0">
                        <a:latin typeface="Arial" panose="020B0604020202020204" pitchFamily="34" charset="0"/>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solidFill>
                      <a:schemeClr val="tx2">
                        <a:lumMod val="20000"/>
                        <a:lumOff val="80000"/>
                      </a:schemeClr>
                    </a:solidFill>
                  </a:tcPr>
                </a:tc>
                <a:tc>
                  <a:txBody>
                    <a:bodyPr/>
                    <a:lstStyle/>
                    <a:p>
                      <a:endParaRPr lang="de-DE" sz="1400" dirty="0">
                        <a:latin typeface="Arial" panose="020B0604020202020204" pitchFamily="34" charset="0"/>
                        <a:cs typeface="Arial" panose="020B0604020202020204" pitchFamily="34" charset="0"/>
                      </a:endParaRPr>
                    </a:p>
                  </a:txBody>
                  <a:tcPr>
                    <a:lnL w="38100" cap="flat" cmpd="sng" algn="ctr">
                      <a:solidFill>
                        <a:schemeClr val="accent6">
                          <a:lumMod val="75000"/>
                        </a:schemeClr>
                      </a:solidFill>
                      <a:prstDash val="solid"/>
                      <a:round/>
                      <a:headEnd type="none" w="med" len="med"/>
                      <a:tailEnd type="none" w="med" len="med"/>
                    </a:lnL>
                    <a:noFill/>
                  </a:tcPr>
                </a:tc>
                <a:tc>
                  <a:txBody>
                    <a:bodyPr/>
                    <a:lstStyle/>
                    <a:p>
                      <a:endParaRPr lang="de-DE" sz="1400" dirty="0">
                        <a:latin typeface="Arial" panose="020B0604020202020204" pitchFamily="34" charset="0"/>
                        <a:cs typeface="Arial" panose="020B0604020202020204" pitchFamily="34" charset="0"/>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800" b="1"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8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33846120"/>
                  </a:ext>
                </a:extLst>
              </a:tr>
              <a:tr h="395935">
                <a:tc>
                  <a:txBody>
                    <a:bodyPr/>
                    <a:lstStyle/>
                    <a:p>
                      <a:pPr algn="ctr"/>
                      <a:endParaRPr lang="de-DE" sz="1400" dirty="0">
                        <a:latin typeface="Arial" panose="020B0604020202020204" pitchFamily="34" charset="0"/>
                        <a:cs typeface="Arial" panose="020B0604020202020204" pitchFamily="34" charset="0"/>
                      </a:endParaRPr>
                    </a:p>
                  </a:txBody>
                  <a:tcPr anchor="ctr">
                    <a:noFill/>
                  </a:tcPr>
                </a:tc>
                <a:tc>
                  <a:txBody>
                    <a:bodyPr/>
                    <a:lstStyle/>
                    <a:p>
                      <a:pPr algn="ctr"/>
                      <a:endParaRPr lang="de-DE" sz="1400" dirty="0">
                        <a:latin typeface="Arial" panose="020B0604020202020204" pitchFamily="34" charset="0"/>
                        <a:cs typeface="Arial" panose="020B0604020202020204" pitchFamily="34" charset="0"/>
                      </a:endParaRPr>
                    </a:p>
                  </a:txBody>
                  <a:tcPr anchor="ctr">
                    <a:noFill/>
                  </a:tcPr>
                </a:tc>
                <a:tc>
                  <a:txBody>
                    <a:bodyPr/>
                    <a:lstStyle/>
                    <a:p>
                      <a:pPr algn="ctr"/>
                      <a:endParaRPr lang="de-DE" sz="1400" dirty="0">
                        <a:latin typeface="Arial" panose="020B0604020202020204" pitchFamily="34" charset="0"/>
                        <a:cs typeface="Arial" panose="020B0604020202020204" pitchFamily="34" charset="0"/>
                      </a:endParaRPr>
                    </a:p>
                  </a:txBody>
                  <a:tcPr anchor="ctr">
                    <a:noFill/>
                  </a:tcPr>
                </a:tc>
                <a:tc>
                  <a:txBody>
                    <a:bodyPr/>
                    <a:lstStyle/>
                    <a:p>
                      <a:pPr algn="ctr"/>
                      <a:endParaRPr lang="de-DE" sz="1400" kern="1200" dirty="0">
                        <a:solidFill>
                          <a:schemeClr val="tx1"/>
                        </a:solidFill>
                        <a:latin typeface="Arial" panose="020B0604020202020204" pitchFamily="34" charset="0"/>
                        <a:ea typeface="+mn-ea"/>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noFill/>
                  </a:tcPr>
                </a:tc>
                <a:tc>
                  <a:txBody>
                    <a:bodyPr/>
                    <a:lstStyle/>
                    <a:p>
                      <a:pPr algn="ctr"/>
                      <a:endParaRPr lang="de-DE" sz="1400" dirty="0">
                        <a:latin typeface="Arial" panose="020B0604020202020204" pitchFamily="34" charset="0"/>
                        <a:cs typeface="Arial" panose="020B0604020202020204" pitchFamily="34" charset="0"/>
                      </a:endParaRPr>
                    </a:p>
                  </a:txBody>
                  <a:tcPr anchor="ctr">
                    <a:lnL w="38100" cap="flat" cmpd="sng" algn="ctr">
                      <a:solidFill>
                        <a:schemeClr val="accent6">
                          <a:lumMod val="75000"/>
                        </a:schemeClr>
                      </a:solidFill>
                      <a:prstDash val="solid"/>
                      <a:round/>
                      <a:headEnd type="none" w="med" len="med"/>
                      <a:tailEnd type="none" w="med" len="med"/>
                    </a:lnL>
                    <a:solidFill>
                      <a:schemeClr val="tx2">
                        <a:lumMod val="20000"/>
                        <a:lumOff val="80000"/>
                      </a:schemeClr>
                    </a:solidFill>
                  </a:tcPr>
                </a:tc>
                <a:tc>
                  <a:txBody>
                    <a:bodyPr/>
                    <a:lstStyle/>
                    <a:p>
                      <a:pPr algn="ctr"/>
                      <a:endParaRPr lang="de-DE" sz="1400" dirty="0">
                        <a:latin typeface="Arial" panose="020B0604020202020204" pitchFamily="34" charset="0"/>
                        <a:cs typeface="Arial" panose="020B0604020202020204" pitchFamily="34" charset="0"/>
                      </a:endParaRPr>
                    </a:p>
                  </a:txBody>
                  <a:tcPr anchor="ctr">
                    <a:noFill/>
                  </a:tcPr>
                </a:tc>
                <a:tc>
                  <a:txBody>
                    <a:bodyPr/>
                    <a:lstStyle/>
                    <a:p>
                      <a:pPr algn="ctr"/>
                      <a:endParaRPr lang="de-DE" sz="1400" dirty="0">
                        <a:latin typeface="Arial" panose="020B0604020202020204" pitchFamily="34" charset="0"/>
                        <a:cs typeface="Arial" panose="020B0604020202020204" pitchFamily="34" charset="0"/>
                      </a:endParaRPr>
                    </a:p>
                  </a:txBody>
                  <a:tcPr anchor="ctr">
                    <a:solidFill>
                      <a:schemeClr val="tx2">
                        <a:lumMod val="20000"/>
                        <a:lumOff val="80000"/>
                      </a:schemeClr>
                    </a:solidFill>
                  </a:tcPr>
                </a:tc>
                <a:tc>
                  <a:txBody>
                    <a:bodyPr/>
                    <a:lstStyle/>
                    <a:p>
                      <a:pPr algn="ctr"/>
                      <a:endParaRPr lang="de-DE" sz="1400" dirty="0">
                        <a:latin typeface="Arial" panose="020B0604020202020204" pitchFamily="34" charset="0"/>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noFill/>
                  </a:tcPr>
                </a:tc>
                <a:tc>
                  <a:txBody>
                    <a:bodyPr/>
                    <a:lstStyle/>
                    <a:p>
                      <a:endParaRPr lang="de-DE" sz="1400" dirty="0">
                        <a:latin typeface="Arial" panose="020B0604020202020204" pitchFamily="34" charset="0"/>
                        <a:cs typeface="Arial" panose="020B0604020202020204" pitchFamily="34" charset="0"/>
                      </a:endParaRPr>
                    </a:p>
                  </a:txBody>
                  <a:tcPr>
                    <a:lnL w="38100" cap="flat" cmpd="sng" algn="ctr">
                      <a:solidFill>
                        <a:schemeClr val="accent6">
                          <a:lumMod val="75000"/>
                        </a:schemeClr>
                      </a:solidFill>
                      <a:prstDash val="solid"/>
                      <a:round/>
                      <a:headEnd type="none" w="med" len="med"/>
                      <a:tailEnd type="none" w="med" len="med"/>
                    </a:lnL>
                    <a:noFill/>
                  </a:tcPr>
                </a:tc>
                <a:tc>
                  <a:txBody>
                    <a:bodyPr/>
                    <a:lstStyle/>
                    <a:p>
                      <a:endParaRPr lang="de-DE" sz="1400" dirty="0">
                        <a:latin typeface="Arial" panose="020B0604020202020204" pitchFamily="34" charset="0"/>
                        <a:cs typeface="Arial" panose="020B0604020202020204" pitchFamily="34" charset="0"/>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800" b="1"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8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605810999"/>
                  </a:ext>
                </a:extLst>
              </a:tr>
            </a:tbl>
          </a:graphicData>
        </a:graphic>
      </p:graphicFrame>
      <p:pic>
        <p:nvPicPr>
          <p:cNvPr id="16" name="Grafik 15">
            <a:extLst>
              <a:ext uri="{FF2B5EF4-FFF2-40B4-BE49-F238E27FC236}">
                <a16:creationId xmlns:a16="http://schemas.microsoft.com/office/drawing/2014/main" id="{95B23FDD-0654-41D7-AEFC-2E6ADDBBB59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3750" l="7083" r="90625">
                        <a14:foregroundMark x1="9167" y1="53385" x2="9167" y2="53385"/>
                        <a14:foregroundMark x1="65313" y1="93906" x2="65313" y2="93906"/>
                        <a14:foregroundMark x1="90729" y1="74844" x2="90729" y2="74844"/>
                        <a14:foregroundMark x1="9010" y1="47188" x2="9010" y2="47188"/>
                        <a14:foregroundMark x1="8490" y1="54427" x2="8490" y2="54427"/>
                        <a14:foregroundMark x1="8281" y1="47708" x2="8281" y2="47708"/>
                        <a14:foregroundMark x1="7969" y1="52188" x2="7969" y2="52188"/>
                        <a14:foregroundMark x1="7760" y1="47708" x2="7760" y2="47708"/>
                        <a14:foregroundMark x1="7448" y1="53021" x2="7448" y2="53021"/>
                        <a14:foregroundMark x1="7448" y1="58177" x2="7448" y2="58177"/>
                        <a14:foregroundMark x1="7604" y1="59740" x2="7604" y2="59740"/>
                        <a14:foregroundMark x1="7083" y1="56302" x2="7083" y2="56302"/>
                      </a14:backgroundRemoval>
                    </a14:imgEffect>
                  </a14:imgLayer>
                </a14:imgProps>
              </a:ext>
            </a:extLst>
          </a:blip>
          <a:srcRect t="19045" b="1963"/>
          <a:stretch/>
        </p:blipFill>
        <p:spPr>
          <a:xfrm>
            <a:off x="8906669" y="83726"/>
            <a:ext cx="1527827" cy="1206856"/>
          </a:xfrm>
          <a:prstGeom prst="rect">
            <a:avLst/>
          </a:prstGeom>
        </p:spPr>
      </p:pic>
    </p:spTree>
    <p:extLst>
      <p:ext uri="{BB962C8B-B14F-4D97-AF65-F5344CB8AC3E}">
        <p14:creationId xmlns:p14="http://schemas.microsoft.com/office/powerpoint/2010/main" val="4321568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414E8319-DA84-41A9-AE9C-DFD40313784F}"/>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3508DC59-1544-4E94-AB8E-CA06B3151AB7}"/>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3C7368CB-4FA0-48F9-9095-AD68C4B0826D}"/>
              </a:ext>
            </a:extLst>
          </p:cNvPr>
          <p:cNvSpPr>
            <a:spLocks noGrp="1"/>
          </p:cNvSpPr>
          <p:nvPr>
            <p:ph type="sldNum" sz="quarter" idx="12"/>
          </p:nvPr>
        </p:nvSpPr>
        <p:spPr/>
        <p:txBody>
          <a:bodyPr/>
          <a:lstStyle/>
          <a:p>
            <a:pPr>
              <a:defRPr/>
            </a:pPr>
            <a:fld id="{F9D6104D-E8AE-4D46-824F-6769818204BD}" type="slidenum">
              <a:rPr lang="de-DE" smtClean="0"/>
              <a:pPr>
                <a:defRPr/>
              </a:pPr>
              <a:t>65</a:t>
            </a:fld>
            <a:endParaRPr lang="de-DE" dirty="0"/>
          </a:p>
        </p:txBody>
      </p:sp>
      <p:graphicFrame>
        <p:nvGraphicFramePr>
          <p:cNvPr id="7" name="Inhaltsplatzhalter 4">
            <a:extLst>
              <a:ext uri="{FF2B5EF4-FFF2-40B4-BE49-F238E27FC236}">
                <a16:creationId xmlns:a16="http://schemas.microsoft.com/office/drawing/2014/main" id="{BD9EFEE7-8DCB-4F9F-AF6A-C9376454DC1B}"/>
              </a:ext>
            </a:extLst>
          </p:cNvPr>
          <p:cNvGraphicFramePr>
            <a:graphicFrameLocks/>
          </p:cNvGraphicFramePr>
          <p:nvPr>
            <p:extLst>
              <p:ext uri="{D42A27DB-BD31-4B8C-83A1-F6EECF244321}">
                <p14:modId xmlns:p14="http://schemas.microsoft.com/office/powerpoint/2010/main" val="3003295231"/>
              </p:ext>
            </p:extLst>
          </p:nvPr>
        </p:nvGraphicFramePr>
        <p:xfrm>
          <a:off x="534988" y="2416360"/>
          <a:ext cx="8769786" cy="4312288"/>
        </p:xfrm>
        <a:graphic>
          <a:graphicData uri="http://schemas.openxmlformats.org/drawingml/2006/table">
            <a:tbl>
              <a:tblPr firstRow="1" bandRow="1">
                <a:tableStyleId>{5940675A-B579-460E-94D1-54222C63F5DA}</a:tableStyleId>
              </a:tblPr>
              <a:tblGrid>
                <a:gridCol w="449924">
                  <a:extLst>
                    <a:ext uri="{9D8B030D-6E8A-4147-A177-3AD203B41FA5}">
                      <a16:colId xmlns:a16="http://schemas.microsoft.com/office/drawing/2014/main" val="20000"/>
                    </a:ext>
                  </a:extLst>
                </a:gridCol>
                <a:gridCol w="449924">
                  <a:extLst>
                    <a:ext uri="{9D8B030D-6E8A-4147-A177-3AD203B41FA5}">
                      <a16:colId xmlns:a16="http://schemas.microsoft.com/office/drawing/2014/main" val="2968348301"/>
                    </a:ext>
                  </a:extLst>
                </a:gridCol>
                <a:gridCol w="449924">
                  <a:extLst>
                    <a:ext uri="{9D8B030D-6E8A-4147-A177-3AD203B41FA5}">
                      <a16:colId xmlns:a16="http://schemas.microsoft.com/office/drawing/2014/main" val="20001"/>
                    </a:ext>
                  </a:extLst>
                </a:gridCol>
                <a:gridCol w="449924">
                  <a:extLst>
                    <a:ext uri="{9D8B030D-6E8A-4147-A177-3AD203B41FA5}">
                      <a16:colId xmlns:a16="http://schemas.microsoft.com/office/drawing/2014/main" val="20002"/>
                    </a:ext>
                  </a:extLst>
                </a:gridCol>
                <a:gridCol w="449924">
                  <a:extLst>
                    <a:ext uri="{9D8B030D-6E8A-4147-A177-3AD203B41FA5}">
                      <a16:colId xmlns:a16="http://schemas.microsoft.com/office/drawing/2014/main" val="20003"/>
                    </a:ext>
                  </a:extLst>
                </a:gridCol>
                <a:gridCol w="449924">
                  <a:extLst>
                    <a:ext uri="{9D8B030D-6E8A-4147-A177-3AD203B41FA5}">
                      <a16:colId xmlns:a16="http://schemas.microsoft.com/office/drawing/2014/main" val="20004"/>
                    </a:ext>
                  </a:extLst>
                </a:gridCol>
                <a:gridCol w="449924">
                  <a:extLst>
                    <a:ext uri="{9D8B030D-6E8A-4147-A177-3AD203B41FA5}">
                      <a16:colId xmlns:a16="http://schemas.microsoft.com/office/drawing/2014/main" val="20005"/>
                    </a:ext>
                  </a:extLst>
                </a:gridCol>
                <a:gridCol w="449924">
                  <a:extLst>
                    <a:ext uri="{9D8B030D-6E8A-4147-A177-3AD203B41FA5}">
                      <a16:colId xmlns:a16="http://schemas.microsoft.com/office/drawing/2014/main" val="20006"/>
                    </a:ext>
                  </a:extLst>
                </a:gridCol>
                <a:gridCol w="449924">
                  <a:extLst>
                    <a:ext uri="{9D8B030D-6E8A-4147-A177-3AD203B41FA5}">
                      <a16:colId xmlns:a16="http://schemas.microsoft.com/office/drawing/2014/main" val="20007"/>
                    </a:ext>
                  </a:extLst>
                </a:gridCol>
                <a:gridCol w="449924">
                  <a:extLst>
                    <a:ext uri="{9D8B030D-6E8A-4147-A177-3AD203B41FA5}">
                      <a16:colId xmlns:a16="http://schemas.microsoft.com/office/drawing/2014/main" val="20008"/>
                    </a:ext>
                  </a:extLst>
                </a:gridCol>
                <a:gridCol w="2065727">
                  <a:extLst>
                    <a:ext uri="{9D8B030D-6E8A-4147-A177-3AD203B41FA5}">
                      <a16:colId xmlns:a16="http://schemas.microsoft.com/office/drawing/2014/main" val="20009"/>
                    </a:ext>
                  </a:extLst>
                </a:gridCol>
                <a:gridCol w="2204819">
                  <a:extLst>
                    <a:ext uri="{9D8B030D-6E8A-4147-A177-3AD203B41FA5}">
                      <a16:colId xmlns:a16="http://schemas.microsoft.com/office/drawing/2014/main" val="20010"/>
                    </a:ext>
                  </a:extLst>
                </a:gridCol>
              </a:tblGrid>
              <a:tr h="748873">
                <a:tc gridSpan="4">
                  <a:txBody>
                    <a:bodyPr/>
                    <a:lstStyle/>
                    <a:p>
                      <a:pPr algn="ctr"/>
                      <a:r>
                        <a:rPr lang="de-DE" sz="1800" b="1" dirty="0">
                          <a:latin typeface="Arial" panose="020B0604020202020204" pitchFamily="34" charset="0"/>
                          <a:cs typeface="Arial" panose="020B0604020202020204" pitchFamily="34" charset="0"/>
                        </a:rPr>
                        <a:t>2020</a:t>
                      </a:r>
                    </a:p>
                  </a:txBody>
                  <a:tcPr anchor="ctr">
                    <a:lnR w="38100" cap="flat" cmpd="sng" algn="ctr">
                      <a:solidFill>
                        <a:schemeClr val="accent6">
                          <a:lumMod val="75000"/>
                        </a:schemeClr>
                      </a:solidFill>
                      <a:prstDash val="solid"/>
                      <a:round/>
                      <a:headEnd type="none" w="med" len="med"/>
                      <a:tailEnd type="none" w="med" len="med"/>
                    </a:lnR>
                  </a:tcPr>
                </a:tc>
                <a:tc hMerge="1">
                  <a:txBody>
                    <a:bodyPr/>
                    <a:lstStyle/>
                    <a:p>
                      <a:endParaRPr lang="de-DE"/>
                    </a:p>
                  </a:txBody>
                  <a:tcPr/>
                </a:tc>
                <a:tc hMerge="1">
                  <a:txBody>
                    <a:bodyPr/>
                    <a:lstStyle/>
                    <a:p>
                      <a:endParaRPr lang="de-DE"/>
                    </a:p>
                  </a:txBody>
                  <a:tcPr/>
                </a:tc>
                <a:tc hMerge="1">
                  <a:txBody>
                    <a:bodyPr/>
                    <a:lstStyle/>
                    <a:p>
                      <a:endParaRPr lang="de-DE" dirty="0"/>
                    </a:p>
                  </a:txBody>
                  <a:tcPr/>
                </a:tc>
                <a:tc gridSpan="4">
                  <a:txBody>
                    <a:bodyPr/>
                    <a:lstStyle/>
                    <a:p>
                      <a:pPr algn="ctr"/>
                      <a:r>
                        <a:rPr lang="de-DE" sz="1800" b="1" dirty="0">
                          <a:latin typeface="Arial" panose="020B0604020202020204" pitchFamily="34" charset="0"/>
                          <a:cs typeface="Arial" panose="020B0604020202020204" pitchFamily="34" charset="0"/>
                        </a:rPr>
                        <a:t>2021</a:t>
                      </a:r>
                    </a:p>
                  </a:txBody>
                  <a:tcPr anchor="ct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solidFill>
                      <a:schemeClr val="accent6">
                        <a:lumMod val="40000"/>
                        <a:lumOff val="60000"/>
                      </a:schemeClr>
                    </a:solidFill>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tc gridSpan="2">
                  <a:txBody>
                    <a:bodyPr/>
                    <a:lstStyle/>
                    <a:p>
                      <a:pPr algn="ctr"/>
                      <a:r>
                        <a:rPr lang="de-DE" sz="1800" b="1" dirty="0">
                          <a:latin typeface="Arial" panose="020B0604020202020204" pitchFamily="34" charset="0"/>
                          <a:cs typeface="Arial" panose="020B0604020202020204" pitchFamily="34" charset="0"/>
                        </a:rPr>
                        <a:t>2022</a:t>
                      </a:r>
                    </a:p>
                  </a:txBody>
                  <a:tcPr anchor="ctr">
                    <a:lnL w="38100" cap="flat" cmpd="sng" algn="ctr">
                      <a:solidFill>
                        <a:schemeClr val="accent6">
                          <a:lumMod val="75000"/>
                        </a:schemeClr>
                      </a:solidFill>
                      <a:prstDash val="solid"/>
                      <a:round/>
                      <a:headEnd type="none" w="med" len="med"/>
                      <a:tailEnd type="none" w="med" len="med"/>
                    </a:lnL>
                  </a:tcPr>
                </a:tc>
                <a:tc hMerge="1">
                  <a:txBody>
                    <a:bodyPr/>
                    <a:lstStyle/>
                    <a:p>
                      <a:endParaRPr lang="de-DE" dirty="0"/>
                    </a:p>
                  </a:txBody>
                  <a:tcPr/>
                </a:tc>
                <a:tc rowSpan="2">
                  <a:txBody>
                    <a:bodyPr/>
                    <a:lstStyle/>
                    <a:p>
                      <a:r>
                        <a:rPr lang="de-DE" sz="1600" dirty="0">
                          <a:latin typeface="Arial" panose="020B0604020202020204" pitchFamily="34" charset="0"/>
                          <a:cs typeface="Arial" panose="020B0604020202020204" pitchFamily="34" charset="0"/>
                        </a:rPr>
                        <a:t>Wie viele AmBADO-Fälle sind im Jahr 2021 anzulegen?</a:t>
                      </a:r>
                    </a:p>
                  </a:txBody>
                  <a:tcPr anchor="ctr"/>
                </a:tc>
                <a:tc rowSpan="2">
                  <a:txBody>
                    <a:bodyPr/>
                    <a:lstStyle/>
                    <a:p>
                      <a:r>
                        <a:rPr lang="de-DE" sz="1600" dirty="0">
                          <a:latin typeface="Arial" panose="020B0604020202020204" pitchFamily="34" charset="0"/>
                          <a:cs typeface="Arial" panose="020B0604020202020204" pitchFamily="34" charset="0"/>
                        </a:rPr>
                        <a:t>Wie viele AmBADO-Fälle sind im Jahr 2021 abzuschließen?</a:t>
                      </a:r>
                    </a:p>
                  </a:txBody>
                  <a:tcPr anchor="ctr"/>
                </a:tc>
                <a:extLst>
                  <a:ext uri="{0D108BD9-81ED-4DB2-BD59-A6C34878D82A}">
                    <a16:rowId xmlns:a16="http://schemas.microsoft.com/office/drawing/2014/main" val="10000"/>
                  </a:ext>
                </a:extLst>
              </a:tr>
              <a:tr h="395935">
                <a:tc>
                  <a:txBody>
                    <a:bodyPr/>
                    <a:lstStyle/>
                    <a:p>
                      <a:pPr algn="ctr"/>
                      <a:r>
                        <a:rPr lang="de-DE" sz="1400" dirty="0">
                          <a:latin typeface="Arial" panose="020B0604020202020204" pitchFamily="34" charset="0"/>
                          <a:cs typeface="Arial" panose="020B0604020202020204" pitchFamily="34" charset="0"/>
                        </a:rPr>
                        <a:t>Q1</a:t>
                      </a:r>
                    </a:p>
                  </a:txBody>
                  <a:tcPr anchor="ctr"/>
                </a:tc>
                <a:tc>
                  <a:txBody>
                    <a:bodyPr/>
                    <a:lstStyle/>
                    <a:p>
                      <a:pPr algn="ctr"/>
                      <a:r>
                        <a:rPr lang="de-DE" sz="1400" dirty="0">
                          <a:latin typeface="Arial" panose="020B0604020202020204" pitchFamily="34" charset="0"/>
                          <a:cs typeface="Arial" panose="020B0604020202020204" pitchFamily="34" charset="0"/>
                        </a:rPr>
                        <a:t>Q2</a:t>
                      </a:r>
                    </a:p>
                  </a:txBody>
                  <a:tcPr anchor="ctr"/>
                </a:tc>
                <a:tc>
                  <a:txBody>
                    <a:bodyPr/>
                    <a:lstStyle/>
                    <a:p>
                      <a:pPr algn="ctr"/>
                      <a:r>
                        <a:rPr lang="de-DE" sz="1400" dirty="0">
                          <a:latin typeface="Arial" panose="020B0604020202020204" pitchFamily="34" charset="0"/>
                          <a:cs typeface="Arial" panose="020B0604020202020204" pitchFamily="34" charset="0"/>
                        </a:rPr>
                        <a:t>Q3</a:t>
                      </a:r>
                    </a:p>
                  </a:txBody>
                  <a:tcPr anchor="ctr"/>
                </a:tc>
                <a:tc>
                  <a:txBody>
                    <a:bodyPr/>
                    <a:lstStyle/>
                    <a:p>
                      <a:pPr algn="ctr"/>
                      <a:r>
                        <a:rPr lang="de-DE" sz="1400" dirty="0">
                          <a:latin typeface="Arial" panose="020B0604020202020204" pitchFamily="34" charset="0"/>
                          <a:cs typeface="Arial" panose="020B0604020202020204" pitchFamily="34" charset="0"/>
                        </a:rPr>
                        <a:t>Q4</a:t>
                      </a:r>
                    </a:p>
                  </a:txBody>
                  <a:tcPr anchor="ctr">
                    <a:lnR w="38100" cap="flat" cmpd="sng" algn="ctr">
                      <a:solidFill>
                        <a:schemeClr val="accent6">
                          <a:lumMod val="75000"/>
                        </a:schemeClr>
                      </a:solidFill>
                      <a:prstDash val="solid"/>
                      <a:round/>
                      <a:headEnd type="none" w="med" len="med"/>
                      <a:tailEnd type="none" w="med" len="med"/>
                    </a:lnR>
                  </a:tcPr>
                </a:tc>
                <a:tc>
                  <a:txBody>
                    <a:bodyPr/>
                    <a:lstStyle/>
                    <a:p>
                      <a:pPr algn="ctr"/>
                      <a:r>
                        <a:rPr lang="de-DE" sz="1400" dirty="0">
                          <a:latin typeface="Arial" panose="020B0604020202020204" pitchFamily="34" charset="0"/>
                          <a:cs typeface="Arial" panose="020B0604020202020204" pitchFamily="34" charset="0"/>
                        </a:rPr>
                        <a:t>Q1</a:t>
                      </a:r>
                    </a:p>
                  </a:txBody>
                  <a:tcPr anchor="ctr">
                    <a:lnL w="38100" cap="flat" cmpd="sng" algn="ctr">
                      <a:solidFill>
                        <a:schemeClr val="accent6">
                          <a:lumMod val="75000"/>
                        </a:schemeClr>
                      </a:solidFill>
                      <a:prstDash val="solid"/>
                      <a:round/>
                      <a:headEnd type="none" w="med" len="med"/>
                      <a:tailEnd type="none" w="med" len="med"/>
                    </a:lnL>
                  </a:tcPr>
                </a:tc>
                <a:tc>
                  <a:txBody>
                    <a:bodyPr/>
                    <a:lstStyle/>
                    <a:p>
                      <a:pPr algn="ctr"/>
                      <a:r>
                        <a:rPr lang="de-DE" sz="1400" dirty="0">
                          <a:latin typeface="Arial" panose="020B0604020202020204" pitchFamily="34" charset="0"/>
                          <a:cs typeface="Arial" panose="020B0604020202020204" pitchFamily="34" charset="0"/>
                        </a:rPr>
                        <a:t>Q2</a:t>
                      </a:r>
                    </a:p>
                  </a:txBody>
                  <a:tcPr anchor="ctr"/>
                </a:tc>
                <a:tc>
                  <a:txBody>
                    <a:bodyPr/>
                    <a:lstStyle/>
                    <a:p>
                      <a:pPr algn="ctr"/>
                      <a:r>
                        <a:rPr lang="de-DE" sz="1400" dirty="0">
                          <a:latin typeface="Arial" panose="020B0604020202020204" pitchFamily="34" charset="0"/>
                          <a:cs typeface="Arial" panose="020B0604020202020204" pitchFamily="34" charset="0"/>
                        </a:rPr>
                        <a:t>Q3</a:t>
                      </a:r>
                    </a:p>
                  </a:txBody>
                  <a:tcPr anchor="ctr"/>
                </a:tc>
                <a:tc>
                  <a:txBody>
                    <a:bodyPr/>
                    <a:lstStyle/>
                    <a:p>
                      <a:pPr algn="ctr"/>
                      <a:r>
                        <a:rPr lang="de-DE" sz="1400" dirty="0">
                          <a:latin typeface="Arial" panose="020B0604020202020204" pitchFamily="34" charset="0"/>
                          <a:cs typeface="Arial" panose="020B0604020202020204" pitchFamily="34" charset="0"/>
                        </a:rPr>
                        <a:t>Q4</a:t>
                      </a:r>
                    </a:p>
                  </a:txBody>
                  <a:tcPr anchor="ctr">
                    <a:lnR w="38100" cap="flat" cmpd="sng" algn="ctr">
                      <a:solidFill>
                        <a:schemeClr val="accent6">
                          <a:lumMod val="75000"/>
                        </a:schemeClr>
                      </a:solidFill>
                      <a:prstDash val="solid"/>
                      <a:round/>
                      <a:headEnd type="none" w="med" len="med"/>
                      <a:tailEnd type="none" w="med" len="med"/>
                    </a:lnR>
                  </a:tcPr>
                </a:tc>
                <a:tc>
                  <a:txBody>
                    <a:bodyPr/>
                    <a:lstStyle/>
                    <a:p>
                      <a:pPr algn="ctr"/>
                      <a:r>
                        <a:rPr lang="de-DE" sz="1400" dirty="0">
                          <a:latin typeface="Arial" panose="020B0604020202020204" pitchFamily="34" charset="0"/>
                          <a:cs typeface="Arial" panose="020B0604020202020204" pitchFamily="34" charset="0"/>
                        </a:rPr>
                        <a:t>Q1</a:t>
                      </a:r>
                    </a:p>
                  </a:txBody>
                  <a:tcPr anchor="ctr">
                    <a:lnL w="38100" cap="flat" cmpd="sng" algn="ctr">
                      <a:solidFill>
                        <a:schemeClr val="accent6">
                          <a:lumMod val="75000"/>
                        </a:schemeClr>
                      </a:solidFill>
                      <a:prstDash val="solid"/>
                      <a:round/>
                      <a:headEnd type="none" w="med" len="med"/>
                      <a:tailEnd type="none" w="med" len="med"/>
                    </a:lnL>
                  </a:tcPr>
                </a:tc>
                <a:tc>
                  <a:txBody>
                    <a:bodyPr/>
                    <a:lstStyle/>
                    <a:p>
                      <a:pPr algn="ctr"/>
                      <a:r>
                        <a:rPr lang="de-DE" sz="1400" dirty="0">
                          <a:latin typeface="Arial" panose="020B0604020202020204" pitchFamily="34" charset="0"/>
                          <a:cs typeface="Arial" panose="020B0604020202020204" pitchFamily="34" charset="0"/>
                        </a:rPr>
                        <a:t>Q2</a:t>
                      </a:r>
                    </a:p>
                  </a:txBody>
                  <a:tcPr anchor="ctr"/>
                </a:tc>
                <a:tc vMerge="1">
                  <a:txBody>
                    <a:bodyPr/>
                    <a:lstStyle/>
                    <a:p>
                      <a:pPr algn="ctr"/>
                      <a:endParaRPr lang="de-DE" sz="1800" b="1" dirty="0">
                        <a:latin typeface="Arial" panose="020B0604020202020204" pitchFamily="34" charset="0"/>
                        <a:cs typeface="Arial" panose="020B0604020202020204" pitchFamily="34" charset="0"/>
                      </a:endParaRPr>
                    </a:p>
                  </a:txBody>
                  <a:tcPr anchor="ctr"/>
                </a:tc>
                <a:tc vMerge="1">
                  <a:txBody>
                    <a:bodyPr/>
                    <a:lstStyle/>
                    <a:p>
                      <a:pPr algn="ctr"/>
                      <a:endParaRPr lang="de-DE" sz="18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395935">
                <a:tc>
                  <a:txBody>
                    <a:bodyPr/>
                    <a:lstStyle/>
                    <a:p>
                      <a:pPr algn="ctr"/>
                      <a:endParaRPr lang="de-DE" sz="1400" dirty="0">
                        <a:latin typeface="Arial" panose="020B0604020202020204" pitchFamily="34" charset="0"/>
                        <a:cs typeface="Arial" panose="020B0604020202020204" pitchFamily="34" charset="0"/>
                      </a:endParaRPr>
                    </a:p>
                  </a:txBody>
                  <a:tcPr anchor="ctr"/>
                </a:tc>
                <a:tc>
                  <a:txBody>
                    <a:bodyPr/>
                    <a:lstStyle/>
                    <a:p>
                      <a:pPr algn="ctr"/>
                      <a:endParaRPr lang="de-DE" sz="1400" dirty="0">
                        <a:latin typeface="Arial" panose="020B0604020202020204" pitchFamily="34" charset="0"/>
                        <a:cs typeface="Arial" panose="020B0604020202020204" pitchFamily="34" charset="0"/>
                      </a:endParaRPr>
                    </a:p>
                  </a:txBody>
                  <a:tcPr anchor="ctr"/>
                </a:tc>
                <a:tc>
                  <a:txBody>
                    <a:bodyPr/>
                    <a:lstStyle/>
                    <a:p>
                      <a:pPr algn="ctr"/>
                      <a:endParaRPr lang="de-DE" sz="1400">
                        <a:latin typeface="Arial" panose="020B0604020202020204" pitchFamily="34" charset="0"/>
                        <a:cs typeface="Arial" panose="020B0604020202020204" pitchFamily="34" charset="0"/>
                      </a:endParaRPr>
                    </a:p>
                  </a:txBody>
                  <a:tcPr anchor="ctr"/>
                </a:tc>
                <a:tc>
                  <a:txBody>
                    <a:bodyPr/>
                    <a:lstStyle/>
                    <a:p>
                      <a:pPr algn="ctr"/>
                      <a:endParaRPr lang="de-DE" sz="1400" dirty="0">
                        <a:latin typeface="Arial" panose="020B0604020202020204" pitchFamily="34" charset="0"/>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tcPr>
                </a:tc>
                <a:tc>
                  <a:txBody>
                    <a:bodyPr/>
                    <a:lstStyle/>
                    <a:p>
                      <a:pPr algn="ctr"/>
                      <a:r>
                        <a:rPr lang="de-DE" sz="1400" dirty="0">
                          <a:latin typeface="Arial" panose="020B0604020202020204" pitchFamily="34" charset="0"/>
                          <a:cs typeface="Arial" panose="020B0604020202020204" pitchFamily="34" charset="0"/>
                        </a:rPr>
                        <a:t>A</a:t>
                      </a:r>
                    </a:p>
                  </a:txBody>
                  <a:tcPr anchor="ctr">
                    <a:lnL w="38100" cap="flat" cmpd="sng" algn="ctr">
                      <a:solidFill>
                        <a:schemeClr val="accent6">
                          <a:lumMod val="75000"/>
                        </a:schemeClr>
                      </a:solidFill>
                      <a:prstDash val="solid"/>
                      <a:round/>
                      <a:headEnd type="none" w="med" len="med"/>
                      <a:tailEnd type="none" w="med" len="med"/>
                    </a:lnL>
                    <a:solidFill>
                      <a:schemeClr val="tx2">
                        <a:lumMod val="20000"/>
                        <a:lumOff val="80000"/>
                      </a:schemeClr>
                    </a:solidFill>
                  </a:tcPr>
                </a:tc>
                <a:tc>
                  <a:txBody>
                    <a:bodyPr/>
                    <a:lstStyle/>
                    <a:p>
                      <a:pPr algn="ctr"/>
                      <a:endParaRPr lang="de-DE" sz="1400" dirty="0">
                        <a:latin typeface="Arial" panose="020B0604020202020204" pitchFamily="34" charset="0"/>
                        <a:cs typeface="Arial" panose="020B0604020202020204" pitchFamily="34" charset="0"/>
                      </a:endParaRPr>
                    </a:p>
                  </a:txBody>
                  <a:tcPr anchor="ctr">
                    <a:solidFill>
                      <a:schemeClr val="tx2">
                        <a:lumMod val="20000"/>
                        <a:lumOff val="80000"/>
                      </a:schemeClr>
                    </a:solidFill>
                  </a:tcPr>
                </a:tc>
                <a:tc>
                  <a:txBody>
                    <a:bodyPr/>
                    <a:lstStyle/>
                    <a:p>
                      <a:pPr algn="ctr"/>
                      <a:r>
                        <a:rPr lang="de-DE" sz="1400" dirty="0">
                          <a:latin typeface="Arial" panose="020B0604020202020204" pitchFamily="34" charset="0"/>
                          <a:cs typeface="Arial" panose="020B0604020202020204" pitchFamily="34" charset="0"/>
                        </a:rPr>
                        <a:t>E</a:t>
                      </a:r>
                    </a:p>
                  </a:txBody>
                  <a:tcPr anchor="ctr">
                    <a:solidFill>
                      <a:schemeClr val="tx2">
                        <a:lumMod val="20000"/>
                        <a:lumOff val="80000"/>
                      </a:schemeClr>
                    </a:solidFill>
                  </a:tcPr>
                </a:tc>
                <a:tc>
                  <a:txBody>
                    <a:bodyPr/>
                    <a:lstStyle/>
                    <a:p>
                      <a:pPr algn="ctr"/>
                      <a:endParaRPr lang="de-DE" sz="1400" dirty="0">
                        <a:latin typeface="Arial" panose="020B0604020202020204" pitchFamily="34" charset="0"/>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tcPr>
                </a:tc>
                <a:tc>
                  <a:txBody>
                    <a:bodyPr/>
                    <a:lstStyle/>
                    <a:p>
                      <a:endParaRPr lang="de-DE" sz="1400">
                        <a:latin typeface="Arial" panose="020B0604020202020204" pitchFamily="34" charset="0"/>
                        <a:cs typeface="Arial" panose="020B0604020202020204" pitchFamily="34" charset="0"/>
                      </a:endParaRPr>
                    </a:p>
                  </a:txBody>
                  <a:tcPr>
                    <a:lnL w="38100" cap="flat" cmpd="sng" algn="ctr">
                      <a:solidFill>
                        <a:schemeClr val="accent6">
                          <a:lumMod val="75000"/>
                        </a:schemeClr>
                      </a:solidFill>
                      <a:prstDash val="solid"/>
                      <a:round/>
                      <a:headEnd type="none" w="med" len="med"/>
                      <a:tailEnd type="none" w="med" len="med"/>
                    </a:lnL>
                  </a:tcPr>
                </a:tc>
                <a:tc>
                  <a:txBody>
                    <a:bodyPr/>
                    <a:lstStyle/>
                    <a:p>
                      <a:endParaRPr lang="de-DE" sz="1400">
                        <a:latin typeface="Arial" panose="020B0604020202020204" pitchFamily="34" charset="0"/>
                        <a:cs typeface="Arial" panose="020B0604020202020204" pitchFamily="34" charset="0"/>
                      </a:endParaRPr>
                    </a:p>
                  </a:txBody>
                  <a:tcPr/>
                </a:tc>
                <a:tc>
                  <a:txBody>
                    <a:bodyPr/>
                    <a:lstStyle/>
                    <a:p>
                      <a:pPr algn="ctr"/>
                      <a:r>
                        <a:rPr lang="de-DE" sz="1800" b="1" dirty="0">
                          <a:latin typeface="Arial" panose="020B0604020202020204" pitchFamily="34" charset="0"/>
                          <a:cs typeface="Arial" panose="020B0604020202020204" pitchFamily="34" charset="0"/>
                        </a:rPr>
                        <a:t>1</a:t>
                      </a:r>
                    </a:p>
                  </a:txBody>
                  <a:tcPr anchor="ctr"/>
                </a:tc>
                <a:tc>
                  <a:txBody>
                    <a:bodyPr/>
                    <a:lstStyle/>
                    <a:p>
                      <a:pPr algn="ctr"/>
                      <a:r>
                        <a:rPr lang="de-DE" sz="1800" b="1" dirty="0">
                          <a:latin typeface="Arial" panose="020B0604020202020204" pitchFamily="34" charset="0"/>
                          <a:cs typeface="Arial" panose="020B0604020202020204" pitchFamily="34" charset="0"/>
                        </a:rPr>
                        <a:t>1</a:t>
                      </a:r>
                    </a:p>
                  </a:txBody>
                  <a:tcPr anchor="ctr"/>
                </a:tc>
                <a:extLst>
                  <a:ext uri="{0D108BD9-81ED-4DB2-BD59-A6C34878D82A}">
                    <a16:rowId xmlns:a16="http://schemas.microsoft.com/office/drawing/2014/main" val="10002"/>
                  </a:ext>
                </a:extLst>
              </a:tr>
              <a:tr h="395935">
                <a:tc>
                  <a:txBody>
                    <a:bodyPr/>
                    <a:lstStyle/>
                    <a:p>
                      <a:pPr algn="ctr"/>
                      <a:endParaRPr lang="de-DE" sz="1400" dirty="0">
                        <a:latin typeface="Arial" panose="020B0604020202020204" pitchFamily="34" charset="0"/>
                        <a:cs typeface="Arial" panose="020B0604020202020204" pitchFamily="34" charset="0"/>
                      </a:endParaRPr>
                    </a:p>
                  </a:txBody>
                  <a:tcPr anchor="ctr"/>
                </a:tc>
                <a:tc>
                  <a:txBody>
                    <a:bodyPr/>
                    <a:lstStyle/>
                    <a:p>
                      <a:pPr algn="ctr"/>
                      <a:endParaRPr lang="de-DE" sz="1400" dirty="0">
                        <a:latin typeface="Arial" panose="020B0604020202020204" pitchFamily="34" charset="0"/>
                        <a:cs typeface="Arial" panose="020B0604020202020204" pitchFamily="34" charset="0"/>
                      </a:endParaRPr>
                    </a:p>
                  </a:txBody>
                  <a:tcPr anchor="ctr"/>
                </a:tc>
                <a:tc>
                  <a:txBody>
                    <a:bodyPr/>
                    <a:lstStyle/>
                    <a:p>
                      <a:pPr algn="ctr"/>
                      <a:endParaRPr lang="de-DE" sz="1400" dirty="0">
                        <a:latin typeface="Arial" panose="020B0604020202020204" pitchFamily="34" charset="0"/>
                        <a:cs typeface="Arial" panose="020B0604020202020204" pitchFamily="34" charset="0"/>
                      </a:endParaRPr>
                    </a:p>
                  </a:txBody>
                  <a:tcPr anchor="ctr"/>
                </a:tc>
                <a:tc>
                  <a:txBody>
                    <a:bodyPr/>
                    <a:lstStyle/>
                    <a:p>
                      <a:pPr algn="ctr"/>
                      <a:r>
                        <a:rPr lang="de-DE" sz="1400" dirty="0">
                          <a:latin typeface="Arial" panose="020B0604020202020204" pitchFamily="34" charset="0"/>
                          <a:cs typeface="Arial" panose="020B0604020202020204" pitchFamily="34" charset="0"/>
                        </a:rPr>
                        <a:t>A</a:t>
                      </a:r>
                    </a:p>
                  </a:txBody>
                  <a:tcPr anchor="ctr">
                    <a:lnR w="38100" cap="flat" cmpd="sng" algn="ctr">
                      <a:solidFill>
                        <a:schemeClr val="accent6">
                          <a:lumMod val="75000"/>
                        </a:schemeClr>
                      </a:solidFill>
                      <a:prstDash val="solid"/>
                      <a:round/>
                      <a:headEnd type="none" w="med" len="med"/>
                      <a:tailEnd type="none" w="med" len="med"/>
                    </a:lnR>
                    <a:solidFill>
                      <a:schemeClr val="tx2">
                        <a:lumMod val="20000"/>
                        <a:lumOff val="80000"/>
                      </a:schemeClr>
                    </a:solidFill>
                  </a:tcPr>
                </a:tc>
                <a:tc>
                  <a:txBody>
                    <a:bodyPr/>
                    <a:lstStyle/>
                    <a:p>
                      <a:pPr algn="ctr"/>
                      <a:r>
                        <a:rPr lang="de-DE" sz="1400" dirty="0">
                          <a:latin typeface="Arial" panose="020B0604020202020204" pitchFamily="34" charset="0"/>
                          <a:cs typeface="Arial" panose="020B0604020202020204" pitchFamily="34" charset="0"/>
                        </a:rPr>
                        <a:t>E</a:t>
                      </a:r>
                    </a:p>
                  </a:txBody>
                  <a:tcPr anchor="ctr">
                    <a:lnL w="38100" cap="flat" cmpd="sng" algn="ctr">
                      <a:solidFill>
                        <a:schemeClr val="accent6">
                          <a:lumMod val="75000"/>
                        </a:schemeClr>
                      </a:solidFill>
                      <a:prstDash val="solid"/>
                      <a:round/>
                      <a:headEnd type="none" w="med" len="med"/>
                      <a:tailEnd type="none" w="med" len="med"/>
                    </a:lnL>
                    <a:solidFill>
                      <a:schemeClr val="tx2">
                        <a:lumMod val="20000"/>
                        <a:lumOff val="80000"/>
                      </a:schemeClr>
                    </a:solidFill>
                  </a:tcPr>
                </a:tc>
                <a:tc>
                  <a:txBody>
                    <a:bodyPr/>
                    <a:lstStyle/>
                    <a:p>
                      <a:pPr algn="ctr"/>
                      <a:endParaRPr lang="de-DE" sz="1400" dirty="0">
                        <a:latin typeface="Arial" panose="020B0604020202020204" pitchFamily="34" charset="0"/>
                        <a:cs typeface="Arial" panose="020B0604020202020204" pitchFamily="34" charset="0"/>
                      </a:endParaRPr>
                    </a:p>
                  </a:txBody>
                  <a:tcPr anchor="ctr"/>
                </a:tc>
                <a:tc>
                  <a:txBody>
                    <a:bodyPr/>
                    <a:lstStyle/>
                    <a:p>
                      <a:pPr algn="ctr"/>
                      <a:endParaRPr lang="de-DE" sz="1400" dirty="0">
                        <a:latin typeface="Arial" panose="020B0604020202020204" pitchFamily="34" charset="0"/>
                        <a:cs typeface="Arial" panose="020B0604020202020204" pitchFamily="34" charset="0"/>
                      </a:endParaRPr>
                    </a:p>
                  </a:txBody>
                  <a:tcPr anchor="ctr"/>
                </a:tc>
                <a:tc>
                  <a:txBody>
                    <a:bodyPr/>
                    <a:lstStyle/>
                    <a:p>
                      <a:pPr algn="ctr"/>
                      <a:endParaRPr lang="de-DE" sz="1400" dirty="0">
                        <a:latin typeface="Arial" panose="020B0604020202020204" pitchFamily="34" charset="0"/>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tcPr>
                </a:tc>
                <a:tc>
                  <a:txBody>
                    <a:bodyPr/>
                    <a:lstStyle/>
                    <a:p>
                      <a:endParaRPr lang="de-DE" sz="1400" dirty="0">
                        <a:latin typeface="Arial" panose="020B0604020202020204" pitchFamily="34" charset="0"/>
                        <a:cs typeface="Arial" panose="020B0604020202020204" pitchFamily="34" charset="0"/>
                      </a:endParaRPr>
                    </a:p>
                  </a:txBody>
                  <a:tcPr>
                    <a:lnL w="38100" cap="flat" cmpd="sng" algn="ctr">
                      <a:solidFill>
                        <a:schemeClr val="accent6">
                          <a:lumMod val="75000"/>
                        </a:schemeClr>
                      </a:solidFill>
                      <a:prstDash val="solid"/>
                      <a:round/>
                      <a:headEnd type="none" w="med" len="med"/>
                      <a:tailEnd type="none" w="med" len="med"/>
                    </a:lnL>
                  </a:tcPr>
                </a:tc>
                <a:tc>
                  <a:txBody>
                    <a:bodyPr/>
                    <a:lstStyle/>
                    <a:p>
                      <a:endParaRPr lang="de-DE" sz="1400" dirty="0">
                        <a:latin typeface="Arial" panose="020B0604020202020204" pitchFamily="34" charset="0"/>
                        <a:cs typeface="Arial" panose="020B0604020202020204" pitchFamily="34" charset="0"/>
                      </a:endParaRPr>
                    </a:p>
                  </a:txBody>
                  <a:tcPr/>
                </a:tc>
                <a:tc>
                  <a:txBody>
                    <a:bodyPr/>
                    <a:lstStyle/>
                    <a:p>
                      <a:pPr algn="ctr"/>
                      <a:r>
                        <a:rPr lang="de-DE" sz="1800" b="1" dirty="0">
                          <a:latin typeface="Arial" panose="020B0604020202020204" pitchFamily="34" charset="0"/>
                          <a:cs typeface="Arial" panose="020B0604020202020204" pitchFamily="34" charset="0"/>
                        </a:rPr>
                        <a:t>0</a:t>
                      </a:r>
                    </a:p>
                  </a:txBody>
                  <a:tcPr anchor="ctr"/>
                </a:tc>
                <a:tc>
                  <a:txBody>
                    <a:bodyPr/>
                    <a:lstStyle/>
                    <a:p>
                      <a:pPr algn="ctr"/>
                      <a:r>
                        <a:rPr lang="de-DE" sz="1800" b="1" dirty="0">
                          <a:latin typeface="Arial" panose="020B0604020202020204" pitchFamily="34" charset="0"/>
                          <a:cs typeface="Arial" panose="020B0604020202020204" pitchFamily="34" charset="0"/>
                        </a:rPr>
                        <a:t>1</a:t>
                      </a:r>
                    </a:p>
                  </a:txBody>
                  <a:tcPr anchor="ctr"/>
                </a:tc>
                <a:extLst>
                  <a:ext uri="{0D108BD9-81ED-4DB2-BD59-A6C34878D82A}">
                    <a16:rowId xmlns:a16="http://schemas.microsoft.com/office/drawing/2014/main" val="10003"/>
                  </a:ext>
                </a:extLst>
              </a:tr>
              <a:tr h="395935">
                <a:tc>
                  <a:txBody>
                    <a:bodyPr/>
                    <a:lstStyle/>
                    <a:p>
                      <a:pPr algn="ctr"/>
                      <a:endParaRPr lang="de-DE" sz="1400" dirty="0">
                        <a:latin typeface="Arial" panose="020B0604020202020204" pitchFamily="34" charset="0"/>
                        <a:cs typeface="Arial" panose="020B0604020202020204" pitchFamily="34" charset="0"/>
                      </a:endParaRPr>
                    </a:p>
                  </a:txBody>
                  <a:tcPr anchor="ctr">
                    <a:noFill/>
                  </a:tcPr>
                </a:tc>
                <a:tc>
                  <a:txBody>
                    <a:bodyPr/>
                    <a:lstStyle/>
                    <a:p>
                      <a:pPr algn="ctr"/>
                      <a:endParaRPr lang="de-DE" sz="1400" dirty="0">
                        <a:latin typeface="Arial" panose="020B0604020202020204" pitchFamily="34" charset="0"/>
                        <a:cs typeface="Arial" panose="020B0604020202020204" pitchFamily="34" charset="0"/>
                      </a:endParaRPr>
                    </a:p>
                  </a:txBody>
                  <a:tcPr anchor="ctr">
                    <a:noFill/>
                  </a:tcPr>
                </a:tc>
                <a:tc>
                  <a:txBody>
                    <a:bodyPr/>
                    <a:lstStyle/>
                    <a:p>
                      <a:pPr algn="ctr"/>
                      <a:r>
                        <a:rPr lang="de-DE" sz="1400" dirty="0">
                          <a:latin typeface="Arial" panose="020B0604020202020204" pitchFamily="34" charset="0"/>
                          <a:cs typeface="Arial" panose="020B0604020202020204" pitchFamily="34" charset="0"/>
                        </a:rPr>
                        <a:t>A</a:t>
                      </a:r>
                    </a:p>
                  </a:txBody>
                  <a:tcPr anchor="ctr">
                    <a:solidFill>
                      <a:schemeClr val="tx2">
                        <a:lumMod val="20000"/>
                        <a:lumOff val="80000"/>
                      </a:schemeClr>
                    </a:solidFill>
                  </a:tcPr>
                </a:tc>
                <a:tc>
                  <a:txBody>
                    <a:bodyPr/>
                    <a:lstStyle/>
                    <a:p>
                      <a:pPr algn="ctr"/>
                      <a:endParaRPr lang="de-DE" sz="1400" dirty="0">
                        <a:latin typeface="Arial" panose="020B0604020202020204" pitchFamily="34" charset="0"/>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solidFill>
                      <a:schemeClr val="tx2">
                        <a:lumMod val="20000"/>
                        <a:lumOff val="80000"/>
                      </a:schemeClr>
                    </a:solidFill>
                  </a:tcPr>
                </a:tc>
                <a:tc>
                  <a:txBody>
                    <a:bodyPr/>
                    <a:lstStyle/>
                    <a:p>
                      <a:pPr algn="ctr"/>
                      <a:endParaRPr lang="de-DE" sz="1400" dirty="0">
                        <a:latin typeface="Arial" panose="020B0604020202020204" pitchFamily="34" charset="0"/>
                        <a:cs typeface="Arial" panose="020B0604020202020204" pitchFamily="34" charset="0"/>
                      </a:endParaRPr>
                    </a:p>
                  </a:txBody>
                  <a:tcPr anchor="ctr">
                    <a:lnL w="38100" cap="flat" cmpd="sng" algn="ctr">
                      <a:solidFill>
                        <a:schemeClr val="accent6">
                          <a:lumMod val="75000"/>
                        </a:schemeClr>
                      </a:solidFill>
                      <a:prstDash val="solid"/>
                      <a:round/>
                      <a:headEnd type="none" w="med" len="med"/>
                      <a:tailEnd type="none" w="med" len="med"/>
                    </a:lnL>
                    <a:solidFill>
                      <a:schemeClr val="tx2">
                        <a:lumMod val="20000"/>
                        <a:lumOff val="80000"/>
                      </a:schemeClr>
                    </a:solidFill>
                  </a:tcPr>
                </a:tc>
                <a:tc>
                  <a:txBody>
                    <a:bodyPr/>
                    <a:lstStyle/>
                    <a:p>
                      <a:pPr algn="ctr"/>
                      <a:endParaRPr lang="de-DE" sz="1400" dirty="0">
                        <a:latin typeface="Arial" panose="020B0604020202020204" pitchFamily="34" charset="0"/>
                        <a:cs typeface="Arial" panose="020B0604020202020204" pitchFamily="34" charset="0"/>
                      </a:endParaRPr>
                    </a:p>
                  </a:txBody>
                  <a:tcPr anchor="ctr">
                    <a:solidFill>
                      <a:schemeClr val="tx2">
                        <a:lumMod val="20000"/>
                        <a:lumOff val="80000"/>
                      </a:schemeClr>
                    </a:solidFill>
                  </a:tcPr>
                </a:tc>
                <a:tc>
                  <a:txBody>
                    <a:bodyPr/>
                    <a:lstStyle/>
                    <a:p>
                      <a:pPr algn="ctr"/>
                      <a:r>
                        <a:rPr lang="de-DE" sz="1400" dirty="0">
                          <a:latin typeface="Arial" panose="020B0604020202020204" pitchFamily="34" charset="0"/>
                          <a:cs typeface="Arial" panose="020B0604020202020204" pitchFamily="34" charset="0"/>
                        </a:rPr>
                        <a:t>JA</a:t>
                      </a:r>
                    </a:p>
                  </a:txBody>
                  <a:tcPr anchor="ctr">
                    <a:solidFill>
                      <a:schemeClr val="tx2">
                        <a:lumMod val="20000"/>
                        <a:lumOff val="80000"/>
                      </a:schemeClr>
                    </a:solidFill>
                  </a:tcPr>
                </a:tc>
                <a:tc>
                  <a:txBody>
                    <a:bodyPr/>
                    <a:lstStyle/>
                    <a:p>
                      <a:pPr algn="ctr"/>
                      <a:endParaRPr lang="de-DE" sz="1400" dirty="0">
                        <a:latin typeface="Arial" panose="020B0604020202020204" pitchFamily="34" charset="0"/>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solidFill>
                      <a:schemeClr val="tx2">
                        <a:lumMod val="20000"/>
                        <a:lumOff val="80000"/>
                      </a:schemeClr>
                    </a:solidFill>
                  </a:tcPr>
                </a:tc>
                <a:tc>
                  <a:txBody>
                    <a:bodyPr/>
                    <a:lstStyle/>
                    <a:p>
                      <a:endParaRPr lang="de-DE" sz="1400" dirty="0">
                        <a:latin typeface="Arial" panose="020B0604020202020204" pitchFamily="34" charset="0"/>
                        <a:cs typeface="Arial" panose="020B0604020202020204" pitchFamily="34" charset="0"/>
                      </a:endParaRPr>
                    </a:p>
                  </a:txBody>
                  <a:tcPr>
                    <a:lnL w="38100" cap="flat" cmpd="sng" algn="ctr">
                      <a:solidFill>
                        <a:schemeClr val="accent6">
                          <a:lumMod val="75000"/>
                        </a:schemeClr>
                      </a:solidFill>
                      <a:prstDash val="solid"/>
                      <a:round/>
                      <a:headEnd type="none" w="med" len="med"/>
                      <a:tailEnd type="none" w="med" len="med"/>
                    </a:lnL>
                    <a:solidFill>
                      <a:schemeClr val="tx2">
                        <a:lumMod val="20000"/>
                        <a:lumOff val="80000"/>
                      </a:schemeClr>
                    </a:solidFill>
                  </a:tcPr>
                </a:tc>
                <a:tc>
                  <a:txBody>
                    <a:bodyPr/>
                    <a:lstStyle/>
                    <a:p>
                      <a:endParaRPr lang="de-DE" sz="1400" dirty="0">
                        <a:latin typeface="Arial" panose="020B0604020202020204" pitchFamily="34" charset="0"/>
                        <a:cs typeface="Arial" panose="020B0604020202020204" pitchFamily="34" charset="0"/>
                      </a:endParaRPr>
                    </a:p>
                  </a:txBody>
                  <a:tcPr>
                    <a:solidFill>
                      <a:schemeClr val="tx2">
                        <a:lumMod val="20000"/>
                        <a:lumOff val="80000"/>
                      </a:schemeClr>
                    </a:solidFill>
                  </a:tcPr>
                </a:tc>
                <a:tc>
                  <a:txBody>
                    <a:bodyPr/>
                    <a:lstStyle/>
                    <a:p>
                      <a:pPr algn="ctr"/>
                      <a:r>
                        <a:rPr lang="de-DE" sz="1800" b="1" dirty="0">
                          <a:latin typeface="Arial" panose="020B0604020202020204" pitchFamily="34" charset="0"/>
                          <a:cs typeface="Arial" panose="020B0604020202020204" pitchFamily="34" charset="0"/>
                        </a:rPr>
                        <a:t>1</a:t>
                      </a:r>
                    </a:p>
                  </a:txBody>
                  <a:tcPr anchor="ctr"/>
                </a:tc>
                <a:tc>
                  <a:txBody>
                    <a:bodyPr/>
                    <a:lstStyle/>
                    <a:p>
                      <a:pPr algn="ctr"/>
                      <a:r>
                        <a:rPr lang="de-DE" sz="1800" b="1" dirty="0">
                          <a:latin typeface="Arial" panose="020B0604020202020204" pitchFamily="34" charset="0"/>
                          <a:cs typeface="Arial" panose="020B0604020202020204" pitchFamily="34" charset="0"/>
                        </a:rPr>
                        <a:t>1</a:t>
                      </a:r>
                    </a:p>
                  </a:txBody>
                  <a:tcPr anchor="ctr"/>
                </a:tc>
                <a:extLst>
                  <a:ext uri="{0D108BD9-81ED-4DB2-BD59-A6C34878D82A}">
                    <a16:rowId xmlns:a16="http://schemas.microsoft.com/office/drawing/2014/main" val="10004"/>
                  </a:ext>
                </a:extLst>
              </a:tr>
              <a:tr h="395935">
                <a:tc>
                  <a:txBody>
                    <a:bodyPr/>
                    <a:lstStyle/>
                    <a:p>
                      <a:pPr algn="ctr"/>
                      <a:endParaRPr lang="de-DE" sz="1400" dirty="0">
                        <a:latin typeface="Arial" panose="020B0604020202020204" pitchFamily="34" charset="0"/>
                        <a:cs typeface="Arial" panose="020B0604020202020204" pitchFamily="34" charset="0"/>
                      </a:endParaRPr>
                    </a:p>
                  </a:txBody>
                  <a:tcPr anchor="ctr">
                    <a:noFill/>
                  </a:tcPr>
                </a:tc>
                <a:tc>
                  <a:txBody>
                    <a:bodyPr/>
                    <a:lstStyle/>
                    <a:p>
                      <a:pPr algn="ctr"/>
                      <a:endParaRPr lang="de-DE" sz="1400" dirty="0">
                        <a:latin typeface="Arial" panose="020B0604020202020204" pitchFamily="34" charset="0"/>
                        <a:cs typeface="Arial" panose="020B0604020202020204" pitchFamily="34" charset="0"/>
                      </a:endParaRPr>
                    </a:p>
                  </a:txBody>
                  <a:tcPr anchor="ctr">
                    <a:noFill/>
                  </a:tcPr>
                </a:tc>
                <a:tc>
                  <a:txBody>
                    <a:bodyPr/>
                    <a:lstStyle/>
                    <a:p>
                      <a:pPr algn="ctr"/>
                      <a:endParaRPr lang="de-DE" sz="1400" dirty="0">
                        <a:latin typeface="Arial" panose="020B0604020202020204" pitchFamily="34" charset="0"/>
                        <a:cs typeface="Arial" panose="020B0604020202020204" pitchFamily="34" charset="0"/>
                      </a:endParaRPr>
                    </a:p>
                  </a:txBody>
                  <a:tcPr anchor="ctr">
                    <a:noFill/>
                  </a:tcPr>
                </a:tc>
                <a:tc>
                  <a:txBody>
                    <a:bodyPr/>
                    <a:lstStyle/>
                    <a:p>
                      <a:pPr algn="ctr"/>
                      <a:endParaRPr lang="de-DE" sz="1400" dirty="0">
                        <a:latin typeface="Arial" panose="020B0604020202020204" pitchFamily="34" charset="0"/>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noFill/>
                  </a:tcPr>
                </a:tc>
                <a:tc>
                  <a:txBody>
                    <a:bodyPr/>
                    <a:lstStyle/>
                    <a:p>
                      <a:pPr algn="ctr"/>
                      <a:endParaRPr lang="de-DE" sz="1400" dirty="0">
                        <a:latin typeface="Arial" panose="020B0604020202020204" pitchFamily="34" charset="0"/>
                        <a:cs typeface="Arial" panose="020B0604020202020204" pitchFamily="34" charset="0"/>
                      </a:endParaRPr>
                    </a:p>
                  </a:txBody>
                  <a:tcPr anchor="ctr">
                    <a:lnL w="38100" cap="flat" cmpd="sng" algn="ctr">
                      <a:solidFill>
                        <a:schemeClr val="accent6">
                          <a:lumMod val="75000"/>
                        </a:schemeClr>
                      </a:solidFill>
                      <a:prstDash val="solid"/>
                      <a:round/>
                      <a:headEnd type="none" w="med" len="med"/>
                      <a:tailEnd type="none" w="med" len="med"/>
                    </a:lnL>
                    <a:noFill/>
                  </a:tcPr>
                </a:tc>
                <a:tc>
                  <a:txBody>
                    <a:bodyPr/>
                    <a:lstStyle/>
                    <a:p>
                      <a:pPr algn="ctr"/>
                      <a:endParaRPr lang="de-DE" sz="1400" dirty="0">
                        <a:latin typeface="Arial" panose="020B0604020202020204" pitchFamily="34" charset="0"/>
                        <a:cs typeface="Arial" panose="020B0604020202020204" pitchFamily="34" charset="0"/>
                      </a:endParaRPr>
                    </a:p>
                  </a:txBody>
                  <a:tcPr anchor="ctr">
                    <a:noFill/>
                  </a:tcPr>
                </a:tc>
                <a:tc>
                  <a:txBody>
                    <a:bodyPr/>
                    <a:lstStyle/>
                    <a:p>
                      <a:pPr algn="ctr"/>
                      <a:r>
                        <a:rPr lang="de-DE" sz="1400" dirty="0">
                          <a:latin typeface="Arial" panose="020B0604020202020204" pitchFamily="34" charset="0"/>
                          <a:cs typeface="Arial" panose="020B0604020202020204" pitchFamily="34" charset="0"/>
                        </a:rPr>
                        <a:t>A</a:t>
                      </a:r>
                    </a:p>
                  </a:txBody>
                  <a:tcPr anchor="ctr">
                    <a:solidFill>
                      <a:schemeClr val="tx2">
                        <a:lumMod val="20000"/>
                        <a:lumOff val="80000"/>
                      </a:schemeClr>
                    </a:solidFill>
                  </a:tcPr>
                </a:tc>
                <a:tc>
                  <a:txBody>
                    <a:bodyPr/>
                    <a:lstStyle/>
                    <a:p>
                      <a:pPr algn="ctr"/>
                      <a:endParaRPr lang="de-DE" sz="1400" dirty="0">
                        <a:latin typeface="Arial" panose="020B0604020202020204" pitchFamily="34" charset="0"/>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solidFill>
                      <a:schemeClr val="tx2">
                        <a:lumMod val="20000"/>
                        <a:lumOff val="80000"/>
                      </a:schemeClr>
                    </a:solidFill>
                  </a:tcPr>
                </a:tc>
                <a:tc>
                  <a:txBody>
                    <a:bodyPr/>
                    <a:lstStyle/>
                    <a:p>
                      <a:endParaRPr lang="de-DE" sz="1400" dirty="0">
                        <a:latin typeface="Arial" panose="020B0604020202020204" pitchFamily="34" charset="0"/>
                        <a:cs typeface="Arial" panose="020B0604020202020204" pitchFamily="34" charset="0"/>
                      </a:endParaRPr>
                    </a:p>
                  </a:txBody>
                  <a:tcPr>
                    <a:lnL w="38100" cap="flat" cmpd="sng" algn="ctr">
                      <a:solidFill>
                        <a:schemeClr val="accent6">
                          <a:lumMod val="75000"/>
                        </a:schemeClr>
                      </a:solidFill>
                      <a:prstDash val="solid"/>
                      <a:round/>
                      <a:headEnd type="none" w="med" len="med"/>
                      <a:tailEnd type="none" w="med" len="med"/>
                    </a:lnL>
                    <a:solidFill>
                      <a:schemeClr val="tx2">
                        <a:lumMod val="20000"/>
                        <a:lumOff val="80000"/>
                      </a:schemeClr>
                    </a:solidFill>
                  </a:tcPr>
                </a:tc>
                <a:tc>
                  <a:txBody>
                    <a:bodyPr/>
                    <a:lstStyle/>
                    <a:p>
                      <a:endParaRPr lang="de-DE" sz="1400" dirty="0">
                        <a:latin typeface="Arial" panose="020B0604020202020204" pitchFamily="34" charset="0"/>
                        <a:cs typeface="Arial" panose="020B0604020202020204" pitchFamily="34" charset="0"/>
                      </a:endParaRPr>
                    </a:p>
                  </a:txBody>
                  <a:tcPr>
                    <a:solidFill>
                      <a:schemeClr val="tx2">
                        <a:lumMod val="20000"/>
                        <a:lumOff val="80000"/>
                      </a:schemeClr>
                    </a:solidFill>
                  </a:tcPr>
                </a:tc>
                <a:tc>
                  <a:txBody>
                    <a:bodyPr/>
                    <a:lstStyle/>
                    <a:p>
                      <a:pPr algn="ctr"/>
                      <a:r>
                        <a:rPr lang="de-DE" sz="1800" b="1" dirty="0">
                          <a:latin typeface="Arial" panose="020B0604020202020204" pitchFamily="34" charset="0"/>
                          <a:cs typeface="Arial" panose="020B0604020202020204" pitchFamily="34" charset="0"/>
                        </a:rPr>
                        <a:t>1</a:t>
                      </a:r>
                    </a:p>
                  </a:txBody>
                  <a:tcPr anchor="ctr"/>
                </a:tc>
                <a:tc>
                  <a:txBody>
                    <a:bodyPr/>
                    <a:lstStyle/>
                    <a:p>
                      <a:pPr algn="ctr"/>
                      <a:r>
                        <a:rPr lang="de-DE" sz="1800" b="1" dirty="0">
                          <a:latin typeface="Arial" panose="020B0604020202020204" pitchFamily="34" charset="0"/>
                          <a:cs typeface="Arial" panose="020B0604020202020204" pitchFamily="34" charset="0"/>
                        </a:rPr>
                        <a:t>0</a:t>
                      </a:r>
                    </a:p>
                  </a:txBody>
                  <a:tcPr anchor="ctr"/>
                </a:tc>
                <a:extLst>
                  <a:ext uri="{0D108BD9-81ED-4DB2-BD59-A6C34878D82A}">
                    <a16:rowId xmlns:a16="http://schemas.microsoft.com/office/drawing/2014/main" val="10006"/>
                  </a:ext>
                </a:extLst>
              </a:tr>
              <a:tr h="395935">
                <a:tc>
                  <a:txBody>
                    <a:bodyPr/>
                    <a:lstStyle/>
                    <a:p>
                      <a:pPr algn="ctr"/>
                      <a:endParaRPr lang="de-DE" sz="1400" dirty="0">
                        <a:latin typeface="Arial" panose="020B0604020202020204" pitchFamily="34" charset="0"/>
                        <a:cs typeface="Arial" panose="020B0604020202020204" pitchFamily="34" charset="0"/>
                      </a:endParaRPr>
                    </a:p>
                  </a:txBody>
                  <a:tcPr anchor="ctr">
                    <a:noFill/>
                  </a:tcPr>
                </a:tc>
                <a:tc>
                  <a:txBody>
                    <a:bodyPr/>
                    <a:lstStyle/>
                    <a:p>
                      <a:pPr algn="ctr"/>
                      <a:endParaRPr lang="de-DE" sz="1400" dirty="0">
                        <a:latin typeface="Arial" panose="020B0604020202020204" pitchFamily="34" charset="0"/>
                        <a:cs typeface="Arial" panose="020B0604020202020204" pitchFamily="34" charset="0"/>
                      </a:endParaRPr>
                    </a:p>
                  </a:txBody>
                  <a:tcPr anchor="ctr">
                    <a:noFill/>
                  </a:tcPr>
                </a:tc>
                <a:tc>
                  <a:txBody>
                    <a:bodyPr/>
                    <a:lstStyle/>
                    <a:p>
                      <a:pPr algn="ctr"/>
                      <a:endParaRPr lang="de-DE" sz="1400" dirty="0">
                        <a:latin typeface="Arial" panose="020B0604020202020204" pitchFamily="34" charset="0"/>
                        <a:cs typeface="Arial" panose="020B0604020202020204" pitchFamily="34" charset="0"/>
                      </a:endParaRPr>
                    </a:p>
                  </a:txBody>
                  <a:tcPr anchor="ctr">
                    <a:noFill/>
                  </a:tcPr>
                </a:tc>
                <a:tc>
                  <a:txBody>
                    <a:bodyPr/>
                    <a:lstStyle/>
                    <a:p>
                      <a:pPr algn="ctr"/>
                      <a:endParaRPr lang="de-DE" sz="1400" dirty="0">
                        <a:latin typeface="Arial" panose="020B0604020202020204" pitchFamily="34" charset="0"/>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noFill/>
                  </a:tcPr>
                </a:tc>
                <a:tc>
                  <a:txBody>
                    <a:bodyPr/>
                    <a:lstStyle/>
                    <a:p>
                      <a:pPr algn="ctr"/>
                      <a:endParaRPr lang="de-DE" sz="1400" dirty="0">
                        <a:latin typeface="Arial" panose="020B0604020202020204" pitchFamily="34" charset="0"/>
                        <a:cs typeface="Arial" panose="020B0604020202020204" pitchFamily="34" charset="0"/>
                      </a:endParaRPr>
                    </a:p>
                  </a:txBody>
                  <a:tcPr anchor="ctr">
                    <a:lnL w="38100" cap="flat" cmpd="sng" algn="ctr">
                      <a:solidFill>
                        <a:schemeClr val="accent6">
                          <a:lumMod val="75000"/>
                        </a:schemeClr>
                      </a:solidFill>
                      <a:prstDash val="solid"/>
                      <a:round/>
                      <a:headEnd type="none" w="med" len="med"/>
                      <a:tailEnd type="none" w="med" len="med"/>
                    </a:lnL>
                    <a:noFill/>
                  </a:tcPr>
                </a:tc>
                <a:tc>
                  <a:txBody>
                    <a:bodyPr/>
                    <a:lstStyle/>
                    <a:p>
                      <a:pPr algn="ctr"/>
                      <a:endParaRPr lang="de-DE" sz="1400" dirty="0">
                        <a:latin typeface="Arial" panose="020B0604020202020204" pitchFamily="34" charset="0"/>
                        <a:cs typeface="Arial" panose="020B0604020202020204" pitchFamily="34" charset="0"/>
                      </a:endParaRPr>
                    </a:p>
                  </a:txBody>
                  <a:tcPr anchor="ctr">
                    <a:noFill/>
                  </a:tcPr>
                </a:tc>
                <a:tc>
                  <a:txBody>
                    <a:bodyPr/>
                    <a:lstStyle/>
                    <a:p>
                      <a:pPr algn="ctr"/>
                      <a:endParaRPr lang="de-DE" sz="1400" dirty="0">
                        <a:latin typeface="Arial" panose="020B0604020202020204" pitchFamily="34" charset="0"/>
                        <a:cs typeface="Arial" panose="020B0604020202020204" pitchFamily="34" charset="0"/>
                      </a:endParaRPr>
                    </a:p>
                  </a:txBody>
                  <a:tcPr anchor="ctr">
                    <a:noFill/>
                  </a:tcPr>
                </a:tc>
                <a:tc>
                  <a:txBody>
                    <a:bodyPr/>
                    <a:lstStyle/>
                    <a:p>
                      <a:pPr algn="ctr"/>
                      <a:r>
                        <a:rPr lang="de-DE" sz="1400" dirty="0">
                          <a:latin typeface="Arial" panose="020B0604020202020204" pitchFamily="34" charset="0"/>
                          <a:cs typeface="Arial" panose="020B0604020202020204" pitchFamily="34" charset="0"/>
                        </a:rPr>
                        <a:t>A</a:t>
                      </a:r>
                    </a:p>
                  </a:txBody>
                  <a:tcPr anchor="ctr">
                    <a:lnR w="38100" cap="flat" cmpd="sng" algn="ctr">
                      <a:solidFill>
                        <a:schemeClr val="accent6">
                          <a:lumMod val="75000"/>
                        </a:schemeClr>
                      </a:solidFill>
                      <a:prstDash val="solid"/>
                      <a:round/>
                      <a:headEnd type="none" w="med" len="med"/>
                      <a:tailEnd type="none" w="med" len="med"/>
                    </a:lnR>
                    <a:solidFill>
                      <a:schemeClr val="tx2">
                        <a:lumMod val="20000"/>
                        <a:lumOff val="80000"/>
                      </a:schemeClr>
                    </a:solidFill>
                  </a:tcPr>
                </a:tc>
                <a:tc>
                  <a:txBody>
                    <a:bodyPr/>
                    <a:lstStyle/>
                    <a:p>
                      <a:endParaRPr lang="de-DE" sz="1400" dirty="0">
                        <a:latin typeface="Arial" panose="020B0604020202020204" pitchFamily="34" charset="0"/>
                        <a:cs typeface="Arial" panose="020B0604020202020204" pitchFamily="34" charset="0"/>
                      </a:endParaRPr>
                    </a:p>
                  </a:txBody>
                  <a:tcPr>
                    <a:lnL w="38100" cap="flat" cmpd="sng" algn="ctr">
                      <a:solidFill>
                        <a:schemeClr val="accent6">
                          <a:lumMod val="75000"/>
                        </a:schemeClr>
                      </a:solidFill>
                      <a:prstDash val="solid"/>
                      <a:round/>
                      <a:headEnd type="none" w="med" len="med"/>
                      <a:tailEnd type="none" w="med" len="med"/>
                    </a:lnL>
                    <a:solidFill>
                      <a:schemeClr val="tx2">
                        <a:lumMod val="20000"/>
                        <a:lumOff val="80000"/>
                      </a:schemeClr>
                    </a:solidFill>
                  </a:tcPr>
                </a:tc>
                <a:tc>
                  <a:txBody>
                    <a:bodyPr/>
                    <a:lstStyle/>
                    <a:p>
                      <a:endParaRPr lang="de-DE" sz="1400" dirty="0">
                        <a:latin typeface="Arial" panose="020B0604020202020204" pitchFamily="34" charset="0"/>
                        <a:cs typeface="Arial" panose="020B0604020202020204" pitchFamily="34" charset="0"/>
                      </a:endParaRPr>
                    </a:p>
                  </a:txBody>
                  <a:tcPr>
                    <a:noFill/>
                  </a:tcPr>
                </a:tc>
                <a:tc>
                  <a:txBody>
                    <a:bodyPr/>
                    <a:lstStyle/>
                    <a:p>
                      <a:pPr algn="ctr"/>
                      <a:r>
                        <a:rPr lang="de-DE" sz="1800" b="1" dirty="0">
                          <a:latin typeface="Arial" panose="020B0604020202020204" pitchFamily="34" charset="0"/>
                          <a:cs typeface="Arial" panose="020B0604020202020204" pitchFamily="34" charset="0"/>
                        </a:rPr>
                        <a:t>1</a:t>
                      </a:r>
                    </a:p>
                  </a:txBody>
                  <a:tcPr anchor="ctr"/>
                </a:tc>
                <a:tc>
                  <a:txBody>
                    <a:bodyPr/>
                    <a:lstStyle/>
                    <a:p>
                      <a:pPr algn="ctr"/>
                      <a:r>
                        <a:rPr lang="de-DE" sz="1800" b="1" dirty="0">
                          <a:latin typeface="Arial" panose="020B0604020202020204" pitchFamily="34" charset="0"/>
                          <a:cs typeface="Arial" panose="020B0604020202020204" pitchFamily="34" charset="0"/>
                        </a:rPr>
                        <a:t>0</a:t>
                      </a:r>
                    </a:p>
                  </a:txBody>
                  <a:tcPr anchor="ctr"/>
                </a:tc>
                <a:extLst>
                  <a:ext uri="{0D108BD9-81ED-4DB2-BD59-A6C34878D82A}">
                    <a16:rowId xmlns:a16="http://schemas.microsoft.com/office/drawing/2014/main" val="10007"/>
                  </a:ext>
                </a:extLst>
              </a:tr>
              <a:tr h="395935">
                <a:tc>
                  <a:txBody>
                    <a:bodyPr/>
                    <a:lstStyle/>
                    <a:p>
                      <a:pPr algn="ctr"/>
                      <a:endParaRPr lang="de-DE" sz="1400" dirty="0">
                        <a:latin typeface="Arial" panose="020B0604020202020204" pitchFamily="34" charset="0"/>
                        <a:cs typeface="Arial" panose="020B0604020202020204" pitchFamily="34" charset="0"/>
                      </a:endParaRPr>
                    </a:p>
                  </a:txBody>
                  <a:tcPr anchor="ctr">
                    <a:noFill/>
                  </a:tcPr>
                </a:tc>
                <a:tc>
                  <a:txBody>
                    <a:bodyPr/>
                    <a:lstStyle/>
                    <a:p>
                      <a:pPr algn="ctr"/>
                      <a:endParaRPr lang="de-DE" sz="1400" dirty="0">
                        <a:latin typeface="Arial" panose="020B0604020202020204" pitchFamily="34" charset="0"/>
                        <a:cs typeface="Arial" panose="020B0604020202020204" pitchFamily="34" charset="0"/>
                      </a:endParaRPr>
                    </a:p>
                  </a:txBody>
                  <a:tcPr anchor="ctr">
                    <a:noFill/>
                  </a:tcPr>
                </a:tc>
                <a:tc>
                  <a:txBody>
                    <a:bodyPr/>
                    <a:lstStyle/>
                    <a:p>
                      <a:pPr algn="ctr"/>
                      <a:endParaRPr lang="de-DE" sz="1400" dirty="0">
                        <a:latin typeface="Arial" panose="020B0604020202020204" pitchFamily="34" charset="0"/>
                        <a:cs typeface="Arial" panose="020B0604020202020204" pitchFamily="34" charset="0"/>
                      </a:endParaRPr>
                    </a:p>
                  </a:txBody>
                  <a:tcPr anchor="ctr">
                    <a:noFill/>
                  </a:tcPr>
                </a:tc>
                <a:tc>
                  <a:txBody>
                    <a:bodyPr/>
                    <a:lstStyle/>
                    <a:p>
                      <a:pPr algn="ctr"/>
                      <a:r>
                        <a:rPr lang="de-DE" sz="1400" kern="1200" dirty="0">
                          <a:solidFill>
                            <a:schemeClr val="tx1"/>
                          </a:solidFill>
                          <a:latin typeface="Arial" panose="020B0604020202020204" pitchFamily="34" charset="0"/>
                          <a:ea typeface="+mn-ea"/>
                          <a:cs typeface="Arial" panose="020B0604020202020204" pitchFamily="34" charset="0"/>
                        </a:rPr>
                        <a:t>A</a:t>
                      </a:r>
                    </a:p>
                  </a:txBody>
                  <a:tcPr anchor="ctr">
                    <a:lnR w="38100" cap="flat" cmpd="sng" algn="ctr">
                      <a:solidFill>
                        <a:schemeClr val="accent6">
                          <a:lumMod val="75000"/>
                        </a:schemeClr>
                      </a:solidFill>
                      <a:prstDash val="solid"/>
                      <a:round/>
                      <a:headEnd type="none" w="med" len="med"/>
                      <a:tailEnd type="none" w="med" len="med"/>
                    </a:lnR>
                    <a:solidFill>
                      <a:schemeClr val="tx2">
                        <a:lumMod val="20000"/>
                        <a:lumOff val="80000"/>
                      </a:schemeClr>
                    </a:solidFill>
                  </a:tcPr>
                </a:tc>
                <a:tc>
                  <a:txBody>
                    <a:bodyPr/>
                    <a:lstStyle/>
                    <a:p>
                      <a:pPr algn="ctr"/>
                      <a:r>
                        <a:rPr lang="de-DE" sz="1400" dirty="0">
                          <a:latin typeface="Arial" panose="020B0604020202020204" pitchFamily="34" charset="0"/>
                          <a:cs typeface="Arial" panose="020B0604020202020204" pitchFamily="34" charset="0"/>
                        </a:rPr>
                        <a:t>E</a:t>
                      </a:r>
                    </a:p>
                  </a:txBody>
                  <a:tcPr anchor="ctr">
                    <a:lnL w="38100" cap="flat" cmpd="sng" algn="ctr">
                      <a:solidFill>
                        <a:schemeClr val="accent6">
                          <a:lumMod val="75000"/>
                        </a:schemeClr>
                      </a:solidFill>
                      <a:prstDash val="solid"/>
                      <a:round/>
                      <a:headEnd type="none" w="med" len="med"/>
                      <a:tailEnd type="none" w="med" len="med"/>
                    </a:lnL>
                    <a:solidFill>
                      <a:schemeClr val="tx2">
                        <a:lumMod val="20000"/>
                        <a:lumOff val="80000"/>
                      </a:schemeClr>
                    </a:solidFill>
                  </a:tcPr>
                </a:tc>
                <a:tc>
                  <a:txBody>
                    <a:bodyPr/>
                    <a:lstStyle/>
                    <a:p>
                      <a:pPr algn="ctr"/>
                      <a:endParaRPr lang="de-DE" sz="1400" dirty="0">
                        <a:latin typeface="Arial" panose="020B0604020202020204" pitchFamily="34" charset="0"/>
                        <a:cs typeface="Arial" panose="020B0604020202020204" pitchFamily="34" charset="0"/>
                      </a:endParaRPr>
                    </a:p>
                  </a:txBody>
                  <a:tcPr anchor="ctr">
                    <a:noFill/>
                  </a:tcPr>
                </a:tc>
                <a:tc>
                  <a:txBody>
                    <a:bodyPr/>
                    <a:lstStyle/>
                    <a:p>
                      <a:pPr algn="ctr"/>
                      <a:endParaRPr lang="de-DE" sz="1400" dirty="0">
                        <a:latin typeface="Arial" panose="020B0604020202020204" pitchFamily="34" charset="0"/>
                        <a:cs typeface="Arial" panose="020B0604020202020204" pitchFamily="34" charset="0"/>
                      </a:endParaRPr>
                    </a:p>
                  </a:txBody>
                  <a:tcPr anchor="ctr">
                    <a:noFill/>
                  </a:tcPr>
                </a:tc>
                <a:tc>
                  <a:txBody>
                    <a:bodyPr/>
                    <a:lstStyle/>
                    <a:p>
                      <a:pPr algn="ctr"/>
                      <a:r>
                        <a:rPr lang="de-DE" sz="1400" dirty="0">
                          <a:latin typeface="Arial" panose="020B0604020202020204" pitchFamily="34" charset="0"/>
                          <a:cs typeface="Arial" panose="020B0604020202020204" pitchFamily="34" charset="0"/>
                        </a:rPr>
                        <a:t>A</a:t>
                      </a:r>
                    </a:p>
                  </a:txBody>
                  <a:tcPr anchor="ctr">
                    <a:lnR w="38100" cap="flat" cmpd="sng" algn="ctr">
                      <a:solidFill>
                        <a:schemeClr val="accent6">
                          <a:lumMod val="75000"/>
                        </a:schemeClr>
                      </a:solidFill>
                      <a:prstDash val="solid"/>
                      <a:round/>
                      <a:headEnd type="none" w="med" len="med"/>
                      <a:tailEnd type="none" w="med" len="med"/>
                    </a:lnR>
                    <a:solidFill>
                      <a:schemeClr val="tx2">
                        <a:lumMod val="20000"/>
                        <a:lumOff val="80000"/>
                      </a:schemeClr>
                    </a:solidFill>
                  </a:tcPr>
                </a:tc>
                <a:tc>
                  <a:txBody>
                    <a:bodyPr/>
                    <a:lstStyle/>
                    <a:p>
                      <a:endParaRPr lang="de-DE" sz="1400" dirty="0">
                        <a:latin typeface="Arial" panose="020B0604020202020204" pitchFamily="34" charset="0"/>
                        <a:cs typeface="Arial" panose="020B0604020202020204" pitchFamily="34" charset="0"/>
                      </a:endParaRPr>
                    </a:p>
                  </a:txBody>
                  <a:tcPr>
                    <a:lnL w="38100" cap="flat" cmpd="sng" algn="ctr">
                      <a:solidFill>
                        <a:schemeClr val="accent6">
                          <a:lumMod val="75000"/>
                        </a:schemeClr>
                      </a:solidFill>
                      <a:prstDash val="solid"/>
                      <a:round/>
                      <a:headEnd type="none" w="med" len="med"/>
                      <a:tailEnd type="none" w="med" len="med"/>
                    </a:lnL>
                    <a:solidFill>
                      <a:schemeClr val="tx2">
                        <a:lumMod val="20000"/>
                        <a:lumOff val="80000"/>
                      </a:schemeClr>
                    </a:solidFill>
                  </a:tcPr>
                </a:tc>
                <a:tc>
                  <a:txBody>
                    <a:bodyPr/>
                    <a:lstStyle/>
                    <a:p>
                      <a:endParaRPr lang="de-DE" sz="1400" dirty="0">
                        <a:latin typeface="Arial" panose="020B0604020202020204" pitchFamily="34" charset="0"/>
                        <a:cs typeface="Arial" panose="020B0604020202020204" pitchFamily="34" charset="0"/>
                      </a:endParaRPr>
                    </a:p>
                  </a:txBody>
                  <a:tcPr>
                    <a:noFill/>
                  </a:tcPr>
                </a:tc>
                <a:tc>
                  <a:txBody>
                    <a:bodyPr/>
                    <a:lstStyle/>
                    <a:p>
                      <a:pPr algn="ctr"/>
                      <a:r>
                        <a:rPr lang="de-DE" sz="1800" b="1" dirty="0">
                          <a:latin typeface="Arial" panose="020B0604020202020204" pitchFamily="34" charset="0"/>
                          <a:cs typeface="Arial" panose="020B0604020202020204" pitchFamily="34" charset="0"/>
                        </a:rPr>
                        <a:t>1</a:t>
                      </a:r>
                    </a:p>
                  </a:txBody>
                  <a:tcPr anchor="ctr"/>
                </a:tc>
                <a:tc>
                  <a:txBody>
                    <a:bodyPr/>
                    <a:lstStyle/>
                    <a:p>
                      <a:pPr algn="ctr"/>
                      <a:r>
                        <a:rPr lang="de-DE" sz="1800" b="1" dirty="0">
                          <a:latin typeface="Arial" panose="020B0604020202020204" pitchFamily="34" charset="0"/>
                          <a:cs typeface="Arial" panose="020B0604020202020204" pitchFamily="34" charset="0"/>
                        </a:rPr>
                        <a:t>1</a:t>
                      </a:r>
                    </a:p>
                  </a:txBody>
                  <a:tcPr anchor="ctr"/>
                </a:tc>
                <a:extLst>
                  <a:ext uri="{0D108BD9-81ED-4DB2-BD59-A6C34878D82A}">
                    <a16:rowId xmlns:a16="http://schemas.microsoft.com/office/drawing/2014/main" val="2940111610"/>
                  </a:ext>
                </a:extLst>
              </a:tr>
              <a:tr h="395935">
                <a:tc>
                  <a:txBody>
                    <a:bodyPr/>
                    <a:lstStyle/>
                    <a:p>
                      <a:pPr algn="ctr"/>
                      <a:endParaRPr lang="de-DE" sz="1400" dirty="0">
                        <a:latin typeface="Arial" panose="020B0604020202020204" pitchFamily="34" charset="0"/>
                        <a:cs typeface="Arial" panose="020B0604020202020204" pitchFamily="34" charset="0"/>
                      </a:endParaRPr>
                    </a:p>
                  </a:txBody>
                  <a:tcPr anchor="ctr">
                    <a:noFill/>
                  </a:tcPr>
                </a:tc>
                <a:tc>
                  <a:txBody>
                    <a:bodyPr/>
                    <a:lstStyle/>
                    <a:p>
                      <a:pPr algn="ctr"/>
                      <a:endParaRPr lang="de-DE" sz="1400" dirty="0">
                        <a:latin typeface="Arial" panose="020B0604020202020204" pitchFamily="34" charset="0"/>
                        <a:cs typeface="Arial" panose="020B0604020202020204" pitchFamily="34" charset="0"/>
                      </a:endParaRPr>
                    </a:p>
                  </a:txBody>
                  <a:tcPr anchor="ctr">
                    <a:noFill/>
                  </a:tcPr>
                </a:tc>
                <a:tc>
                  <a:txBody>
                    <a:bodyPr/>
                    <a:lstStyle/>
                    <a:p>
                      <a:pPr algn="ctr"/>
                      <a:r>
                        <a:rPr lang="de-DE" sz="1400" dirty="0">
                          <a:latin typeface="Arial" panose="020B0604020202020204" pitchFamily="34" charset="0"/>
                          <a:cs typeface="Arial" panose="020B0604020202020204" pitchFamily="34" charset="0"/>
                        </a:rPr>
                        <a:t>A</a:t>
                      </a:r>
                    </a:p>
                  </a:txBody>
                  <a:tcPr anchor="ctr">
                    <a:solidFill>
                      <a:schemeClr val="tx2">
                        <a:lumMod val="20000"/>
                        <a:lumOff val="80000"/>
                      </a:schemeClr>
                    </a:solidFill>
                  </a:tcPr>
                </a:tc>
                <a:tc>
                  <a:txBody>
                    <a:bodyPr/>
                    <a:lstStyle/>
                    <a:p>
                      <a:pPr algn="ctr"/>
                      <a:endParaRPr lang="de-DE" sz="1400" kern="1200" dirty="0">
                        <a:solidFill>
                          <a:schemeClr val="tx1"/>
                        </a:solidFill>
                        <a:latin typeface="Arial" panose="020B0604020202020204" pitchFamily="34" charset="0"/>
                        <a:ea typeface="+mn-ea"/>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solidFill>
                      <a:schemeClr val="tx2">
                        <a:lumMod val="20000"/>
                        <a:lumOff val="80000"/>
                      </a:schemeClr>
                    </a:solidFill>
                  </a:tcPr>
                </a:tc>
                <a:tc>
                  <a:txBody>
                    <a:bodyPr/>
                    <a:lstStyle/>
                    <a:p>
                      <a:pPr algn="ctr"/>
                      <a:endParaRPr lang="de-DE" sz="1400" dirty="0">
                        <a:latin typeface="Arial" panose="020B0604020202020204" pitchFamily="34" charset="0"/>
                        <a:cs typeface="Arial" panose="020B0604020202020204" pitchFamily="34" charset="0"/>
                      </a:endParaRPr>
                    </a:p>
                  </a:txBody>
                  <a:tcPr anchor="ctr">
                    <a:lnL w="38100" cap="flat" cmpd="sng" algn="ctr">
                      <a:solidFill>
                        <a:schemeClr val="accent6">
                          <a:lumMod val="75000"/>
                        </a:schemeClr>
                      </a:solidFill>
                      <a:prstDash val="solid"/>
                      <a:round/>
                      <a:headEnd type="none" w="med" len="med"/>
                      <a:tailEnd type="none" w="med" len="med"/>
                    </a:lnL>
                    <a:solidFill>
                      <a:schemeClr val="tx2">
                        <a:lumMod val="20000"/>
                        <a:lumOff val="80000"/>
                      </a:schemeClr>
                    </a:solidFill>
                  </a:tcPr>
                </a:tc>
                <a:tc>
                  <a:txBody>
                    <a:bodyPr/>
                    <a:lstStyle/>
                    <a:p>
                      <a:pPr algn="ctr"/>
                      <a:endParaRPr lang="de-DE" sz="1400" dirty="0">
                        <a:latin typeface="Arial" panose="020B0604020202020204" pitchFamily="34" charset="0"/>
                        <a:cs typeface="Arial" panose="020B0604020202020204" pitchFamily="34" charset="0"/>
                      </a:endParaRPr>
                    </a:p>
                  </a:txBody>
                  <a:tcPr anchor="ctr">
                    <a:solidFill>
                      <a:schemeClr val="tx2">
                        <a:lumMod val="20000"/>
                        <a:lumOff val="80000"/>
                      </a:schemeClr>
                    </a:solidFill>
                  </a:tcPr>
                </a:tc>
                <a:tc>
                  <a:txBody>
                    <a:bodyPr/>
                    <a:lstStyle/>
                    <a:p>
                      <a:pPr algn="ctr"/>
                      <a:r>
                        <a:rPr lang="de-DE" sz="1400" dirty="0">
                          <a:latin typeface="Arial" panose="020B0604020202020204" pitchFamily="34" charset="0"/>
                          <a:cs typeface="Arial" panose="020B0604020202020204" pitchFamily="34" charset="0"/>
                        </a:rPr>
                        <a:t>JA</a:t>
                      </a:r>
                    </a:p>
                  </a:txBody>
                  <a:tcPr anchor="ctr">
                    <a:solidFill>
                      <a:schemeClr val="tx2">
                        <a:lumMod val="20000"/>
                        <a:lumOff val="80000"/>
                      </a:schemeClr>
                    </a:solidFill>
                  </a:tcPr>
                </a:tc>
                <a:tc>
                  <a:txBody>
                    <a:bodyPr/>
                    <a:lstStyle/>
                    <a:p>
                      <a:pPr algn="ctr"/>
                      <a:r>
                        <a:rPr lang="de-DE" sz="1400" dirty="0">
                          <a:latin typeface="Arial" panose="020B0604020202020204" pitchFamily="34" charset="0"/>
                          <a:cs typeface="Arial" panose="020B0604020202020204" pitchFamily="34" charset="0"/>
                        </a:rPr>
                        <a:t>E</a:t>
                      </a:r>
                    </a:p>
                  </a:txBody>
                  <a:tcPr anchor="ctr">
                    <a:lnR w="38100" cap="flat" cmpd="sng" algn="ctr">
                      <a:solidFill>
                        <a:schemeClr val="accent6">
                          <a:lumMod val="75000"/>
                        </a:schemeClr>
                      </a:solidFill>
                      <a:prstDash val="solid"/>
                      <a:round/>
                      <a:headEnd type="none" w="med" len="med"/>
                      <a:tailEnd type="none" w="med" len="med"/>
                    </a:lnR>
                    <a:solidFill>
                      <a:schemeClr val="tx2">
                        <a:lumMod val="20000"/>
                        <a:lumOff val="80000"/>
                      </a:schemeClr>
                    </a:solidFill>
                  </a:tcPr>
                </a:tc>
                <a:tc>
                  <a:txBody>
                    <a:bodyPr/>
                    <a:lstStyle/>
                    <a:p>
                      <a:endParaRPr lang="de-DE" sz="1400" dirty="0">
                        <a:latin typeface="Arial" panose="020B0604020202020204" pitchFamily="34" charset="0"/>
                        <a:cs typeface="Arial" panose="020B0604020202020204" pitchFamily="34" charset="0"/>
                      </a:endParaRPr>
                    </a:p>
                  </a:txBody>
                  <a:tcPr>
                    <a:lnL w="38100" cap="flat" cmpd="sng" algn="ctr">
                      <a:solidFill>
                        <a:schemeClr val="accent6">
                          <a:lumMod val="75000"/>
                        </a:schemeClr>
                      </a:solidFill>
                      <a:prstDash val="solid"/>
                      <a:round/>
                      <a:headEnd type="none" w="med" len="med"/>
                      <a:tailEnd type="none" w="med" len="med"/>
                    </a:lnL>
                    <a:noFill/>
                  </a:tcPr>
                </a:tc>
                <a:tc>
                  <a:txBody>
                    <a:bodyPr/>
                    <a:lstStyle/>
                    <a:p>
                      <a:endParaRPr lang="de-DE" sz="1400" dirty="0">
                        <a:latin typeface="Arial" panose="020B0604020202020204" pitchFamily="34" charset="0"/>
                        <a:cs typeface="Arial" panose="020B0604020202020204" pitchFamily="34" charset="0"/>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800" b="1" dirty="0">
                          <a:latin typeface="Arial" panose="020B0604020202020204" pitchFamily="34" charset="0"/>
                          <a:cs typeface="Arial" panose="020B0604020202020204" pitchFamily="34" charset="0"/>
                        </a:rPr>
                        <a:t>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800" b="1" dirty="0">
                          <a:latin typeface="Arial" panose="020B0604020202020204" pitchFamily="34" charset="0"/>
                          <a:cs typeface="Arial" panose="020B0604020202020204" pitchFamily="34" charset="0"/>
                        </a:rPr>
                        <a:t>2</a:t>
                      </a:r>
                    </a:p>
                  </a:txBody>
                  <a:tcPr anchor="ctr"/>
                </a:tc>
                <a:extLst>
                  <a:ext uri="{0D108BD9-81ED-4DB2-BD59-A6C34878D82A}">
                    <a16:rowId xmlns:a16="http://schemas.microsoft.com/office/drawing/2014/main" val="333846120"/>
                  </a:ext>
                </a:extLst>
              </a:tr>
              <a:tr h="395935">
                <a:tc>
                  <a:txBody>
                    <a:bodyPr/>
                    <a:lstStyle/>
                    <a:p>
                      <a:pPr algn="ctr"/>
                      <a:endParaRPr lang="de-DE" sz="1400" dirty="0">
                        <a:latin typeface="Arial" panose="020B0604020202020204" pitchFamily="34" charset="0"/>
                        <a:cs typeface="Arial" panose="020B0604020202020204" pitchFamily="34" charset="0"/>
                      </a:endParaRPr>
                    </a:p>
                  </a:txBody>
                  <a:tcPr anchor="ctr">
                    <a:noFill/>
                  </a:tcPr>
                </a:tc>
                <a:tc>
                  <a:txBody>
                    <a:bodyPr/>
                    <a:lstStyle/>
                    <a:p>
                      <a:pPr algn="ctr"/>
                      <a:endParaRPr lang="de-DE" sz="1400" dirty="0">
                        <a:latin typeface="Arial" panose="020B0604020202020204" pitchFamily="34" charset="0"/>
                        <a:cs typeface="Arial" panose="020B0604020202020204" pitchFamily="34" charset="0"/>
                      </a:endParaRPr>
                    </a:p>
                  </a:txBody>
                  <a:tcPr anchor="ctr">
                    <a:noFill/>
                  </a:tcPr>
                </a:tc>
                <a:tc>
                  <a:txBody>
                    <a:bodyPr/>
                    <a:lstStyle/>
                    <a:p>
                      <a:pPr algn="ctr"/>
                      <a:endParaRPr lang="de-DE" sz="1400" dirty="0">
                        <a:latin typeface="Arial" panose="020B0604020202020204" pitchFamily="34" charset="0"/>
                        <a:cs typeface="Arial" panose="020B0604020202020204" pitchFamily="34" charset="0"/>
                      </a:endParaRPr>
                    </a:p>
                  </a:txBody>
                  <a:tcPr anchor="ctr">
                    <a:noFill/>
                  </a:tcPr>
                </a:tc>
                <a:tc>
                  <a:txBody>
                    <a:bodyPr/>
                    <a:lstStyle/>
                    <a:p>
                      <a:pPr algn="ctr"/>
                      <a:endParaRPr lang="de-DE" sz="1400" kern="1200" dirty="0">
                        <a:solidFill>
                          <a:schemeClr val="tx1"/>
                        </a:solidFill>
                        <a:latin typeface="Arial" panose="020B0604020202020204" pitchFamily="34" charset="0"/>
                        <a:ea typeface="+mn-ea"/>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noFill/>
                  </a:tcPr>
                </a:tc>
                <a:tc>
                  <a:txBody>
                    <a:bodyPr/>
                    <a:lstStyle/>
                    <a:p>
                      <a:pPr algn="ctr"/>
                      <a:r>
                        <a:rPr lang="de-DE" sz="1400" dirty="0">
                          <a:latin typeface="Arial" panose="020B0604020202020204" pitchFamily="34" charset="0"/>
                          <a:cs typeface="Arial" panose="020B0604020202020204" pitchFamily="34" charset="0"/>
                        </a:rPr>
                        <a:t>A</a:t>
                      </a:r>
                    </a:p>
                  </a:txBody>
                  <a:tcPr anchor="ctr">
                    <a:lnL w="38100" cap="flat" cmpd="sng" algn="ctr">
                      <a:solidFill>
                        <a:schemeClr val="accent6">
                          <a:lumMod val="75000"/>
                        </a:schemeClr>
                      </a:solidFill>
                      <a:prstDash val="solid"/>
                      <a:round/>
                      <a:headEnd type="none" w="med" len="med"/>
                      <a:tailEnd type="none" w="med" len="med"/>
                    </a:lnL>
                    <a:solidFill>
                      <a:schemeClr val="tx2">
                        <a:lumMod val="20000"/>
                        <a:lumOff val="80000"/>
                      </a:schemeClr>
                    </a:solidFill>
                  </a:tcPr>
                </a:tc>
                <a:tc>
                  <a:txBody>
                    <a:bodyPr/>
                    <a:lstStyle/>
                    <a:p>
                      <a:pPr algn="ctr"/>
                      <a:endParaRPr lang="de-DE" sz="1400" dirty="0">
                        <a:latin typeface="Arial" panose="020B0604020202020204" pitchFamily="34" charset="0"/>
                        <a:cs typeface="Arial" panose="020B0604020202020204" pitchFamily="34" charset="0"/>
                      </a:endParaRPr>
                    </a:p>
                  </a:txBody>
                  <a:tcPr anchor="ctr">
                    <a:noFill/>
                  </a:tcPr>
                </a:tc>
                <a:tc>
                  <a:txBody>
                    <a:bodyPr/>
                    <a:lstStyle/>
                    <a:p>
                      <a:pPr algn="ctr"/>
                      <a:r>
                        <a:rPr lang="de-DE" sz="1400" dirty="0">
                          <a:latin typeface="Arial" panose="020B0604020202020204" pitchFamily="34" charset="0"/>
                          <a:cs typeface="Arial" panose="020B0604020202020204" pitchFamily="34" charset="0"/>
                        </a:rPr>
                        <a:t>E</a:t>
                      </a:r>
                    </a:p>
                  </a:txBody>
                  <a:tcPr anchor="ctr">
                    <a:solidFill>
                      <a:schemeClr val="tx2">
                        <a:lumMod val="20000"/>
                        <a:lumOff val="80000"/>
                      </a:schemeClr>
                    </a:solidFill>
                  </a:tcPr>
                </a:tc>
                <a:tc>
                  <a:txBody>
                    <a:bodyPr/>
                    <a:lstStyle/>
                    <a:p>
                      <a:pPr algn="ctr"/>
                      <a:endParaRPr lang="de-DE" sz="1400" dirty="0">
                        <a:latin typeface="Arial" panose="020B0604020202020204" pitchFamily="34" charset="0"/>
                        <a:cs typeface="Arial" panose="020B0604020202020204" pitchFamily="34" charset="0"/>
                      </a:endParaRPr>
                    </a:p>
                  </a:txBody>
                  <a:tcPr anchor="ctr">
                    <a:lnR w="38100" cap="flat" cmpd="sng" algn="ctr">
                      <a:solidFill>
                        <a:schemeClr val="accent6">
                          <a:lumMod val="75000"/>
                        </a:schemeClr>
                      </a:solidFill>
                      <a:prstDash val="solid"/>
                      <a:round/>
                      <a:headEnd type="none" w="med" len="med"/>
                      <a:tailEnd type="none" w="med" len="med"/>
                    </a:lnR>
                    <a:noFill/>
                  </a:tcPr>
                </a:tc>
                <a:tc>
                  <a:txBody>
                    <a:bodyPr/>
                    <a:lstStyle/>
                    <a:p>
                      <a:endParaRPr lang="de-DE" sz="1400" dirty="0">
                        <a:latin typeface="Arial" panose="020B0604020202020204" pitchFamily="34" charset="0"/>
                        <a:cs typeface="Arial" panose="020B0604020202020204" pitchFamily="34" charset="0"/>
                      </a:endParaRPr>
                    </a:p>
                  </a:txBody>
                  <a:tcPr>
                    <a:lnL w="38100" cap="flat" cmpd="sng" algn="ctr">
                      <a:solidFill>
                        <a:schemeClr val="accent6">
                          <a:lumMod val="75000"/>
                        </a:schemeClr>
                      </a:solidFill>
                      <a:prstDash val="solid"/>
                      <a:round/>
                      <a:headEnd type="none" w="med" len="med"/>
                      <a:tailEnd type="none" w="med" len="med"/>
                    </a:lnL>
                    <a:noFill/>
                  </a:tcPr>
                </a:tc>
                <a:tc>
                  <a:txBody>
                    <a:bodyPr/>
                    <a:lstStyle/>
                    <a:p>
                      <a:endParaRPr lang="de-DE" sz="1400" dirty="0">
                        <a:latin typeface="Arial" panose="020B0604020202020204" pitchFamily="34" charset="0"/>
                        <a:cs typeface="Arial" panose="020B0604020202020204" pitchFamily="34" charset="0"/>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800" b="1" dirty="0">
                          <a:latin typeface="Arial" panose="020B0604020202020204" pitchFamily="34" charset="0"/>
                          <a:cs typeface="Arial" panose="020B0604020202020204" pitchFamily="34" charset="0"/>
                        </a:rPr>
                        <a:t>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800" b="1" dirty="0">
                          <a:latin typeface="Arial" panose="020B0604020202020204" pitchFamily="34" charset="0"/>
                          <a:cs typeface="Arial" panose="020B0604020202020204" pitchFamily="34" charset="0"/>
                        </a:rPr>
                        <a:t>1</a:t>
                      </a:r>
                    </a:p>
                  </a:txBody>
                  <a:tcPr anchor="ctr"/>
                </a:tc>
                <a:extLst>
                  <a:ext uri="{0D108BD9-81ED-4DB2-BD59-A6C34878D82A}">
                    <a16:rowId xmlns:a16="http://schemas.microsoft.com/office/drawing/2014/main" val="605810999"/>
                  </a:ext>
                </a:extLst>
              </a:tr>
            </a:tbl>
          </a:graphicData>
        </a:graphic>
      </p:graphicFrame>
      <p:sp>
        <p:nvSpPr>
          <p:cNvPr id="11" name="Titel 1">
            <a:extLst>
              <a:ext uri="{FF2B5EF4-FFF2-40B4-BE49-F238E27FC236}">
                <a16:creationId xmlns:a16="http://schemas.microsoft.com/office/drawing/2014/main" id="{DDEE7FAD-BA28-4142-A865-B6C61BE455D1}"/>
              </a:ext>
            </a:extLst>
          </p:cNvPr>
          <p:cNvSpPr>
            <a:spLocks noGrp="1"/>
          </p:cNvSpPr>
          <p:nvPr>
            <p:ph type="title"/>
          </p:nvPr>
        </p:nvSpPr>
        <p:spPr>
          <a:xfrm>
            <a:off x="534988" y="303213"/>
            <a:ext cx="9618662" cy="868362"/>
          </a:xfrm>
        </p:spPr>
        <p:txBody>
          <a:bodyPr/>
          <a:lstStyle/>
          <a:p>
            <a:r>
              <a:rPr lang="de-DE" dirty="0">
                <a:solidFill>
                  <a:srgbClr val="82C836"/>
                </a:solidFill>
              </a:rPr>
              <a:t>Der AmBADO-Fall - Zeitstrahlbeispiele</a:t>
            </a:r>
          </a:p>
        </p:txBody>
      </p:sp>
      <p:sp>
        <p:nvSpPr>
          <p:cNvPr id="12" name="Inhaltsplatzhalter 2">
            <a:extLst>
              <a:ext uri="{FF2B5EF4-FFF2-40B4-BE49-F238E27FC236}">
                <a16:creationId xmlns:a16="http://schemas.microsoft.com/office/drawing/2014/main" id="{BC47F760-5841-4D5B-A039-0DB13E050BDF}"/>
              </a:ext>
            </a:extLst>
          </p:cNvPr>
          <p:cNvSpPr>
            <a:spLocks noGrp="1"/>
          </p:cNvSpPr>
          <p:nvPr>
            <p:ph idx="1"/>
          </p:nvPr>
        </p:nvSpPr>
        <p:spPr>
          <a:xfrm>
            <a:off x="534988" y="1715060"/>
            <a:ext cx="9618662" cy="701287"/>
          </a:xfrm>
        </p:spPr>
        <p:txBody>
          <a:bodyPr/>
          <a:lstStyle/>
          <a:p>
            <a:pPr indent="0">
              <a:lnSpc>
                <a:spcPts val="2300"/>
              </a:lnSpc>
              <a:buClr>
                <a:srgbClr val="0460B4"/>
              </a:buClr>
            </a:pPr>
            <a:r>
              <a:rPr lang="de-DE" sz="1800" dirty="0"/>
              <a:t>Hier sind beispielhafte Behandlungsverläufe abgetragen. </a:t>
            </a:r>
            <a:br>
              <a:rPr lang="de-DE" sz="1800" dirty="0"/>
            </a:br>
            <a:r>
              <a:rPr lang="de-DE" sz="1800" dirty="0"/>
              <a:t>Nun sind Sie an der Reihe! Können Sie die Fragen richtig beantworten?</a:t>
            </a:r>
          </a:p>
        </p:txBody>
      </p:sp>
      <p:pic>
        <p:nvPicPr>
          <p:cNvPr id="13" name="Grafik 12">
            <a:extLst>
              <a:ext uri="{FF2B5EF4-FFF2-40B4-BE49-F238E27FC236}">
                <a16:creationId xmlns:a16="http://schemas.microsoft.com/office/drawing/2014/main" id="{D71CB5C0-5896-40A5-8133-1E930A753E9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3750" l="7083" r="90625">
                        <a14:foregroundMark x1="9167" y1="53385" x2="9167" y2="53385"/>
                        <a14:foregroundMark x1="65313" y1="93906" x2="65313" y2="93906"/>
                        <a14:foregroundMark x1="90729" y1="74844" x2="90729" y2="74844"/>
                        <a14:foregroundMark x1="9010" y1="47188" x2="9010" y2="47188"/>
                        <a14:foregroundMark x1="8490" y1="54427" x2="8490" y2="54427"/>
                        <a14:foregroundMark x1="8281" y1="47708" x2="8281" y2="47708"/>
                        <a14:foregroundMark x1="7969" y1="52188" x2="7969" y2="52188"/>
                        <a14:foregroundMark x1="7760" y1="47708" x2="7760" y2="47708"/>
                        <a14:foregroundMark x1="7448" y1="53021" x2="7448" y2="53021"/>
                        <a14:foregroundMark x1="7448" y1="58177" x2="7448" y2="58177"/>
                        <a14:foregroundMark x1="7604" y1="59740" x2="7604" y2="59740"/>
                        <a14:foregroundMark x1="7083" y1="56302" x2="7083" y2="56302"/>
                      </a14:backgroundRemoval>
                    </a14:imgEffect>
                  </a14:imgLayer>
                </a14:imgProps>
              </a:ext>
            </a:extLst>
          </a:blip>
          <a:srcRect t="19045" b="1963"/>
          <a:stretch/>
        </p:blipFill>
        <p:spPr>
          <a:xfrm>
            <a:off x="8906669" y="83726"/>
            <a:ext cx="1527827" cy="1206856"/>
          </a:xfrm>
          <a:prstGeom prst="rect">
            <a:avLst/>
          </a:prstGeom>
        </p:spPr>
      </p:pic>
      <p:sp>
        <p:nvSpPr>
          <p:cNvPr id="2" name="Textfeld 1">
            <a:extLst>
              <a:ext uri="{FF2B5EF4-FFF2-40B4-BE49-F238E27FC236}">
                <a16:creationId xmlns:a16="http://schemas.microsoft.com/office/drawing/2014/main" id="{7B6865C3-8951-4A3C-B7E3-EDC2A8FF8050}"/>
              </a:ext>
            </a:extLst>
          </p:cNvPr>
          <p:cNvSpPr txBox="1"/>
          <p:nvPr/>
        </p:nvSpPr>
        <p:spPr>
          <a:xfrm>
            <a:off x="1049425" y="6747872"/>
            <a:ext cx="3959050" cy="276999"/>
          </a:xfrm>
          <a:prstGeom prst="rect">
            <a:avLst/>
          </a:prstGeom>
          <a:noFill/>
        </p:spPr>
        <p:txBody>
          <a:bodyPr wrap="square" rtlCol="0">
            <a:spAutoFit/>
          </a:bodyPr>
          <a:lstStyle/>
          <a:p>
            <a:r>
              <a:rPr lang="de-DE" sz="1200" b="1" dirty="0">
                <a:solidFill>
                  <a:schemeClr val="tx1">
                    <a:lumMod val="65000"/>
                    <a:lumOff val="35000"/>
                  </a:schemeClr>
                </a:solidFill>
              </a:rPr>
              <a:t>A</a:t>
            </a:r>
            <a:r>
              <a:rPr lang="de-DE" sz="1200" dirty="0">
                <a:solidFill>
                  <a:schemeClr val="tx1">
                    <a:lumMod val="65000"/>
                    <a:lumOff val="35000"/>
                  </a:schemeClr>
                </a:solidFill>
              </a:rPr>
              <a:t>= Anfang     </a:t>
            </a:r>
            <a:r>
              <a:rPr lang="de-DE" sz="1200" b="1" dirty="0">
                <a:solidFill>
                  <a:schemeClr val="tx1">
                    <a:lumMod val="65000"/>
                    <a:lumOff val="35000"/>
                  </a:schemeClr>
                </a:solidFill>
              </a:rPr>
              <a:t>E</a:t>
            </a:r>
            <a:r>
              <a:rPr lang="de-DE" sz="1200" dirty="0">
                <a:solidFill>
                  <a:schemeClr val="tx1">
                    <a:lumMod val="65000"/>
                    <a:lumOff val="35000"/>
                  </a:schemeClr>
                </a:solidFill>
              </a:rPr>
              <a:t> = Ende     </a:t>
            </a:r>
            <a:r>
              <a:rPr lang="de-DE" sz="1200" b="1" dirty="0">
                <a:solidFill>
                  <a:schemeClr val="tx1">
                    <a:lumMod val="65000"/>
                    <a:lumOff val="35000"/>
                  </a:schemeClr>
                </a:solidFill>
              </a:rPr>
              <a:t>JA</a:t>
            </a:r>
            <a:r>
              <a:rPr lang="de-DE" sz="1200" dirty="0">
                <a:solidFill>
                  <a:schemeClr val="tx1">
                    <a:lumMod val="65000"/>
                    <a:lumOff val="35000"/>
                  </a:schemeClr>
                </a:solidFill>
              </a:rPr>
              <a:t> = Jahresaktualisierung</a:t>
            </a:r>
          </a:p>
        </p:txBody>
      </p:sp>
    </p:spTree>
    <p:extLst>
      <p:ext uri="{BB962C8B-B14F-4D97-AF65-F5344CB8AC3E}">
        <p14:creationId xmlns:p14="http://schemas.microsoft.com/office/powerpoint/2010/main" val="12745698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DF29A-4C47-4B05-9373-4CFDAE790948}"/>
              </a:ext>
            </a:extLst>
          </p:cNvPr>
          <p:cNvSpPr>
            <a:spLocks noGrp="1"/>
          </p:cNvSpPr>
          <p:nvPr>
            <p:ph type="title"/>
          </p:nvPr>
        </p:nvSpPr>
        <p:spPr/>
        <p:txBody>
          <a:bodyPr/>
          <a:lstStyle/>
          <a:p>
            <a:r>
              <a:rPr lang="de-DE" dirty="0">
                <a:solidFill>
                  <a:srgbClr val="82C836"/>
                </a:solidFill>
              </a:rPr>
              <a:t>Der AmBADO-Fall – </a:t>
            </a:r>
            <a:br>
              <a:rPr lang="de-DE" dirty="0">
                <a:solidFill>
                  <a:srgbClr val="82C836"/>
                </a:solidFill>
              </a:rPr>
            </a:br>
            <a:r>
              <a:rPr lang="de-DE" dirty="0">
                <a:solidFill>
                  <a:srgbClr val="82C836"/>
                </a:solidFill>
              </a:rPr>
              <a:t>Wann anlegen, wann abschließen? (1)</a:t>
            </a:r>
          </a:p>
        </p:txBody>
      </p:sp>
      <p:sp>
        <p:nvSpPr>
          <p:cNvPr id="4" name="Datumsplatzhalter 3">
            <a:extLst>
              <a:ext uri="{FF2B5EF4-FFF2-40B4-BE49-F238E27FC236}">
                <a16:creationId xmlns:a16="http://schemas.microsoft.com/office/drawing/2014/main" id="{414E8319-DA84-41A9-AE9C-DFD40313784F}"/>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3508DC59-1544-4E94-AB8E-CA06B3151AB7}"/>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3C7368CB-4FA0-48F9-9095-AD68C4B0826D}"/>
              </a:ext>
            </a:extLst>
          </p:cNvPr>
          <p:cNvSpPr>
            <a:spLocks noGrp="1"/>
          </p:cNvSpPr>
          <p:nvPr>
            <p:ph type="sldNum" sz="quarter" idx="12"/>
          </p:nvPr>
        </p:nvSpPr>
        <p:spPr/>
        <p:txBody>
          <a:bodyPr/>
          <a:lstStyle/>
          <a:p>
            <a:pPr>
              <a:defRPr/>
            </a:pPr>
            <a:fld id="{F9D6104D-E8AE-4D46-824F-6769818204BD}" type="slidenum">
              <a:rPr lang="de-DE" smtClean="0"/>
              <a:pPr>
                <a:defRPr/>
              </a:pPr>
              <a:t>66</a:t>
            </a:fld>
            <a:endParaRPr lang="de-DE" dirty="0"/>
          </a:p>
        </p:txBody>
      </p:sp>
      <p:sp>
        <p:nvSpPr>
          <p:cNvPr id="8" name="Inhaltsplatzhalter 2">
            <a:extLst>
              <a:ext uri="{FF2B5EF4-FFF2-40B4-BE49-F238E27FC236}">
                <a16:creationId xmlns:a16="http://schemas.microsoft.com/office/drawing/2014/main" id="{B0F59D59-722A-4F58-995C-8D15A1CB4F47}"/>
              </a:ext>
            </a:extLst>
          </p:cNvPr>
          <p:cNvSpPr>
            <a:spLocks noGrp="1"/>
          </p:cNvSpPr>
          <p:nvPr>
            <p:ph idx="1"/>
          </p:nvPr>
        </p:nvSpPr>
        <p:spPr>
          <a:xfrm>
            <a:off x="534988" y="1715060"/>
            <a:ext cx="9618662" cy="1206857"/>
          </a:xfrm>
        </p:spPr>
        <p:txBody>
          <a:bodyPr/>
          <a:lstStyle/>
          <a:p>
            <a:pPr indent="0">
              <a:lnSpc>
                <a:spcPts val="2300"/>
              </a:lnSpc>
              <a:spcAft>
                <a:spcPts val="1800"/>
              </a:spcAft>
              <a:buClr>
                <a:srgbClr val="0460B4"/>
              </a:buClr>
            </a:pPr>
            <a:r>
              <a:rPr lang="de-DE" sz="1800" dirty="0"/>
              <a:t>Hier sind beispielhafte Behandlungsverläufe beschrieben. </a:t>
            </a:r>
            <a:br>
              <a:rPr lang="de-DE" sz="1800" dirty="0"/>
            </a:br>
            <a:r>
              <a:rPr lang="de-DE" sz="1800" dirty="0"/>
              <a:t>Nun sind Sie an der Reihe! Wann ist ein AmBADO-Bogen anzulegen, wann abzuschließen?</a:t>
            </a:r>
          </a:p>
          <a:p>
            <a:pPr indent="0">
              <a:lnSpc>
                <a:spcPts val="2300"/>
              </a:lnSpc>
              <a:buClr>
                <a:srgbClr val="0460B4"/>
              </a:buClr>
            </a:pPr>
            <a:r>
              <a:rPr lang="de-DE" sz="1800" b="1" dirty="0">
                <a:solidFill>
                  <a:schemeClr val="accent1"/>
                </a:solidFill>
              </a:rPr>
              <a:t>Patient A:</a:t>
            </a:r>
          </a:p>
        </p:txBody>
      </p:sp>
      <p:pic>
        <p:nvPicPr>
          <p:cNvPr id="16" name="Grafik 15">
            <a:extLst>
              <a:ext uri="{FF2B5EF4-FFF2-40B4-BE49-F238E27FC236}">
                <a16:creationId xmlns:a16="http://schemas.microsoft.com/office/drawing/2014/main" id="{95B23FDD-0654-41D7-AEFC-2E6ADDBBB59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3750" l="7083" r="90625">
                        <a14:foregroundMark x1="9167" y1="53385" x2="9167" y2="53385"/>
                        <a14:foregroundMark x1="65313" y1="93906" x2="65313" y2="93906"/>
                        <a14:foregroundMark x1="90729" y1="74844" x2="90729" y2="74844"/>
                        <a14:foregroundMark x1="9010" y1="47188" x2="9010" y2="47188"/>
                        <a14:foregroundMark x1="8490" y1="54427" x2="8490" y2="54427"/>
                        <a14:foregroundMark x1="8281" y1="47708" x2="8281" y2="47708"/>
                        <a14:foregroundMark x1="7969" y1="52188" x2="7969" y2="52188"/>
                        <a14:foregroundMark x1="7760" y1="47708" x2="7760" y2="47708"/>
                        <a14:foregroundMark x1="7448" y1="53021" x2="7448" y2="53021"/>
                        <a14:foregroundMark x1="7448" y1="58177" x2="7448" y2="58177"/>
                        <a14:foregroundMark x1="7604" y1="59740" x2="7604" y2="59740"/>
                        <a14:foregroundMark x1="7083" y1="56302" x2="7083" y2="56302"/>
                      </a14:backgroundRemoval>
                    </a14:imgEffect>
                  </a14:imgLayer>
                </a14:imgProps>
              </a:ext>
            </a:extLst>
          </a:blip>
          <a:srcRect t="19045" b="1963"/>
          <a:stretch/>
        </p:blipFill>
        <p:spPr>
          <a:xfrm>
            <a:off x="8906669" y="83726"/>
            <a:ext cx="1527827" cy="1206856"/>
          </a:xfrm>
          <a:prstGeom prst="rect">
            <a:avLst/>
          </a:prstGeom>
        </p:spPr>
      </p:pic>
      <p:graphicFrame>
        <p:nvGraphicFramePr>
          <p:cNvPr id="7" name="Tabelle 6">
            <a:extLst>
              <a:ext uri="{FF2B5EF4-FFF2-40B4-BE49-F238E27FC236}">
                <a16:creationId xmlns:a16="http://schemas.microsoft.com/office/drawing/2014/main" id="{780B0FD0-D906-418A-8C54-BB7D1B90B734}"/>
              </a:ext>
            </a:extLst>
          </p:cNvPr>
          <p:cNvGraphicFramePr>
            <a:graphicFrameLocks noGrp="1"/>
          </p:cNvGraphicFramePr>
          <p:nvPr>
            <p:extLst>
              <p:ext uri="{D42A27DB-BD31-4B8C-83A1-F6EECF244321}">
                <p14:modId xmlns:p14="http://schemas.microsoft.com/office/powerpoint/2010/main" val="3019567700"/>
              </p:ext>
            </p:extLst>
          </p:nvPr>
        </p:nvGraphicFramePr>
        <p:xfrm>
          <a:off x="534988" y="2877261"/>
          <a:ext cx="8821433" cy="3999598"/>
        </p:xfrm>
        <a:graphic>
          <a:graphicData uri="http://schemas.openxmlformats.org/drawingml/2006/table">
            <a:tbl>
              <a:tblPr firstRow="1" bandRow="1">
                <a:tableStyleId>{5940675A-B579-460E-94D1-54222C63F5DA}</a:tableStyleId>
              </a:tblPr>
              <a:tblGrid>
                <a:gridCol w="1122990">
                  <a:extLst>
                    <a:ext uri="{9D8B030D-6E8A-4147-A177-3AD203B41FA5}">
                      <a16:colId xmlns:a16="http://schemas.microsoft.com/office/drawing/2014/main" val="518981261"/>
                    </a:ext>
                  </a:extLst>
                </a:gridCol>
                <a:gridCol w="3738443">
                  <a:extLst>
                    <a:ext uri="{9D8B030D-6E8A-4147-A177-3AD203B41FA5}">
                      <a16:colId xmlns:a16="http://schemas.microsoft.com/office/drawing/2014/main" val="2704279865"/>
                    </a:ext>
                  </a:extLst>
                </a:gridCol>
                <a:gridCol w="3960000">
                  <a:extLst>
                    <a:ext uri="{9D8B030D-6E8A-4147-A177-3AD203B41FA5}">
                      <a16:colId xmlns:a16="http://schemas.microsoft.com/office/drawing/2014/main" val="2027847740"/>
                    </a:ext>
                  </a:extLst>
                </a:gridCol>
              </a:tblGrid>
              <a:tr h="582570">
                <a:tc>
                  <a:txBody>
                    <a:bodyPr/>
                    <a:lstStyle/>
                    <a:p>
                      <a:r>
                        <a:rPr lang="de-DE" sz="1600" b="1" dirty="0">
                          <a:latin typeface="Arial" panose="020B0604020202020204" pitchFamily="34" charset="0"/>
                          <a:cs typeface="Arial" panose="020B0604020202020204" pitchFamily="34" charset="0"/>
                        </a:rPr>
                        <a:t>Datum</a:t>
                      </a:r>
                    </a:p>
                  </a:txBody>
                  <a:tcPr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b="1" dirty="0">
                          <a:latin typeface="Arial" panose="020B0604020202020204" pitchFamily="34" charset="0"/>
                          <a:cs typeface="Arial" panose="020B0604020202020204" pitchFamily="34" charset="0"/>
                        </a:rPr>
                        <a:t>Ereignis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b="1" dirty="0">
                          <a:latin typeface="Arial" panose="020B0604020202020204" pitchFamily="34" charset="0"/>
                          <a:cs typeface="Arial" panose="020B0604020202020204" pitchFamily="34" charset="0"/>
                        </a:rPr>
                        <a:t>Anlegen und Abschließen der AmBADO?</a:t>
                      </a:r>
                    </a:p>
                  </a:txBody>
                  <a:tcPr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11090278"/>
                  </a:ext>
                </a:extLst>
              </a:tr>
              <a:tr h="585968">
                <a:tc>
                  <a:txBody>
                    <a:bodyPr/>
                    <a:lstStyle/>
                    <a:p>
                      <a:r>
                        <a:rPr lang="de-DE" sz="1600" dirty="0">
                          <a:latin typeface="Arial" panose="020B0604020202020204" pitchFamily="34" charset="0"/>
                          <a:cs typeface="Arial" panose="020B0604020202020204" pitchFamily="34" charset="0"/>
                        </a:rPr>
                        <a:t>12.12.19</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r>
                        <a:rPr lang="de-DE" sz="1600" dirty="0">
                          <a:latin typeface="Arial" panose="020B0604020202020204" pitchFamily="34" charset="0"/>
                          <a:cs typeface="Arial" panose="020B0604020202020204" pitchFamily="34" charset="0"/>
                        </a:rPr>
                        <a:t>Mutter ruft im Sekretariat der PIA an (Informationen &amp; Terminvereinbarung)</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endParaRPr lang="de-DE" sz="1600" dirty="0">
                        <a:latin typeface="Arial" panose="020B0604020202020204" pitchFamily="34" charset="0"/>
                        <a:cs typeface="Arial" panose="020B0604020202020204" pitchFamily="34" charset="0"/>
                      </a:endParaRP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extLst>
                  <a:ext uri="{0D108BD9-81ED-4DB2-BD59-A6C34878D82A}">
                    <a16:rowId xmlns:a16="http://schemas.microsoft.com/office/drawing/2014/main" val="2439370763"/>
                  </a:ext>
                </a:extLst>
              </a:tr>
              <a:tr h="585968">
                <a:tc>
                  <a:txBody>
                    <a:bodyPr/>
                    <a:lstStyle/>
                    <a:p>
                      <a:r>
                        <a:rPr lang="de-DE" sz="1600" dirty="0">
                          <a:latin typeface="Arial" panose="020B0604020202020204" pitchFamily="34" charset="0"/>
                          <a:cs typeface="Arial" panose="020B0604020202020204" pitchFamily="34" charset="0"/>
                        </a:rPr>
                        <a:t>15.01.20</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600" dirty="0">
                          <a:latin typeface="Arial" panose="020B0604020202020204" pitchFamily="34" charset="0"/>
                          <a:cs typeface="Arial" panose="020B0604020202020204" pitchFamily="34" charset="0"/>
                        </a:rPr>
                        <a:t>Erster Termin des Patienten in der PIA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sz="1600" dirty="0">
                        <a:latin typeface="Arial" panose="020B0604020202020204" pitchFamily="34" charset="0"/>
                        <a:cs typeface="Arial" panose="020B0604020202020204" pitchFamily="34" charset="0"/>
                      </a:endParaRP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89579321"/>
                  </a:ext>
                </a:extLst>
              </a:tr>
              <a:tr h="585968">
                <a:tc>
                  <a:txBody>
                    <a:bodyPr/>
                    <a:lstStyle/>
                    <a:p>
                      <a:r>
                        <a:rPr lang="de-DE" sz="1600" dirty="0">
                          <a:latin typeface="Arial" panose="020B0604020202020204" pitchFamily="34" charset="0"/>
                          <a:cs typeface="Arial" panose="020B0604020202020204" pitchFamily="34" charset="0"/>
                        </a:rPr>
                        <a:t>03.02.20</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r>
                        <a:rPr lang="de-DE" sz="1600" dirty="0">
                          <a:latin typeface="Arial" panose="020B0604020202020204" pitchFamily="34" charset="0"/>
                          <a:cs typeface="Arial" panose="020B0604020202020204" pitchFamily="34" charset="0"/>
                        </a:rPr>
                        <a:t>Termin des Patienten in der PIA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endParaRPr lang="de-DE" sz="1600" dirty="0">
                        <a:latin typeface="Arial" panose="020B0604020202020204" pitchFamily="34" charset="0"/>
                        <a:cs typeface="Arial" panose="020B0604020202020204" pitchFamily="34" charset="0"/>
                      </a:endParaRP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extLst>
                  <a:ext uri="{0D108BD9-81ED-4DB2-BD59-A6C34878D82A}">
                    <a16:rowId xmlns:a16="http://schemas.microsoft.com/office/drawing/2014/main" val="3365305926"/>
                  </a:ext>
                </a:extLst>
              </a:tr>
              <a:tr h="585968">
                <a:tc>
                  <a:txBody>
                    <a:bodyPr/>
                    <a:lstStyle/>
                    <a:p>
                      <a:r>
                        <a:rPr lang="de-DE" sz="1600" dirty="0">
                          <a:latin typeface="Arial" panose="020B0604020202020204" pitchFamily="34" charset="0"/>
                          <a:cs typeface="Arial" panose="020B0604020202020204" pitchFamily="34" charset="0"/>
                        </a:rPr>
                        <a:t>10.03.20</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600" dirty="0">
                          <a:latin typeface="Arial" panose="020B0604020202020204" pitchFamily="34" charset="0"/>
                          <a:cs typeface="Arial" panose="020B0604020202020204" pitchFamily="34" charset="0"/>
                        </a:rPr>
                        <a:t>Patient erscheint nicht zum Termin</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sz="1600" dirty="0">
                        <a:latin typeface="Arial" panose="020B0604020202020204" pitchFamily="34" charset="0"/>
                        <a:cs typeface="Arial" panose="020B0604020202020204" pitchFamily="34" charset="0"/>
                      </a:endParaRP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86138113"/>
                  </a:ext>
                </a:extLst>
              </a:tr>
              <a:tr h="1073156">
                <a:tc>
                  <a:txBody>
                    <a:bodyPr/>
                    <a:lstStyle/>
                    <a:p>
                      <a:r>
                        <a:rPr lang="de-DE" sz="1600" dirty="0">
                          <a:latin typeface="Arial" panose="020B0604020202020204" pitchFamily="34" charset="0"/>
                          <a:cs typeface="Arial" panose="020B0604020202020204" pitchFamily="34" charset="0"/>
                        </a:rPr>
                        <a:t>25.03.20</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r>
                        <a:rPr lang="de-DE" sz="1600" dirty="0">
                          <a:latin typeface="Arial" panose="020B0604020202020204" pitchFamily="34" charset="0"/>
                          <a:cs typeface="Arial" panose="020B0604020202020204" pitchFamily="34" charset="0"/>
                        </a:rPr>
                        <a:t>Patient erscheint erneut nicht zum Termin. Mutter ruft im Sekretariat an und teilt mit, dass der Patient nicht mehr in die PIA kommen wird.</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endParaRPr lang="de-DE" sz="1600" dirty="0">
                        <a:latin typeface="Arial" panose="020B0604020202020204" pitchFamily="34" charset="0"/>
                        <a:cs typeface="Arial" panose="020B0604020202020204" pitchFamily="34" charset="0"/>
                      </a:endParaRP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extLst>
                  <a:ext uri="{0D108BD9-81ED-4DB2-BD59-A6C34878D82A}">
                    <a16:rowId xmlns:a16="http://schemas.microsoft.com/office/drawing/2014/main" val="795834390"/>
                  </a:ext>
                </a:extLst>
              </a:tr>
            </a:tbl>
          </a:graphicData>
        </a:graphic>
      </p:graphicFrame>
    </p:spTree>
    <p:extLst>
      <p:ext uri="{BB962C8B-B14F-4D97-AF65-F5344CB8AC3E}">
        <p14:creationId xmlns:p14="http://schemas.microsoft.com/office/powerpoint/2010/main" val="17488753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DF29A-4C47-4B05-9373-4CFDAE790948}"/>
              </a:ext>
            </a:extLst>
          </p:cNvPr>
          <p:cNvSpPr>
            <a:spLocks noGrp="1"/>
          </p:cNvSpPr>
          <p:nvPr>
            <p:ph type="title"/>
          </p:nvPr>
        </p:nvSpPr>
        <p:spPr/>
        <p:txBody>
          <a:bodyPr/>
          <a:lstStyle/>
          <a:p>
            <a:r>
              <a:rPr lang="de-DE" dirty="0">
                <a:solidFill>
                  <a:srgbClr val="82C836"/>
                </a:solidFill>
              </a:rPr>
              <a:t>Der AmBADO-Fall – </a:t>
            </a:r>
            <a:br>
              <a:rPr lang="de-DE" dirty="0">
                <a:solidFill>
                  <a:srgbClr val="82C836"/>
                </a:solidFill>
              </a:rPr>
            </a:br>
            <a:r>
              <a:rPr lang="de-DE" dirty="0">
                <a:solidFill>
                  <a:srgbClr val="82C836"/>
                </a:solidFill>
              </a:rPr>
              <a:t>Wann anlegen, wann abschließen? (1)</a:t>
            </a:r>
          </a:p>
        </p:txBody>
      </p:sp>
      <p:sp>
        <p:nvSpPr>
          <p:cNvPr id="4" name="Datumsplatzhalter 3">
            <a:extLst>
              <a:ext uri="{FF2B5EF4-FFF2-40B4-BE49-F238E27FC236}">
                <a16:creationId xmlns:a16="http://schemas.microsoft.com/office/drawing/2014/main" id="{414E8319-DA84-41A9-AE9C-DFD40313784F}"/>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3508DC59-1544-4E94-AB8E-CA06B3151AB7}"/>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3C7368CB-4FA0-48F9-9095-AD68C4B0826D}"/>
              </a:ext>
            </a:extLst>
          </p:cNvPr>
          <p:cNvSpPr>
            <a:spLocks noGrp="1"/>
          </p:cNvSpPr>
          <p:nvPr>
            <p:ph type="sldNum" sz="quarter" idx="12"/>
          </p:nvPr>
        </p:nvSpPr>
        <p:spPr/>
        <p:txBody>
          <a:bodyPr/>
          <a:lstStyle/>
          <a:p>
            <a:pPr>
              <a:defRPr/>
            </a:pPr>
            <a:fld id="{F9D6104D-E8AE-4D46-824F-6769818204BD}" type="slidenum">
              <a:rPr lang="de-DE" smtClean="0"/>
              <a:pPr>
                <a:defRPr/>
              </a:pPr>
              <a:t>67</a:t>
            </a:fld>
            <a:endParaRPr lang="de-DE" dirty="0"/>
          </a:p>
        </p:txBody>
      </p:sp>
      <p:sp>
        <p:nvSpPr>
          <p:cNvPr id="8" name="Inhaltsplatzhalter 2">
            <a:extLst>
              <a:ext uri="{FF2B5EF4-FFF2-40B4-BE49-F238E27FC236}">
                <a16:creationId xmlns:a16="http://schemas.microsoft.com/office/drawing/2014/main" id="{B0F59D59-722A-4F58-995C-8D15A1CB4F47}"/>
              </a:ext>
            </a:extLst>
          </p:cNvPr>
          <p:cNvSpPr>
            <a:spLocks noGrp="1"/>
          </p:cNvSpPr>
          <p:nvPr>
            <p:ph idx="1"/>
          </p:nvPr>
        </p:nvSpPr>
        <p:spPr>
          <a:xfrm>
            <a:off x="534988" y="1715060"/>
            <a:ext cx="9618662" cy="1206857"/>
          </a:xfrm>
        </p:spPr>
        <p:txBody>
          <a:bodyPr/>
          <a:lstStyle/>
          <a:p>
            <a:pPr indent="0">
              <a:lnSpc>
                <a:spcPts val="2300"/>
              </a:lnSpc>
              <a:spcAft>
                <a:spcPts val="1800"/>
              </a:spcAft>
              <a:buClr>
                <a:srgbClr val="0460B4"/>
              </a:buClr>
            </a:pPr>
            <a:r>
              <a:rPr lang="de-DE" sz="1800" dirty="0"/>
              <a:t>Hier sind beispielhafte Behandlungsverläufe beschrieben. </a:t>
            </a:r>
            <a:br>
              <a:rPr lang="de-DE" sz="1800" dirty="0"/>
            </a:br>
            <a:r>
              <a:rPr lang="de-DE" sz="1800" dirty="0"/>
              <a:t>Nun sind Sie an der Reihe! Wann ist ein AmBADO-Bogen anzulegen, wann abzuschließen?</a:t>
            </a:r>
          </a:p>
          <a:p>
            <a:pPr indent="0">
              <a:lnSpc>
                <a:spcPts val="2300"/>
              </a:lnSpc>
              <a:buClr>
                <a:srgbClr val="0460B4"/>
              </a:buClr>
            </a:pPr>
            <a:r>
              <a:rPr lang="de-DE" sz="1800" b="1" dirty="0">
                <a:solidFill>
                  <a:schemeClr val="accent1"/>
                </a:solidFill>
              </a:rPr>
              <a:t>Patient A: </a:t>
            </a:r>
            <a:r>
              <a:rPr lang="de-DE" sz="1800" b="1" dirty="0">
                <a:solidFill>
                  <a:schemeClr val="accent1"/>
                </a:solidFill>
                <a:sym typeface="Wingdings" panose="05000000000000000000" pitchFamily="2" charset="2"/>
              </a:rPr>
              <a:t> ein AmBADO-Fall</a:t>
            </a:r>
            <a:endParaRPr lang="de-DE" sz="1800" b="1" dirty="0">
              <a:solidFill>
                <a:schemeClr val="accent1"/>
              </a:solidFill>
            </a:endParaRPr>
          </a:p>
        </p:txBody>
      </p:sp>
      <p:pic>
        <p:nvPicPr>
          <p:cNvPr id="16" name="Grafik 15">
            <a:extLst>
              <a:ext uri="{FF2B5EF4-FFF2-40B4-BE49-F238E27FC236}">
                <a16:creationId xmlns:a16="http://schemas.microsoft.com/office/drawing/2014/main" id="{95B23FDD-0654-41D7-AEFC-2E6ADDBBB59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3750" l="7083" r="90625">
                        <a14:foregroundMark x1="9167" y1="53385" x2="9167" y2="53385"/>
                        <a14:foregroundMark x1="65313" y1="93906" x2="65313" y2="93906"/>
                        <a14:foregroundMark x1="90729" y1="74844" x2="90729" y2="74844"/>
                        <a14:foregroundMark x1="9010" y1="47188" x2="9010" y2="47188"/>
                        <a14:foregroundMark x1="8490" y1="54427" x2="8490" y2="54427"/>
                        <a14:foregroundMark x1="8281" y1="47708" x2="8281" y2="47708"/>
                        <a14:foregroundMark x1="7969" y1="52188" x2="7969" y2="52188"/>
                        <a14:foregroundMark x1="7760" y1="47708" x2="7760" y2="47708"/>
                        <a14:foregroundMark x1="7448" y1="53021" x2="7448" y2="53021"/>
                        <a14:foregroundMark x1="7448" y1="58177" x2="7448" y2="58177"/>
                        <a14:foregroundMark x1="7604" y1="59740" x2="7604" y2="59740"/>
                        <a14:foregroundMark x1="7083" y1="56302" x2="7083" y2="56302"/>
                      </a14:backgroundRemoval>
                    </a14:imgEffect>
                  </a14:imgLayer>
                </a14:imgProps>
              </a:ext>
            </a:extLst>
          </a:blip>
          <a:srcRect t="19045" b="1963"/>
          <a:stretch/>
        </p:blipFill>
        <p:spPr>
          <a:xfrm>
            <a:off x="8906669" y="83726"/>
            <a:ext cx="1527827" cy="1206856"/>
          </a:xfrm>
          <a:prstGeom prst="rect">
            <a:avLst/>
          </a:prstGeom>
        </p:spPr>
      </p:pic>
      <p:graphicFrame>
        <p:nvGraphicFramePr>
          <p:cNvPr id="7" name="Tabelle 6">
            <a:extLst>
              <a:ext uri="{FF2B5EF4-FFF2-40B4-BE49-F238E27FC236}">
                <a16:creationId xmlns:a16="http://schemas.microsoft.com/office/drawing/2014/main" id="{780B0FD0-D906-418A-8C54-BB7D1B90B734}"/>
              </a:ext>
            </a:extLst>
          </p:cNvPr>
          <p:cNvGraphicFramePr>
            <a:graphicFrameLocks noGrp="1"/>
          </p:cNvGraphicFramePr>
          <p:nvPr>
            <p:extLst>
              <p:ext uri="{D42A27DB-BD31-4B8C-83A1-F6EECF244321}">
                <p14:modId xmlns:p14="http://schemas.microsoft.com/office/powerpoint/2010/main" val="3112841273"/>
              </p:ext>
            </p:extLst>
          </p:nvPr>
        </p:nvGraphicFramePr>
        <p:xfrm>
          <a:off x="534988" y="2877261"/>
          <a:ext cx="8821433" cy="3997994"/>
        </p:xfrm>
        <a:graphic>
          <a:graphicData uri="http://schemas.openxmlformats.org/drawingml/2006/table">
            <a:tbl>
              <a:tblPr firstRow="1" bandRow="1">
                <a:tableStyleId>{5940675A-B579-460E-94D1-54222C63F5DA}</a:tableStyleId>
              </a:tblPr>
              <a:tblGrid>
                <a:gridCol w="1122990">
                  <a:extLst>
                    <a:ext uri="{9D8B030D-6E8A-4147-A177-3AD203B41FA5}">
                      <a16:colId xmlns:a16="http://schemas.microsoft.com/office/drawing/2014/main" val="518981261"/>
                    </a:ext>
                  </a:extLst>
                </a:gridCol>
                <a:gridCol w="3738443">
                  <a:extLst>
                    <a:ext uri="{9D8B030D-6E8A-4147-A177-3AD203B41FA5}">
                      <a16:colId xmlns:a16="http://schemas.microsoft.com/office/drawing/2014/main" val="2704279865"/>
                    </a:ext>
                  </a:extLst>
                </a:gridCol>
                <a:gridCol w="3960000">
                  <a:extLst>
                    <a:ext uri="{9D8B030D-6E8A-4147-A177-3AD203B41FA5}">
                      <a16:colId xmlns:a16="http://schemas.microsoft.com/office/drawing/2014/main" val="2027847740"/>
                    </a:ext>
                  </a:extLst>
                </a:gridCol>
              </a:tblGrid>
              <a:tr h="583200">
                <a:tc>
                  <a:txBody>
                    <a:bodyPr/>
                    <a:lstStyle/>
                    <a:p>
                      <a:r>
                        <a:rPr lang="de-DE" sz="1600" b="1" dirty="0">
                          <a:latin typeface="Arial" panose="020B0604020202020204" pitchFamily="34" charset="0"/>
                          <a:cs typeface="Arial" panose="020B0604020202020204" pitchFamily="34" charset="0"/>
                        </a:rPr>
                        <a:t>Datum</a:t>
                      </a:r>
                    </a:p>
                  </a:txBody>
                  <a:tcPr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b="1" dirty="0">
                          <a:latin typeface="Arial" panose="020B0604020202020204" pitchFamily="34" charset="0"/>
                          <a:cs typeface="Arial" panose="020B0604020202020204" pitchFamily="34" charset="0"/>
                        </a:rPr>
                        <a:t>Ereignis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b="1" dirty="0">
                          <a:latin typeface="Arial" panose="020B0604020202020204" pitchFamily="34" charset="0"/>
                          <a:cs typeface="Arial" panose="020B0604020202020204" pitchFamily="34" charset="0"/>
                        </a:rPr>
                        <a:t>Anlegen und Abschließen der AmBADO?</a:t>
                      </a:r>
                    </a:p>
                  </a:txBody>
                  <a:tcPr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11090278"/>
                  </a:ext>
                </a:extLst>
              </a:tr>
              <a:tr h="611197">
                <a:tc>
                  <a:txBody>
                    <a:bodyPr/>
                    <a:lstStyle/>
                    <a:p>
                      <a:r>
                        <a:rPr lang="de-DE" sz="1600" dirty="0">
                          <a:latin typeface="Arial" panose="020B0604020202020204" pitchFamily="34" charset="0"/>
                          <a:cs typeface="Arial" panose="020B0604020202020204" pitchFamily="34" charset="0"/>
                        </a:rPr>
                        <a:t>12.12.19</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r>
                        <a:rPr lang="de-DE" sz="1600" dirty="0">
                          <a:latin typeface="Arial" panose="020B0604020202020204" pitchFamily="34" charset="0"/>
                          <a:cs typeface="Arial" panose="020B0604020202020204" pitchFamily="34" charset="0"/>
                        </a:rPr>
                        <a:t>Mutter ruft im Sekretariat der PIA an (Informationen &amp; Terminvereinbarung)</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pPr algn="ctr"/>
                      <a:r>
                        <a:rPr lang="de-DE" sz="1600" b="1" dirty="0">
                          <a:latin typeface="Arial" panose="020B0604020202020204" pitchFamily="34" charset="0"/>
                          <a:cs typeface="Arial" panose="020B0604020202020204" pitchFamily="34" charset="0"/>
                        </a:rPr>
                        <a:t>-</a:t>
                      </a: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extLst>
                  <a:ext uri="{0D108BD9-81ED-4DB2-BD59-A6C34878D82A}">
                    <a16:rowId xmlns:a16="http://schemas.microsoft.com/office/drawing/2014/main" val="2439370763"/>
                  </a:ext>
                </a:extLst>
              </a:tr>
              <a:tr h="611197">
                <a:tc>
                  <a:txBody>
                    <a:bodyPr/>
                    <a:lstStyle/>
                    <a:p>
                      <a:r>
                        <a:rPr lang="de-DE" sz="1600" b="1" dirty="0">
                          <a:solidFill>
                            <a:srgbClr val="FF9933"/>
                          </a:solidFill>
                          <a:latin typeface="Arial" panose="020B0604020202020204" pitchFamily="34" charset="0"/>
                          <a:cs typeface="Arial" panose="020B0604020202020204" pitchFamily="34" charset="0"/>
                        </a:rPr>
                        <a:t>15.01.20</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600" dirty="0">
                          <a:latin typeface="Arial" panose="020B0604020202020204" pitchFamily="34" charset="0"/>
                          <a:cs typeface="Arial" panose="020B0604020202020204" pitchFamily="34" charset="0"/>
                        </a:rPr>
                        <a:t>Erster Termin des Patienten in der PIA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600" b="1" dirty="0">
                          <a:latin typeface="Arial" panose="020B0604020202020204" pitchFamily="34" charset="0"/>
                          <a:cs typeface="Arial" panose="020B0604020202020204" pitchFamily="34" charset="0"/>
                        </a:rPr>
                        <a:t>AmBADO anlegen und abrechnen</a:t>
                      </a:r>
                    </a:p>
                    <a:p>
                      <a:r>
                        <a:rPr lang="de-DE" sz="1600" dirty="0">
                          <a:solidFill>
                            <a:srgbClr val="FF9933"/>
                          </a:solidFill>
                          <a:latin typeface="Arial" panose="020B0604020202020204" pitchFamily="34" charset="0"/>
                          <a:cs typeface="Arial" panose="020B0604020202020204" pitchFamily="34" charset="0"/>
                          <a:sym typeface="Wingdings" panose="05000000000000000000" pitchFamily="2" charset="2"/>
                        </a:rPr>
                        <a:t> Datum Beginn: 15.01.20</a:t>
                      </a:r>
                      <a:endParaRPr lang="de-DE" sz="1600" dirty="0">
                        <a:solidFill>
                          <a:srgbClr val="FF9933"/>
                        </a:solidFill>
                        <a:latin typeface="Arial" panose="020B0604020202020204" pitchFamily="34" charset="0"/>
                        <a:cs typeface="Arial" panose="020B0604020202020204" pitchFamily="34" charset="0"/>
                      </a:endParaRP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89579321"/>
                  </a:ext>
                </a:extLst>
              </a:tr>
              <a:tr h="406800">
                <a:tc>
                  <a:txBody>
                    <a:bodyPr/>
                    <a:lstStyle/>
                    <a:p>
                      <a:r>
                        <a:rPr lang="de-DE" sz="1600" b="1" dirty="0">
                          <a:solidFill>
                            <a:srgbClr val="FF9933"/>
                          </a:solidFill>
                          <a:latin typeface="Arial" panose="020B0604020202020204" pitchFamily="34" charset="0"/>
                          <a:cs typeface="Arial" panose="020B0604020202020204" pitchFamily="34" charset="0"/>
                        </a:rPr>
                        <a:t>03.02.20</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r>
                        <a:rPr lang="de-DE" sz="1600" dirty="0">
                          <a:latin typeface="Arial" panose="020B0604020202020204" pitchFamily="34" charset="0"/>
                          <a:cs typeface="Arial" panose="020B0604020202020204" pitchFamily="34" charset="0"/>
                        </a:rPr>
                        <a:t>Termin des Patienten in der PIA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pPr algn="ctr"/>
                      <a:r>
                        <a:rPr lang="de-DE" sz="1600" b="1" dirty="0">
                          <a:latin typeface="Arial" panose="020B0604020202020204" pitchFamily="34" charset="0"/>
                          <a:cs typeface="Arial" panose="020B0604020202020204" pitchFamily="34" charset="0"/>
                        </a:rPr>
                        <a:t>-</a:t>
                      </a: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extLst>
                  <a:ext uri="{0D108BD9-81ED-4DB2-BD59-A6C34878D82A}">
                    <a16:rowId xmlns:a16="http://schemas.microsoft.com/office/drawing/2014/main" val="3365305926"/>
                  </a:ext>
                </a:extLst>
              </a:tr>
              <a:tr h="406800">
                <a:tc>
                  <a:txBody>
                    <a:bodyPr/>
                    <a:lstStyle/>
                    <a:p>
                      <a:r>
                        <a:rPr lang="de-DE" sz="1600" dirty="0">
                          <a:latin typeface="Arial" panose="020B0604020202020204" pitchFamily="34" charset="0"/>
                          <a:cs typeface="Arial" panose="020B0604020202020204" pitchFamily="34" charset="0"/>
                        </a:rPr>
                        <a:t>10.03.20</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600" dirty="0">
                          <a:latin typeface="Arial" panose="020B0604020202020204" pitchFamily="34" charset="0"/>
                          <a:cs typeface="Arial" panose="020B0604020202020204" pitchFamily="34" charset="0"/>
                        </a:rPr>
                        <a:t>Patient erscheint nicht zum Termin</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600" b="1" dirty="0">
                          <a:latin typeface="Arial" panose="020B0604020202020204" pitchFamily="34" charset="0"/>
                          <a:cs typeface="Arial" panose="020B0604020202020204" pitchFamily="34" charset="0"/>
                        </a:rPr>
                        <a:t>-</a:t>
                      </a: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86138113"/>
                  </a:ext>
                </a:extLst>
              </a:tr>
              <a:tr h="1378800">
                <a:tc>
                  <a:txBody>
                    <a:bodyPr/>
                    <a:lstStyle/>
                    <a:p>
                      <a:r>
                        <a:rPr lang="de-DE" sz="1600" dirty="0">
                          <a:latin typeface="Arial" panose="020B0604020202020204" pitchFamily="34" charset="0"/>
                          <a:cs typeface="Arial" panose="020B0604020202020204" pitchFamily="34" charset="0"/>
                        </a:rPr>
                        <a:t>25.03.20</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r>
                        <a:rPr lang="de-DE" sz="1600" dirty="0">
                          <a:latin typeface="Arial" panose="020B0604020202020204" pitchFamily="34" charset="0"/>
                          <a:cs typeface="Arial" panose="020B0604020202020204" pitchFamily="34" charset="0"/>
                        </a:rPr>
                        <a:t>Patient erscheint erneut nicht zum Termin. Mutter ruft im Sekretariat an und teilt mit, dass der Patient nicht mehr in die PIA kommen wird.</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r>
                        <a:rPr lang="de-DE" sz="1600" b="1" dirty="0">
                          <a:latin typeface="Arial" panose="020B0604020202020204" pitchFamily="34" charset="0"/>
                          <a:cs typeface="Arial" panose="020B0604020202020204" pitchFamily="34" charset="0"/>
                        </a:rPr>
                        <a:t>Rückwirkende Beendigung der AmBADO </a:t>
                      </a:r>
                    </a:p>
                    <a:p>
                      <a:pPr marL="285750" indent="-285750">
                        <a:buFont typeface="Wingdings" panose="05000000000000000000" pitchFamily="2" charset="2"/>
                        <a:buChar char="à"/>
                      </a:pPr>
                      <a:r>
                        <a:rPr lang="de-DE" sz="1600" dirty="0">
                          <a:solidFill>
                            <a:srgbClr val="FF9933"/>
                          </a:solidFill>
                          <a:latin typeface="Arial" panose="020B0604020202020204" pitchFamily="34" charset="0"/>
                          <a:cs typeface="Arial" panose="020B0604020202020204" pitchFamily="34" charset="0"/>
                        </a:rPr>
                        <a:t>Datum Abschluss: 03.02.20</a:t>
                      </a:r>
                    </a:p>
                    <a:p>
                      <a:pPr marL="285750" indent="-285750">
                        <a:buFont typeface="Wingdings" panose="05000000000000000000" pitchFamily="2" charset="2"/>
                        <a:buChar char="à"/>
                      </a:pPr>
                      <a:r>
                        <a:rPr lang="de-DE" sz="1600" dirty="0">
                          <a:solidFill>
                            <a:srgbClr val="FF9933"/>
                          </a:solidFill>
                          <a:latin typeface="Arial" panose="020B0604020202020204" pitchFamily="34" charset="0"/>
                          <a:cs typeface="Arial" panose="020B0604020202020204" pitchFamily="34" charset="0"/>
                        </a:rPr>
                        <a:t>Grund Abschluss: vorzeitige Beendigung durch Patient/Eltern</a:t>
                      </a: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extLst>
                  <a:ext uri="{0D108BD9-81ED-4DB2-BD59-A6C34878D82A}">
                    <a16:rowId xmlns:a16="http://schemas.microsoft.com/office/drawing/2014/main" val="795834390"/>
                  </a:ext>
                </a:extLst>
              </a:tr>
            </a:tbl>
          </a:graphicData>
        </a:graphic>
      </p:graphicFrame>
    </p:spTree>
    <p:extLst>
      <p:ext uri="{BB962C8B-B14F-4D97-AF65-F5344CB8AC3E}">
        <p14:creationId xmlns:p14="http://schemas.microsoft.com/office/powerpoint/2010/main" val="2363005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DF29A-4C47-4B05-9373-4CFDAE790948}"/>
              </a:ext>
            </a:extLst>
          </p:cNvPr>
          <p:cNvSpPr>
            <a:spLocks noGrp="1"/>
          </p:cNvSpPr>
          <p:nvPr>
            <p:ph type="title"/>
          </p:nvPr>
        </p:nvSpPr>
        <p:spPr/>
        <p:txBody>
          <a:bodyPr/>
          <a:lstStyle/>
          <a:p>
            <a:r>
              <a:rPr lang="de-DE" dirty="0">
                <a:solidFill>
                  <a:srgbClr val="82C836"/>
                </a:solidFill>
              </a:rPr>
              <a:t>Der AmBADO-Fall – </a:t>
            </a:r>
            <a:br>
              <a:rPr lang="de-DE" dirty="0">
                <a:solidFill>
                  <a:srgbClr val="82C836"/>
                </a:solidFill>
              </a:rPr>
            </a:br>
            <a:r>
              <a:rPr lang="de-DE" dirty="0">
                <a:solidFill>
                  <a:srgbClr val="82C836"/>
                </a:solidFill>
              </a:rPr>
              <a:t>Wann anlegen, wann abschließen? (2)</a:t>
            </a:r>
          </a:p>
        </p:txBody>
      </p:sp>
      <p:sp>
        <p:nvSpPr>
          <p:cNvPr id="4" name="Datumsplatzhalter 3">
            <a:extLst>
              <a:ext uri="{FF2B5EF4-FFF2-40B4-BE49-F238E27FC236}">
                <a16:creationId xmlns:a16="http://schemas.microsoft.com/office/drawing/2014/main" id="{414E8319-DA84-41A9-AE9C-DFD40313784F}"/>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3508DC59-1544-4E94-AB8E-CA06B3151AB7}"/>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3C7368CB-4FA0-48F9-9095-AD68C4B0826D}"/>
              </a:ext>
            </a:extLst>
          </p:cNvPr>
          <p:cNvSpPr>
            <a:spLocks noGrp="1"/>
          </p:cNvSpPr>
          <p:nvPr>
            <p:ph type="sldNum" sz="quarter" idx="12"/>
          </p:nvPr>
        </p:nvSpPr>
        <p:spPr/>
        <p:txBody>
          <a:bodyPr/>
          <a:lstStyle/>
          <a:p>
            <a:pPr>
              <a:defRPr/>
            </a:pPr>
            <a:fld id="{F9D6104D-E8AE-4D46-824F-6769818204BD}" type="slidenum">
              <a:rPr lang="de-DE" smtClean="0"/>
              <a:pPr>
                <a:defRPr/>
              </a:pPr>
              <a:t>68</a:t>
            </a:fld>
            <a:endParaRPr lang="de-DE" dirty="0"/>
          </a:p>
        </p:txBody>
      </p:sp>
      <p:sp>
        <p:nvSpPr>
          <p:cNvPr id="8" name="Inhaltsplatzhalter 2">
            <a:extLst>
              <a:ext uri="{FF2B5EF4-FFF2-40B4-BE49-F238E27FC236}">
                <a16:creationId xmlns:a16="http://schemas.microsoft.com/office/drawing/2014/main" id="{B0F59D59-722A-4F58-995C-8D15A1CB4F47}"/>
              </a:ext>
            </a:extLst>
          </p:cNvPr>
          <p:cNvSpPr>
            <a:spLocks noGrp="1"/>
          </p:cNvSpPr>
          <p:nvPr>
            <p:ph idx="1"/>
          </p:nvPr>
        </p:nvSpPr>
        <p:spPr>
          <a:xfrm>
            <a:off x="534988" y="1715060"/>
            <a:ext cx="9618662" cy="1206857"/>
          </a:xfrm>
        </p:spPr>
        <p:txBody>
          <a:bodyPr/>
          <a:lstStyle/>
          <a:p>
            <a:pPr indent="0">
              <a:lnSpc>
                <a:spcPts val="2300"/>
              </a:lnSpc>
              <a:spcAft>
                <a:spcPts val="1800"/>
              </a:spcAft>
              <a:buClr>
                <a:srgbClr val="0460B4"/>
              </a:buClr>
            </a:pPr>
            <a:r>
              <a:rPr lang="de-DE" sz="1800" dirty="0"/>
              <a:t>Hier sind beispielhafte Behandlungsverläufe beschrieben. </a:t>
            </a:r>
            <a:br>
              <a:rPr lang="de-DE" sz="1800" dirty="0"/>
            </a:br>
            <a:r>
              <a:rPr lang="de-DE" sz="1800" dirty="0"/>
              <a:t>Nun sind Sie an der Reihe! Wann ist ein AmBADO-Bogen anzulegen, wann abzuschließen?</a:t>
            </a:r>
          </a:p>
          <a:p>
            <a:pPr indent="0">
              <a:lnSpc>
                <a:spcPts val="2300"/>
              </a:lnSpc>
              <a:buClr>
                <a:srgbClr val="0460B4"/>
              </a:buClr>
            </a:pPr>
            <a:r>
              <a:rPr lang="de-DE" sz="1800" b="1" dirty="0">
                <a:solidFill>
                  <a:schemeClr val="accent1"/>
                </a:solidFill>
              </a:rPr>
              <a:t>Patientin B:</a:t>
            </a:r>
          </a:p>
        </p:txBody>
      </p:sp>
      <p:pic>
        <p:nvPicPr>
          <p:cNvPr id="16" name="Grafik 15">
            <a:extLst>
              <a:ext uri="{FF2B5EF4-FFF2-40B4-BE49-F238E27FC236}">
                <a16:creationId xmlns:a16="http://schemas.microsoft.com/office/drawing/2014/main" id="{95B23FDD-0654-41D7-AEFC-2E6ADDBBB59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3750" l="7083" r="90625">
                        <a14:foregroundMark x1="9167" y1="53385" x2="9167" y2="53385"/>
                        <a14:foregroundMark x1="65313" y1="93906" x2="65313" y2="93906"/>
                        <a14:foregroundMark x1="90729" y1="74844" x2="90729" y2="74844"/>
                        <a14:foregroundMark x1="9010" y1="47188" x2="9010" y2="47188"/>
                        <a14:foregroundMark x1="8490" y1="54427" x2="8490" y2="54427"/>
                        <a14:foregroundMark x1="8281" y1="47708" x2="8281" y2="47708"/>
                        <a14:foregroundMark x1="7969" y1="52188" x2="7969" y2="52188"/>
                        <a14:foregroundMark x1="7760" y1="47708" x2="7760" y2="47708"/>
                        <a14:foregroundMark x1="7448" y1="53021" x2="7448" y2="53021"/>
                        <a14:foregroundMark x1="7448" y1="58177" x2="7448" y2="58177"/>
                        <a14:foregroundMark x1="7604" y1="59740" x2="7604" y2="59740"/>
                        <a14:foregroundMark x1="7083" y1="56302" x2="7083" y2="56302"/>
                      </a14:backgroundRemoval>
                    </a14:imgEffect>
                  </a14:imgLayer>
                </a14:imgProps>
              </a:ext>
            </a:extLst>
          </a:blip>
          <a:srcRect t="19045" b="1963"/>
          <a:stretch/>
        </p:blipFill>
        <p:spPr>
          <a:xfrm>
            <a:off x="8906669" y="83726"/>
            <a:ext cx="1527827" cy="1206856"/>
          </a:xfrm>
          <a:prstGeom prst="rect">
            <a:avLst/>
          </a:prstGeom>
        </p:spPr>
      </p:pic>
      <p:graphicFrame>
        <p:nvGraphicFramePr>
          <p:cNvPr id="7" name="Tabelle 6">
            <a:extLst>
              <a:ext uri="{FF2B5EF4-FFF2-40B4-BE49-F238E27FC236}">
                <a16:creationId xmlns:a16="http://schemas.microsoft.com/office/drawing/2014/main" id="{780B0FD0-D906-418A-8C54-BB7D1B90B734}"/>
              </a:ext>
            </a:extLst>
          </p:cNvPr>
          <p:cNvGraphicFramePr>
            <a:graphicFrameLocks noGrp="1"/>
          </p:cNvGraphicFramePr>
          <p:nvPr>
            <p:extLst>
              <p:ext uri="{D42A27DB-BD31-4B8C-83A1-F6EECF244321}">
                <p14:modId xmlns:p14="http://schemas.microsoft.com/office/powerpoint/2010/main" val="1656147121"/>
              </p:ext>
            </p:extLst>
          </p:nvPr>
        </p:nvGraphicFramePr>
        <p:xfrm>
          <a:off x="534988" y="2877261"/>
          <a:ext cx="8821433" cy="3994036"/>
        </p:xfrm>
        <a:graphic>
          <a:graphicData uri="http://schemas.openxmlformats.org/drawingml/2006/table">
            <a:tbl>
              <a:tblPr firstRow="1" bandRow="1">
                <a:tableStyleId>{5940675A-B579-460E-94D1-54222C63F5DA}</a:tableStyleId>
              </a:tblPr>
              <a:tblGrid>
                <a:gridCol w="1122990">
                  <a:extLst>
                    <a:ext uri="{9D8B030D-6E8A-4147-A177-3AD203B41FA5}">
                      <a16:colId xmlns:a16="http://schemas.microsoft.com/office/drawing/2014/main" val="518981261"/>
                    </a:ext>
                  </a:extLst>
                </a:gridCol>
                <a:gridCol w="3738443">
                  <a:extLst>
                    <a:ext uri="{9D8B030D-6E8A-4147-A177-3AD203B41FA5}">
                      <a16:colId xmlns:a16="http://schemas.microsoft.com/office/drawing/2014/main" val="2704279865"/>
                    </a:ext>
                  </a:extLst>
                </a:gridCol>
                <a:gridCol w="3960000">
                  <a:extLst>
                    <a:ext uri="{9D8B030D-6E8A-4147-A177-3AD203B41FA5}">
                      <a16:colId xmlns:a16="http://schemas.microsoft.com/office/drawing/2014/main" val="2027847740"/>
                    </a:ext>
                  </a:extLst>
                </a:gridCol>
              </a:tblGrid>
              <a:tr h="583200">
                <a:tc>
                  <a:txBody>
                    <a:bodyPr/>
                    <a:lstStyle/>
                    <a:p>
                      <a:r>
                        <a:rPr lang="de-DE" sz="1600" b="1" dirty="0">
                          <a:latin typeface="Arial" panose="020B0604020202020204" pitchFamily="34" charset="0"/>
                          <a:cs typeface="Arial" panose="020B0604020202020204" pitchFamily="34" charset="0"/>
                        </a:rPr>
                        <a:t>Datum</a:t>
                      </a:r>
                    </a:p>
                  </a:txBody>
                  <a:tcPr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b="1" dirty="0">
                          <a:latin typeface="Arial" panose="020B0604020202020204" pitchFamily="34" charset="0"/>
                          <a:cs typeface="Arial" panose="020B0604020202020204" pitchFamily="34" charset="0"/>
                        </a:rPr>
                        <a:t>Ereignis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b="1" dirty="0">
                          <a:latin typeface="Arial" panose="020B0604020202020204" pitchFamily="34" charset="0"/>
                          <a:cs typeface="Arial" panose="020B0604020202020204" pitchFamily="34" charset="0"/>
                        </a:rPr>
                        <a:t>Anlegen und Abschließen der AmBADO?</a:t>
                      </a:r>
                    </a:p>
                  </a:txBody>
                  <a:tcPr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11090278"/>
                  </a:ext>
                </a:extLst>
              </a:tr>
              <a:tr h="647165">
                <a:tc>
                  <a:txBody>
                    <a:bodyPr/>
                    <a:lstStyle/>
                    <a:p>
                      <a:r>
                        <a:rPr lang="de-DE" sz="1600" dirty="0">
                          <a:latin typeface="Arial" panose="020B0604020202020204" pitchFamily="34" charset="0"/>
                          <a:cs typeface="Arial" panose="020B0604020202020204" pitchFamily="34" charset="0"/>
                        </a:rPr>
                        <a:t>10.10.19</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r>
                        <a:rPr lang="de-DE" sz="1600" dirty="0">
                          <a:latin typeface="Arial" panose="020B0604020202020204" pitchFamily="34" charset="0"/>
                          <a:cs typeface="Arial" panose="020B0604020202020204" pitchFamily="34" charset="0"/>
                        </a:rPr>
                        <a:t>Erster Termin der Patientin in der PIA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endParaRPr lang="de-DE" sz="1600" dirty="0">
                        <a:solidFill>
                          <a:srgbClr val="FF9933"/>
                        </a:solidFill>
                        <a:latin typeface="Arial" panose="020B0604020202020204" pitchFamily="34" charset="0"/>
                        <a:cs typeface="Arial" panose="020B0604020202020204" pitchFamily="34" charset="0"/>
                      </a:endParaRP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extLst>
                  <a:ext uri="{0D108BD9-81ED-4DB2-BD59-A6C34878D82A}">
                    <a16:rowId xmlns:a16="http://schemas.microsoft.com/office/drawing/2014/main" val="2439370763"/>
                  </a:ext>
                </a:extLst>
              </a:tr>
              <a:tr h="647165">
                <a:tc>
                  <a:txBody>
                    <a:bodyPr/>
                    <a:lstStyle/>
                    <a:p>
                      <a:r>
                        <a:rPr lang="de-DE" sz="1600" dirty="0">
                          <a:latin typeface="Arial" panose="020B0604020202020204" pitchFamily="34" charset="0"/>
                          <a:cs typeface="Arial" panose="020B0604020202020204" pitchFamily="34" charset="0"/>
                        </a:rPr>
                        <a:t>25.10.19</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600" dirty="0">
                          <a:latin typeface="Arial" panose="020B0604020202020204" pitchFamily="34" charset="0"/>
                          <a:cs typeface="Arial" panose="020B0604020202020204" pitchFamily="34" charset="0"/>
                        </a:rPr>
                        <a:t>Stationäre Aufnahme der Patientin in der KJ-Psychiatrie der eigenen Klinik</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sz="1600" dirty="0">
                        <a:latin typeface="Arial" panose="020B0604020202020204" pitchFamily="34" charset="0"/>
                        <a:cs typeface="Arial" panose="020B0604020202020204" pitchFamily="34" charset="0"/>
                      </a:endParaRP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89579321"/>
                  </a:ext>
                </a:extLst>
              </a:tr>
              <a:tr h="647165">
                <a:tc>
                  <a:txBody>
                    <a:bodyPr/>
                    <a:lstStyle/>
                    <a:p>
                      <a:r>
                        <a:rPr lang="de-DE" sz="1600" dirty="0">
                          <a:latin typeface="Arial" panose="020B0604020202020204" pitchFamily="34" charset="0"/>
                          <a:cs typeface="Arial" panose="020B0604020202020204" pitchFamily="34" charset="0"/>
                        </a:rPr>
                        <a:t>20.11.19</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r>
                        <a:rPr lang="de-DE" sz="1600" dirty="0">
                          <a:latin typeface="Arial" panose="020B0604020202020204" pitchFamily="34" charset="0"/>
                          <a:cs typeface="Arial" panose="020B0604020202020204" pitchFamily="34" charset="0"/>
                        </a:rPr>
                        <a:t>Termin der Patientin in der PIA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endParaRPr lang="de-DE" sz="1600" dirty="0">
                        <a:solidFill>
                          <a:srgbClr val="FF9933"/>
                        </a:solidFill>
                        <a:latin typeface="Arial" panose="020B0604020202020204" pitchFamily="34" charset="0"/>
                        <a:cs typeface="Arial" panose="020B0604020202020204" pitchFamily="34" charset="0"/>
                      </a:endParaRP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extLst>
                  <a:ext uri="{0D108BD9-81ED-4DB2-BD59-A6C34878D82A}">
                    <a16:rowId xmlns:a16="http://schemas.microsoft.com/office/drawing/2014/main" val="3365305926"/>
                  </a:ext>
                </a:extLst>
              </a:tr>
              <a:tr h="647165">
                <a:tc>
                  <a:txBody>
                    <a:bodyPr/>
                    <a:lstStyle/>
                    <a:p>
                      <a:r>
                        <a:rPr lang="de-DE" sz="1600" dirty="0">
                          <a:latin typeface="Arial" panose="020B0604020202020204" pitchFamily="34" charset="0"/>
                          <a:cs typeface="Arial" panose="020B0604020202020204" pitchFamily="34" charset="0"/>
                        </a:rPr>
                        <a:t>04.04.20</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600" dirty="0">
                          <a:latin typeface="Arial" panose="020B0604020202020204" pitchFamily="34" charset="0"/>
                          <a:cs typeface="Arial" panose="020B0604020202020204" pitchFamily="34" charset="0"/>
                        </a:rPr>
                        <a:t>Termin der Patientin in der PIA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sz="1600" dirty="0">
                        <a:latin typeface="Arial" panose="020B0604020202020204" pitchFamily="34" charset="0"/>
                        <a:cs typeface="Arial" panose="020B0604020202020204" pitchFamily="34" charset="0"/>
                      </a:endParaRP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86138113"/>
                  </a:ext>
                </a:extLst>
              </a:tr>
              <a:tr h="822176">
                <a:tc>
                  <a:txBody>
                    <a:bodyPr/>
                    <a:lstStyle/>
                    <a:p>
                      <a:r>
                        <a:rPr lang="de-DE" sz="1600" dirty="0">
                          <a:latin typeface="Arial" panose="020B0604020202020204" pitchFamily="34" charset="0"/>
                          <a:cs typeface="Arial" panose="020B0604020202020204" pitchFamily="34" charset="0"/>
                        </a:rPr>
                        <a:t>10.05.20</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r>
                        <a:rPr lang="de-DE" sz="1600" dirty="0">
                          <a:latin typeface="Arial" panose="020B0604020202020204" pitchFamily="34" charset="0"/>
                          <a:cs typeface="Arial" panose="020B0604020202020204" pitchFamily="34" charset="0"/>
                        </a:rPr>
                        <a:t>Termin der Patientin in der PIA. Behandlung wird regulär beendet.</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endParaRPr lang="de-DE" sz="1600" dirty="0">
                        <a:latin typeface="Arial" panose="020B0604020202020204" pitchFamily="34" charset="0"/>
                        <a:cs typeface="Arial" panose="020B0604020202020204" pitchFamily="34" charset="0"/>
                      </a:endParaRP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extLst>
                  <a:ext uri="{0D108BD9-81ED-4DB2-BD59-A6C34878D82A}">
                    <a16:rowId xmlns:a16="http://schemas.microsoft.com/office/drawing/2014/main" val="795834390"/>
                  </a:ext>
                </a:extLst>
              </a:tr>
            </a:tbl>
          </a:graphicData>
        </a:graphic>
      </p:graphicFrame>
    </p:spTree>
    <p:extLst>
      <p:ext uri="{BB962C8B-B14F-4D97-AF65-F5344CB8AC3E}">
        <p14:creationId xmlns:p14="http://schemas.microsoft.com/office/powerpoint/2010/main" val="18792830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DF29A-4C47-4B05-9373-4CFDAE790948}"/>
              </a:ext>
            </a:extLst>
          </p:cNvPr>
          <p:cNvSpPr>
            <a:spLocks noGrp="1"/>
          </p:cNvSpPr>
          <p:nvPr>
            <p:ph type="title"/>
          </p:nvPr>
        </p:nvSpPr>
        <p:spPr/>
        <p:txBody>
          <a:bodyPr/>
          <a:lstStyle/>
          <a:p>
            <a:r>
              <a:rPr lang="de-DE" dirty="0">
                <a:solidFill>
                  <a:srgbClr val="82C836"/>
                </a:solidFill>
              </a:rPr>
              <a:t>Der AmBADO-Fall – </a:t>
            </a:r>
            <a:br>
              <a:rPr lang="de-DE" dirty="0">
                <a:solidFill>
                  <a:srgbClr val="82C836"/>
                </a:solidFill>
              </a:rPr>
            </a:br>
            <a:r>
              <a:rPr lang="de-DE" dirty="0">
                <a:solidFill>
                  <a:srgbClr val="82C836"/>
                </a:solidFill>
              </a:rPr>
              <a:t>Wann anlegen, wann abschließen? (2)</a:t>
            </a:r>
          </a:p>
        </p:txBody>
      </p:sp>
      <p:sp>
        <p:nvSpPr>
          <p:cNvPr id="4" name="Datumsplatzhalter 3">
            <a:extLst>
              <a:ext uri="{FF2B5EF4-FFF2-40B4-BE49-F238E27FC236}">
                <a16:creationId xmlns:a16="http://schemas.microsoft.com/office/drawing/2014/main" id="{414E8319-DA84-41A9-AE9C-DFD40313784F}"/>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3508DC59-1544-4E94-AB8E-CA06B3151AB7}"/>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3C7368CB-4FA0-48F9-9095-AD68C4B0826D}"/>
              </a:ext>
            </a:extLst>
          </p:cNvPr>
          <p:cNvSpPr>
            <a:spLocks noGrp="1"/>
          </p:cNvSpPr>
          <p:nvPr>
            <p:ph type="sldNum" sz="quarter" idx="12"/>
          </p:nvPr>
        </p:nvSpPr>
        <p:spPr/>
        <p:txBody>
          <a:bodyPr/>
          <a:lstStyle/>
          <a:p>
            <a:pPr>
              <a:defRPr/>
            </a:pPr>
            <a:fld id="{F9D6104D-E8AE-4D46-824F-6769818204BD}" type="slidenum">
              <a:rPr lang="de-DE" smtClean="0"/>
              <a:pPr>
                <a:defRPr/>
              </a:pPr>
              <a:t>69</a:t>
            </a:fld>
            <a:endParaRPr lang="de-DE" dirty="0"/>
          </a:p>
        </p:txBody>
      </p:sp>
      <p:sp>
        <p:nvSpPr>
          <p:cNvPr id="8" name="Inhaltsplatzhalter 2">
            <a:extLst>
              <a:ext uri="{FF2B5EF4-FFF2-40B4-BE49-F238E27FC236}">
                <a16:creationId xmlns:a16="http://schemas.microsoft.com/office/drawing/2014/main" id="{B0F59D59-722A-4F58-995C-8D15A1CB4F47}"/>
              </a:ext>
            </a:extLst>
          </p:cNvPr>
          <p:cNvSpPr>
            <a:spLocks noGrp="1"/>
          </p:cNvSpPr>
          <p:nvPr>
            <p:ph idx="1"/>
          </p:nvPr>
        </p:nvSpPr>
        <p:spPr>
          <a:xfrm>
            <a:off x="534988" y="1715060"/>
            <a:ext cx="9618662" cy="1206857"/>
          </a:xfrm>
        </p:spPr>
        <p:txBody>
          <a:bodyPr/>
          <a:lstStyle/>
          <a:p>
            <a:pPr indent="0">
              <a:lnSpc>
                <a:spcPts val="2300"/>
              </a:lnSpc>
              <a:spcAft>
                <a:spcPts val="1800"/>
              </a:spcAft>
              <a:buClr>
                <a:srgbClr val="0460B4"/>
              </a:buClr>
            </a:pPr>
            <a:r>
              <a:rPr lang="de-DE" sz="1800" dirty="0"/>
              <a:t>Hier sind beispielhafte Behandlungsverläufe beschrieben. </a:t>
            </a:r>
            <a:br>
              <a:rPr lang="de-DE" sz="1800" dirty="0"/>
            </a:br>
            <a:r>
              <a:rPr lang="de-DE" sz="1800" dirty="0"/>
              <a:t>Nun sind Sie an der Reihe! Wann ist ein AmBADO-Bogen anzulegen, wann abzuschließen?</a:t>
            </a:r>
          </a:p>
          <a:p>
            <a:pPr indent="0">
              <a:lnSpc>
                <a:spcPts val="2300"/>
              </a:lnSpc>
              <a:buClr>
                <a:srgbClr val="0460B4"/>
              </a:buClr>
            </a:pPr>
            <a:r>
              <a:rPr lang="de-DE" sz="1800" b="1" dirty="0">
                <a:solidFill>
                  <a:schemeClr val="accent1"/>
                </a:solidFill>
              </a:rPr>
              <a:t>Patientin B: </a:t>
            </a:r>
            <a:r>
              <a:rPr lang="de-DE" sz="1800" b="1" dirty="0">
                <a:solidFill>
                  <a:schemeClr val="accent1"/>
                </a:solidFill>
                <a:sym typeface="Wingdings" panose="05000000000000000000" pitchFamily="2" charset="2"/>
              </a:rPr>
              <a:t> zwei AmBADO-Fälle</a:t>
            </a:r>
            <a:endParaRPr lang="de-DE" sz="1800" b="1" dirty="0">
              <a:solidFill>
                <a:schemeClr val="accent1"/>
              </a:solidFill>
            </a:endParaRPr>
          </a:p>
        </p:txBody>
      </p:sp>
      <p:pic>
        <p:nvPicPr>
          <p:cNvPr id="16" name="Grafik 15">
            <a:extLst>
              <a:ext uri="{FF2B5EF4-FFF2-40B4-BE49-F238E27FC236}">
                <a16:creationId xmlns:a16="http://schemas.microsoft.com/office/drawing/2014/main" id="{95B23FDD-0654-41D7-AEFC-2E6ADDBBB59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3750" l="7083" r="90625">
                        <a14:foregroundMark x1="9167" y1="53385" x2="9167" y2="53385"/>
                        <a14:foregroundMark x1="65313" y1="93906" x2="65313" y2="93906"/>
                        <a14:foregroundMark x1="90729" y1="74844" x2="90729" y2="74844"/>
                        <a14:foregroundMark x1="9010" y1="47188" x2="9010" y2="47188"/>
                        <a14:foregroundMark x1="8490" y1="54427" x2="8490" y2="54427"/>
                        <a14:foregroundMark x1="8281" y1="47708" x2="8281" y2="47708"/>
                        <a14:foregroundMark x1="7969" y1="52188" x2="7969" y2="52188"/>
                        <a14:foregroundMark x1="7760" y1="47708" x2="7760" y2="47708"/>
                        <a14:foregroundMark x1="7448" y1="53021" x2="7448" y2="53021"/>
                        <a14:foregroundMark x1="7448" y1="58177" x2="7448" y2="58177"/>
                        <a14:foregroundMark x1="7604" y1="59740" x2="7604" y2="59740"/>
                        <a14:foregroundMark x1="7083" y1="56302" x2="7083" y2="56302"/>
                      </a14:backgroundRemoval>
                    </a14:imgEffect>
                  </a14:imgLayer>
                </a14:imgProps>
              </a:ext>
            </a:extLst>
          </a:blip>
          <a:srcRect t="19045" b="1963"/>
          <a:stretch/>
        </p:blipFill>
        <p:spPr>
          <a:xfrm>
            <a:off x="8906669" y="83726"/>
            <a:ext cx="1527827" cy="1206856"/>
          </a:xfrm>
          <a:prstGeom prst="rect">
            <a:avLst/>
          </a:prstGeom>
        </p:spPr>
      </p:pic>
      <p:graphicFrame>
        <p:nvGraphicFramePr>
          <p:cNvPr id="7" name="Tabelle 6">
            <a:extLst>
              <a:ext uri="{FF2B5EF4-FFF2-40B4-BE49-F238E27FC236}">
                <a16:creationId xmlns:a16="http://schemas.microsoft.com/office/drawing/2014/main" id="{780B0FD0-D906-418A-8C54-BB7D1B90B734}"/>
              </a:ext>
            </a:extLst>
          </p:cNvPr>
          <p:cNvGraphicFramePr>
            <a:graphicFrameLocks noGrp="1"/>
          </p:cNvGraphicFramePr>
          <p:nvPr>
            <p:extLst>
              <p:ext uri="{D42A27DB-BD31-4B8C-83A1-F6EECF244321}">
                <p14:modId xmlns:p14="http://schemas.microsoft.com/office/powerpoint/2010/main" val="2474848498"/>
              </p:ext>
            </p:extLst>
          </p:nvPr>
        </p:nvGraphicFramePr>
        <p:xfrm>
          <a:off x="534988" y="2877261"/>
          <a:ext cx="8821433" cy="3996001"/>
        </p:xfrm>
        <a:graphic>
          <a:graphicData uri="http://schemas.openxmlformats.org/drawingml/2006/table">
            <a:tbl>
              <a:tblPr firstRow="1" bandRow="1">
                <a:tableStyleId>{5940675A-B579-460E-94D1-54222C63F5DA}</a:tableStyleId>
              </a:tblPr>
              <a:tblGrid>
                <a:gridCol w="1122990">
                  <a:extLst>
                    <a:ext uri="{9D8B030D-6E8A-4147-A177-3AD203B41FA5}">
                      <a16:colId xmlns:a16="http://schemas.microsoft.com/office/drawing/2014/main" val="518981261"/>
                    </a:ext>
                  </a:extLst>
                </a:gridCol>
                <a:gridCol w="3738443">
                  <a:extLst>
                    <a:ext uri="{9D8B030D-6E8A-4147-A177-3AD203B41FA5}">
                      <a16:colId xmlns:a16="http://schemas.microsoft.com/office/drawing/2014/main" val="2704279865"/>
                    </a:ext>
                  </a:extLst>
                </a:gridCol>
                <a:gridCol w="3960000">
                  <a:extLst>
                    <a:ext uri="{9D8B030D-6E8A-4147-A177-3AD203B41FA5}">
                      <a16:colId xmlns:a16="http://schemas.microsoft.com/office/drawing/2014/main" val="2027847740"/>
                    </a:ext>
                  </a:extLst>
                </a:gridCol>
              </a:tblGrid>
              <a:tr h="610203">
                <a:tc>
                  <a:txBody>
                    <a:bodyPr/>
                    <a:lstStyle/>
                    <a:p>
                      <a:r>
                        <a:rPr lang="de-DE" sz="1600" b="1" dirty="0">
                          <a:latin typeface="Arial" panose="020B0604020202020204" pitchFamily="34" charset="0"/>
                          <a:cs typeface="Arial" panose="020B0604020202020204" pitchFamily="34" charset="0"/>
                        </a:rPr>
                        <a:t>Datum</a:t>
                      </a:r>
                    </a:p>
                  </a:txBody>
                  <a:tcPr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b="1" dirty="0">
                          <a:latin typeface="Arial" panose="020B0604020202020204" pitchFamily="34" charset="0"/>
                          <a:cs typeface="Arial" panose="020B0604020202020204" pitchFamily="34" charset="0"/>
                        </a:rPr>
                        <a:t>Ereignis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b="1" dirty="0">
                          <a:latin typeface="Arial" panose="020B0604020202020204" pitchFamily="34" charset="0"/>
                          <a:cs typeface="Arial" panose="020B0604020202020204" pitchFamily="34" charset="0"/>
                        </a:rPr>
                        <a:t>Anlegen und Abschließen der AmBADO?</a:t>
                      </a:r>
                    </a:p>
                  </a:txBody>
                  <a:tcPr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11090278"/>
                  </a:ext>
                </a:extLst>
              </a:tr>
              <a:tr h="574042">
                <a:tc>
                  <a:txBody>
                    <a:bodyPr/>
                    <a:lstStyle/>
                    <a:p>
                      <a:r>
                        <a:rPr lang="de-DE" sz="1600" b="1" dirty="0">
                          <a:solidFill>
                            <a:srgbClr val="FF9933"/>
                          </a:solidFill>
                          <a:latin typeface="Arial" panose="020B0604020202020204" pitchFamily="34" charset="0"/>
                          <a:cs typeface="Arial" panose="020B0604020202020204" pitchFamily="34" charset="0"/>
                        </a:rPr>
                        <a:t>10.10.19</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r>
                        <a:rPr lang="de-DE" sz="1600" dirty="0">
                          <a:latin typeface="Arial" panose="020B0604020202020204" pitchFamily="34" charset="0"/>
                          <a:cs typeface="Arial" panose="020B0604020202020204" pitchFamily="34" charset="0"/>
                        </a:rPr>
                        <a:t>Erster Termin der Patientin in der PIA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r>
                        <a:rPr lang="de-DE" sz="1600" b="1" dirty="0">
                          <a:latin typeface="Arial" panose="020B0604020202020204" pitchFamily="34" charset="0"/>
                          <a:cs typeface="Arial" panose="020B0604020202020204" pitchFamily="34" charset="0"/>
                        </a:rPr>
                        <a:t>AmBADO anlegen und abrechnen</a:t>
                      </a:r>
                    </a:p>
                    <a:p>
                      <a:r>
                        <a:rPr lang="de-DE" sz="1400" dirty="0">
                          <a:solidFill>
                            <a:srgbClr val="FF9933"/>
                          </a:solidFill>
                          <a:latin typeface="Arial" panose="020B0604020202020204" pitchFamily="34" charset="0"/>
                          <a:cs typeface="Arial" panose="020B0604020202020204" pitchFamily="34" charset="0"/>
                          <a:sym typeface="Wingdings" panose="05000000000000000000" pitchFamily="2" charset="2"/>
                        </a:rPr>
                        <a:t> Datum Beginn: 10.10.19</a:t>
                      </a:r>
                      <a:endParaRPr lang="de-DE" sz="1400" dirty="0">
                        <a:solidFill>
                          <a:srgbClr val="FF9933"/>
                        </a:solidFill>
                        <a:latin typeface="Arial" panose="020B0604020202020204" pitchFamily="34" charset="0"/>
                        <a:cs typeface="Arial" panose="020B0604020202020204" pitchFamily="34" charset="0"/>
                      </a:endParaRP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extLst>
                  <a:ext uri="{0D108BD9-81ED-4DB2-BD59-A6C34878D82A}">
                    <a16:rowId xmlns:a16="http://schemas.microsoft.com/office/drawing/2014/main" val="2439370763"/>
                  </a:ext>
                </a:extLst>
              </a:tr>
              <a:tr h="1020523">
                <a:tc>
                  <a:txBody>
                    <a:bodyPr/>
                    <a:lstStyle/>
                    <a:p>
                      <a:r>
                        <a:rPr lang="de-DE" sz="1600" dirty="0">
                          <a:latin typeface="Arial" panose="020B0604020202020204" pitchFamily="34" charset="0"/>
                          <a:cs typeface="Arial" panose="020B0604020202020204" pitchFamily="34" charset="0"/>
                        </a:rPr>
                        <a:t>25.10.19</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600" dirty="0">
                          <a:latin typeface="Arial" panose="020B0604020202020204" pitchFamily="34" charset="0"/>
                          <a:cs typeface="Arial" panose="020B0604020202020204" pitchFamily="34" charset="0"/>
                        </a:rPr>
                        <a:t>Stationäre Aufnahme der Patientin in der KJ-Psychiatrie der eigenen Klinik</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600" b="1" dirty="0">
                          <a:latin typeface="Arial" panose="020B0604020202020204" pitchFamily="34" charset="0"/>
                          <a:cs typeface="Arial" panose="020B0604020202020204" pitchFamily="34" charset="0"/>
                        </a:rPr>
                        <a:t>AmBADO abschließen</a:t>
                      </a:r>
                    </a:p>
                    <a:p>
                      <a:pPr marL="285750" indent="-285750">
                        <a:buFont typeface="Wingdings" panose="05000000000000000000" pitchFamily="2" charset="2"/>
                        <a:buChar char="à"/>
                      </a:pPr>
                      <a:r>
                        <a:rPr lang="de-DE" sz="1400" dirty="0">
                          <a:solidFill>
                            <a:srgbClr val="FF9933"/>
                          </a:solidFill>
                          <a:latin typeface="Arial" panose="020B0604020202020204" pitchFamily="34" charset="0"/>
                          <a:cs typeface="Arial" panose="020B0604020202020204" pitchFamily="34" charset="0"/>
                        </a:rPr>
                        <a:t>Datum Abschluss: 10.10.19</a:t>
                      </a:r>
                    </a:p>
                    <a:p>
                      <a:pPr marL="285750" indent="-285750">
                        <a:buFont typeface="Wingdings" panose="05000000000000000000" pitchFamily="2" charset="2"/>
                        <a:buChar char="à"/>
                      </a:pPr>
                      <a:r>
                        <a:rPr lang="de-DE" sz="1400" dirty="0">
                          <a:solidFill>
                            <a:srgbClr val="FF9933"/>
                          </a:solidFill>
                          <a:latin typeface="Arial" panose="020B0604020202020204" pitchFamily="34" charset="0"/>
                          <a:cs typeface="Arial" panose="020B0604020202020204" pitchFamily="34" charset="0"/>
                        </a:rPr>
                        <a:t>Grund Abschluss: Beendigung wegen  stationärem Aufenthalt</a:t>
                      </a:r>
                      <a:endParaRPr lang="de-DE" sz="1400" dirty="0">
                        <a:latin typeface="Arial" panose="020B0604020202020204" pitchFamily="34" charset="0"/>
                        <a:cs typeface="Arial" panose="020B0604020202020204" pitchFamily="34" charset="0"/>
                      </a:endParaRP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89579321"/>
                  </a:ext>
                </a:extLst>
              </a:tr>
              <a:tr h="605936">
                <a:tc>
                  <a:txBody>
                    <a:bodyPr/>
                    <a:lstStyle/>
                    <a:p>
                      <a:r>
                        <a:rPr lang="de-DE" sz="1600" b="1" dirty="0">
                          <a:solidFill>
                            <a:srgbClr val="FF9933"/>
                          </a:solidFill>
                          <a:latin typeface="Arial" panose="020B0604020202020204" pitchFamily="34" charset="0"/>
                          <a:cs typeface="Arial" panose="020B0604020202020204" pitchFamily="34" charset="0"/>
                        </a:rPr>
                        <a:t>20.11.19</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r>
                        <a:rPr lang="de-DE" sz="1600" dirty="0">
                          <a:latin typeface="Arial" panose="020B0604020202020204" pitchFamily="34" charset="0"/>
                          <a:cs typeface="Arial" panose="020B0604020202020204" pitchFamily="34" charset="0"/>
                        </a:rPr>
                        <a:t>Termin der Patientin in der PIA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r>
                        <a:rPr lang="de-DE" sz="1600" b="1" dirty="0">
                          <a:latin typeface="Arial" panose="020B0604020202020204" pitchFamily="34" charset="0"/>
                          <a:cs typeface="Arial" panose="020B0604020202020204" pitchFamily="34" charset="0"/>
                        </a:rPr>
                        <a:t>AmBADO anlegen und abrechnen</a:t>
                      </a:r>
                    </a:p>
                    <a:p>
                      <a:r>
                        <a:rPr lang="de-DE" sz="1400" dirty="0">
                          <a:solidFill>
                            <a:srgbClr val="FF9933"/>
                          </a:solidFill>
                          <a:latin typeface="Arial" panose="020B0604020202020204" pitchFamily="34" charset="0"/>
                          <a:cs typeface="Arial" panose="020B0604020202020204" pitchFamily="34" charset="0"/>
                          <a:sym typeface="Wingdings" panose="05000000000000000000" pitchFamily="2" charset="2"/>
                        </a:rPr>
                        <a:t> Datum Beginn: 20.11.19</a:t>
                      </a:r>
                      <a:endParaRPr lang="de-DE" sz="1400" dirty="0">
                        <a:solidFill>
                          <a:srgbClr val="FF9933"/>
                        </a:solidFill>
                        <a:latin typeface="Arial" panose="020B0604020202020204" pitchFamily="34" charset="0"/>
                        <a:cs typeface="Arial" panose="020B0604020202020204" pitchFamily="34" charset="0"/>
                      </a:endParaRP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extLst>
                  <a:ext uri="{0D108BD9-81ED-4DB2-BD59-A6C34878D82A}">
                    <a16:rowId xmlns:a16="http://schemas.microsoft.com/office/drawing/2014/main" val="3365305926"/>
                  </a:ext>
                </a:extLst>
              </a:tr>
              <a:tr h="388013">
                <a:tc>
                  <a:txBody>
                    <a:bodyPr/>
                    <a:lstStyle/>
                    <a:p>
                      <a:r>
                        <a:rPr lang="de-DE" sz="1600" dirty="0">
                          <a:latin typeface="Arial" panose="020B0604020202020204" pitchFamily="34" charset="0"/>
                          <a:cs typeface="Arial" panose="020B0604020202020204" pitchFamily="34" charset="0"/>
                        </a:rPr>
                        <a:t>04.04.20</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600" dirty="0">
                          <a:latin typeface="Arial" panose="020B0604020202020204" pitchFamily="34" charset="0"/>
                          <a:cs typeface="Arial" panose="020B0604020202020204" pitchFamily="34" charset="0"/>
                        </a:rPr>
                        <a:t>Termin der Patientin in der PIA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600" b="1" dirty="0">
                          <a:latin typeface="Arial" panose="020B0604020202020204" pitchFamily="34" charset="0"/>
                          <a:cs typeface="Arial" panose="020B0604020202020204" pitchFamily="34" charset="0"/>
                        </a:rPr>
                        <a:t>-</a:t>
                      </a: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86138113"/>
                  </a:ext>
                </a:extLst>
              </a:tr>
              <a:tr h="797284">
                <a:tc>
                  <a:txBody>
                    <a:bodyPr/>
                    <a:lstStyle/>
                    <a:p>
                      <a:r>
                        <a:rPr lang="de-DE" sz="1600" b="1" dirty="0">
                          <a:solidFill>
                            <a:srgbClr val="FF9933"/>
                          </a:solidFill>
                          <a:latin typeface="Arial" panose="020B0604020202020204" pitchFamily="34" charset="0"/>
                          <a:cs typeface="Arial" panose="020B0604020202020204" pitchFamily="34" charset="0"/>
                        </a:rPr>
                        <a:t>10.05.20</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r>
                        <a:rPr lang="de-DE" sz="1600" dirty="0">
                          <a:latin typeface="Arial" panose="020B0604020202020204" pitchFamily="34" charset="0"/>
                          <a:cs typeface="Arial" panose="020B0604020202020204" pitchFamily="34" charset="0"/>
                        </a:rPr>
                        <a:t>Termin der Patientin in der PIA. Behandlung wird regulär beendet.</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r>
                        <a:rPr lang="de-DE" sz="1600" b="1" dirty="0">
                          <a:latin typeface="Arial" panose="020B0604020202020204" pitchFamily="34" charset="0"/>
                          <a:cs typeface="Arial" panose="020B0604020202020204" pitchFamily="34" charset="0"/>
                        </a:rPr>
                        <a:t>AmBADO abschließen</a:t>
                      </a:r>
                    </a:p>
                    <a:p>
                      <a:pPr marL="285750" indent="-285750">
                        <a:buFont typeface="Wingdings" panose="05000000000000000000" pitchFamily="2" charset="2"/>
                        <a:buChar char="à"/>
                      </a:pPr>
                      <a:r>
                        <a:rPr lang="de-DE" sz="1400" dirty="0">
                          <a:solidFill>
                            <a:srgbClr val="FF9933"/>
                          </a:solidFill>
                          <a:latin typeface="Arial" panose="020B0604020202020204" pitchFamily="34" charset="0"/>
                          <a:cs typeface="Arial" panose="020B0604020202020204" pitchFamily="34" charset="0"/>
                        </a:rPr>
                        <a:t>Datum Abschluss: 10.05.20</a:t>
                      </a:r>
                    </a:p>
                    <a:p>
                      <a:pPr marL="285750" indent="-285750">
                        <a:buFont typeface="Wingdings" panose="05000000000000000000" pitchFamily="2" charset="2"/>
                        <a:buChar char="à"/>
                      </a:pPr>
                      <a:r>
                        <a:rPr lang="de-DE" sz="1400" dirty="0">
                          <a:solidFill>
                            <a:srgbClr val="FF9933"/>
                          </a:solidFill>
                          <a:latin typeface="Arial" panose="020B0604020202020204" pitchFamily="34" charset="0"/>
                          <a:cs typeface="Arial" panose="020B0604020202020204" pitchFamily="34" charset="0"/>
                        </a:rPr>
                        <a:t>Grund Abschluss: regulär</a:t>
                      </a:r>
                      <a:endParaRPr lang="de-DE" sz="1400" dirty="0">
                        <a:latin typeface="Arial" panose="020B0604020202020204" pitchFamily="34" charset="0"/>
                        <a:cs typeface="Arial" panose="020B0604020202020204" pitchFamily="34" charset="0"/>
                      </a:endParaRP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extLst>
                  <a:ext uri="{0D108BD9-81ED-4DB2-BD59-A6C34878D82A}">
                    <a16:rowId xmlns:a16="http://schemas.microsoft.com/office/drawing/2014/main" val="795834390"/>
                  </a:ext>
                </a:extLst>
              </a:tr>
            </a:tbl>
          </a:graphicData>
        </a:graphic>
      </p:graphicFrame>
    </p:spTree>
    <p:extLst>
      <p:ext uri="{BB962C8B-B14F-4D97-AF65-F5344CB8AC3E}">
        <p14:creationId xmlns:p14="http://schemas.microsoft.com/office/powerpoint/2010/main" val="1391753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Was ist die AmBADO?</a:t>
            </a:r>
          </a:p>
        </p:txBody>
      </p:sp>
      <p:sp>
        <p:nvSpPr>
          <p:cNvPr id="3" name="Inhaltsplatzhalter 2"/>
          <p:cNvSpPr>
            <a:spLocks noGrp="1"/>
          </p:cNvSpPr>
          <p:nvPr>
            <p:ph idx="1"/>
          </p:nvPr>
        </p:nvSpPr>
        <p:spPr/>
        <p:txBody>
          <a:bodyPr/>
          <a:lstStyle/>
          <a:p>
            <a:pPr>
              <a:lnSpc>
                <a:spcPct val="100000"/>
              </a:lnSpc>
              <a:spcAft>
                <a:spcPts val="1800"/>
              </a:spcAft>
            </a:pPr>
            <a:r>
              <a:rPr lang="de-DE" sz="2400" b="1" dirty="0">
                <a:solidFill>
                  <a:srgbClr val="0460B4"/>
                </a:solidFill>
              </a:rPr>
              <a:t>Welche Fragen können mit Hilfe der AmBADO untersucht werden?</a:t>
            </a:r>
          </a:p>
          <a:p>
            <a:pPr marL="285750" indent="-285750">
              <a:lnSpc>
                <a:spcPts val="2400"/>
              </a:lnSpc>
              <a:spcAft>
                <a:spcPts val="1800"/>
              </a:spcAft>
              <a:buClr>
                <a:srgbClr val="0460B4"/>
              </a:buClr>
              <a:buFont typeface="Wingdings" panose="05000000000000000000" pitchFamily="2" charset="2"/>
              <a:buChar char="§"/>
            </a:pPr>
            <a:r>
              <a:rPr lang="de-DE" sz="1800" b="1" dirty="0"/>
              <a:t>Was wird in der PIA geleistet? </a:t>
            </a:r>
            <a:br>
              <a:rPr lang="de-DE" sz="1800" dirty="0"/>
            </a:br>
            <a:r>
              <a:rPr lang="de-DE" sz="1800" dirty="0">
                <a:sym typeface="Wingdings" panose="05000000000000000000" pitchFamily="2" charset="2"/>
              </a:rPr>
              <a:t> Leistungsumfang, fachliche Kompetenzen, Profil der PIA</a:t>
            </a:r>
            <a:br>
              <a:rPr lang="de-DE" sz="1800" dirty="0">
                <a:sym typeface="Wingdings" panose="05000000000000000000" pitchFamily="2" charset="2"/>
              </a:rPr>
            </a:br>
            <a:r>
              <a:rPr lang="de-DE" sz="1800" dirty="0">
                <a:sym typeface="Wingdings" panose="05000000000000000000" pitchFamily="2" charset="2"/>
              </a:rPr>
              <a:t> Erweiterung der Sicht von Einzelfällen auf die Gesamtsituation</a:t>
            </a:r>
            <a:br>
              <a:rPr lang="de-DE" sz="1800" dirty="0">
                <a:sym typeface="Wingdings" panose="05000000000000000000" pitchFamily="2" charset="2"/>
              </a:rPr>
            </a:br>
            <a:r>
              <a:rPr lang="de-DE" sz="1800" dirty="0">
                <a:sym typeface="Wingdings" panose="05000000000000000000" pitchFamily="2" charset="2"/>
              </a:rPr>
              <a:t> Rolle der PIA bei der Patientenversorgung in Bayern</a:t>
            </a:r>
            <a:endParaRPr lang="de-DE" sz="1800" b="1" dirty="0">
              <a:sym typeface="Wingdings" panose="05000000000000000000" pitchFamily="2" charset="2"/>
            </a:endParaRPr>
          </a:p>
          <a:p>
            <a:pPr marL="285750" indent="-285750">
              <a:lnSpc>
                <a:spcPts val="2400"/>
              </a:lnSpc>
              <a:spcAft>
                <a:spcPts val="1800"/>
              </a:spcAft>
              <a:buClr>
                <a:srgbClr val="0460B4"/>
              </a:buClr>
              <a:buFont typeface="Wingdings" panose="05000000000000000000" pitchFamily="2" charset="2"/>
              <a:buChar char="§"/>
            </a:pPr>
            <a:r>
              <a:rPr lang="de-DE" sz="1800" b="1" dirty="0"/>
              <a:t>Welche Patienten/innen kommen in die PIA? </a:t>
            </a:r>
            <a:br>
              <a:rPr lang="de-DE" sz="1800" dirty="0"/>
            </a:br>
            <a:r>
              <a:rPr lang="de-DE" sz="1800" dirty="0">
                <a:sym typeface="Wingdings" panose="05000000000000000000" pitchFamily="2" charset="2"/>
              </a:rPr>
              <a:t> Erkrankungen (Symptome/Befunde, Diagnosen)</a:t>
            </a:r>
            <a:br>
              <a:rPr lang="de-DE" sz="1800" dirty="0">
                <a:sym typeface="Wingdings" panose="05000000000000000000" pitchFamily="2" charset="2"/>
              </a:rPr>
            </a:br>
            <a:r>
              <a:rPr lang="de-DE" sz="1800" dirty="0">
                <a:sym typeface="Wingdings" panose="05000000000000000000" pitchFamily="2" charset="2"/>
              </a:rPr>
              <a:t> durchgeführte Therapien und Medikation</a:t>
            </a:r>
            <a:endParaRPr lang="de-DE" sz="1800" dirty="0"/>
          </a:p>
          <a:p>
            <a:pPr marL="285750" indent="-285750">
              <a:lnSpc>
                <a:spcPts val="2400"/>
              </a:lnSpc>
              <a:spcAft>
                <a:spcPts val="1800"/>
              </a:spcAft>
              <a:buClr>
                <a:srgbClr val="0460B4"/>
              </a:buClr>
              <a:buFont typeface="Wingdings" panose="05000000000000000000" pitchFamily="2" charset="2"/>
              <a:buChar char="§"/>
            </a:pPr>
            <a:r>
              <a:rPr lang="de-DE" sz="1800" b="1" dirty="0"/>
              <a:t>Wie verändern sich die PIA und das Patientenklientel? </a:t>
            </a:r>
            <a:br>
              <a:rPr lang="de-DE" sz="1800" dirty="0"/>
            </a:br>
            <a:r>
              <a:rPr lang="de-DE" sz="1800" dirty="0">
                <a:sym typeface="Wingdings" panose="05000000000000000000" pitchFamily="2" charset="2"/>
              </a:rPr>
              <a:t> </a:t>
            </a:r>
            <a:r>
              <a:rPr lang="de-DE" sz="1800" dirty="0"/>
              <a:t>Vergleich der AmBADO-Daten mit den Vorjahren</a:t>
            </a:r>
            <a:br>
              <a:rPr lang="de-DE" sz="1800" dirty="0"/>
            </a:br>
            <a:r>
              <a:rPr lang="de-DE" sz="1800" dirty="0">
                <a:sym typeface="Wingdings" panose="05000000000000000000" pitchFamily="2" charset="2"/>
              </a:rPr>
              <a:t> Erkennung von Entwicklungstendenzen </a:t>
            </a:r>
            <a:br>
              <a:rPr lang="de-DE" sz="1800" dirty="0">
                <a:sym typeface="Wingdings" panose="05000000000000000000" pitchFamily="2" charset="2"/>
              </a:rPr>
            </a:br>
            <a:r>
              <a:rPr lang="de-DE" sz="1800" dirty="0">
                <a:sym typeface="Wingdings" panose="05000000000000000000" pitchFamily="2" charset="2"/>
              </a:rPr>
              <a:t> Planung der fachlichen Kompetenzerweiterung der Mitarbeiter/innen</a:t>
            </a:r>
            <a:endParaRPr lang="de-DE" sz="1800" dirty="0"/>
          </a:p>
          <a:p>
            <a:pPr marL="285750" indent="-285750">
              <a:buFont typeface="Wingdings" panose="05000000000000000000" pitchFamily="2" charset="2"/>
              <a:buChar char="§"/>
            </a:pPr>
            <a:endParaRPr lang="de-DE" dirty="0"/>
          </a:p>
          <a:p>
            <a:pPr marL="285750" indent="-285750">
              <a:buFont typeface="Wingdings" panose="05000000000000000000" pitchFamily="2" charset="2"/>
              <a:buChar char="§"/>
            </a:pPr>
            <a:endParaRPr lang="de-DE" dirty="0"/>
          </a:p>
          <a:p>
            <a:pPr marL="285750" indent="-285750">
              <a:buFont typeface="Wingdings" panose="05000000000000000000" pitchFamily="2" charset="2"/>
              <a:buChar char="§"/>
            </a:pPr>
            <a:endParaRPr lang="de-DE" dirty="0"/>
          </a:p>
        </p:txBody>
      </p:sp>
      <p:sp>
        <p:nvSpPr>
          <p:cNvPr id="4" name="Fußzeilenplatzhalter 3">
            <a:extLst>
              <a:ext uri="{FF2B5EF4-FFF2-40B4-BE49-F238E27FC236}">
                <a16:creationId xmlns:a16="http://schemas.microsoft.com/office/drawing/2014/main" id="{A8F2203B-9A31-4839-B6E2-04D247E73A86}"/>
              </a:ext>
            </a:extLst>
          </p:cNvPr>
          <p:cNvSpPr>
            <a:spLocks noGrp="1"/>
          </p:cNvSpPr>
          <p:nvPr>
            <p:ph type="ftr" sz="quarter" idx="11"/>
          </p:nvPr>
        </p:nvSpPr>
        <p:spPr/>
        <p:txBody>
          <a:bodyPr/>
          <a:lstStyle/>
          <a:p>
            <a:pPr>
              <a:defRPr/>
            </a:pPr>
            <a:r>
              <a:rPr lang="de-DE" dirty="0"/>
              <a:t>AmBADO KJP - Schulungsunterlagen</a:t>
            </a:r>
          </a:p>
        </p:txBody>
      </p:sp>
      <p:sp>
        <p:nvSpPr>
          <p:cNvPr id="5" name="Datumsplatzhalter 4">
            <a:extLst>
              <a:ext uri="{FF2B5EF4-FFF2-40B4-BE49-F238E27FC236}">
                <a16:creationId xmlns:a16="http://schemas.microsoft.com/office/drawing/2014/main" id="{D4B7BE3D-66D9-412C-98D1-37754DCD1ED4}"/>
              </a:ext>
            </a:extLst>
          </p:cNvPr>
          <p:cNvSpPr>
            <a:spLocks noGrp="1"/>
          </p:cNvSpPr>
          <p:nvPr>
            <p:ph type="dt" sz="half" idx="10"/>
          </p:nvPr>
        </p:nvSpPr>
        <p:spPr/>
        <p:txBody>
          <a:bodyPr/>
          <a:lstStyle/>
          <a:p>
            <a:pPr>
              <a:defRPr/>
            </a:pPr>
            <a:r>
              <a:rPr lang="de-DE"/>
              <a:t>Stand: 02/2021 - Version 1.1</a:t>
            </a:r>
            <a:endParaRPr lang="de-DE" dirty="0"/>
          </a:p>
        </p:txBody>
      </p:sp>
      <p:sp>
        <p:nvSpPr>
          <p:cNvPr id="6" name="Foliennummernplatzhalter 5">
            <a:extLst>
              <a:ext uri="{FF2B5EF4-FFF2-40B4-BE49-F238E27FC236}">
                <a16:creationId xmlns:a16="http://schemas.microsoft.com/office/drawing/2014/main" id="{0862EAC5-6EB4-4E5F-B9F1-361F8496F1F6}"/>
              </a:ext>
            </a:extLst>
          </p:cNvPr>
          <p:cNvSpPr>
            <a:spLocks noGrp="1"/>
          </p:cNvSpPr>
          <p:nvPr>
            <p:ph type="sldNum" sz="quarter" idx="12"/>
          </p:nvPr>
        </p:nvSpPr>
        <p:spPr/>
        <p:txBody>
          <a:bodyPr/>
          <a:lstStyle/>
          <a:p>
            <a:pPr>
              <a:defRPr/>
            </a:pPr>
            <a:fld id="{F9D6104D-E8AE-4D46-824F-6769818204BD}" type="slidenum">
              <a:rPr lang="de-DE" smtClean="0"/>
              <a:pPr>
                <a:defRPr/>
              </a:pPr>
              <a:t>7</a:t>
            </a:fld>
            <a:endParaRPr lang="de-DE" dirty="0"/>
          </a:p>
        </p:txBody>
      </p:sp>
      <p:pic>
        <p:nvPicPr>
          <p:cNvPr id="11" name="Grafik 10">
            <a:extLst>
              <a:ext uri="{FF2B5EF4-FFF2-40B4-BE49-F238E27FC236}">
                <a16:creationId xmlns:a16="http://schemas.microsoft.com/office/drawing/2014/main" id="{FE34BEAA-05F2-4E0B-AD27-9A31B16B7EC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646" b="95417" l="10000" r="90000">
                        <a14:foregroundMark x1="47865" y1="9167" x2="47865" y2="9167"/>
                        <a14:foregroundMark x1="55521" y1="8646" x2="55521" y2="8646"/>
                        <a14:foregroundMark x1="67240" y1="46094" x2="67240" y2="46094"/>
                        <a14:foregroundMark x1="43646" y1="92500" x2="43646" y2="92500"/>
                        <a14:foregroundMark x1="56146" y1="91979" x2="56146" y2="91979"/>
                        <a14:foregroundMark x1="57135" y1="93802" x2="57135" y2="93802"/>
                        <a14:foregroundMark x1="42969" y1="95104" x2="42969" y2="95104"/>
                        <a14:foregroundMark x1="58750" y1="95417" x2="58750" y2="95417"/>
                        <a14:foregroundMark x1="56146" y1="95417" x2="56146" y2="95417"/>
                        <a14:foregroundMark x1="43333" y1="95417" x2="43333" y2="95417"/>
                      </a14:backgroundRemoval>
                    </a14:imgEffect>
                    <a14:imgEffect>
                      <a14:sharpenSoften amount="25000"/>
                    </a14:imgEffect>
                    <a14:imgEffect>
                      <a14:brightnessContrast contrast="-20000"/>
                    </a14:imgEffect>
                  </a14:imgLayer>
                </a14:imgProps>
              </a:ext>
            </a:extLst>
          </a:blip>
          <a:srcRect l="23782" t="5403" r="19903" b="1497"/>
          <a:stretch/>
        </p:blipFill>
        <p:spPr>
          <a:xfrm>
            <a:off x="8873809" y="4505325"/>
            <a:ext cx="1514608" cy="2503919"/>
          </a:xfrm>
          <a:prstGeom prst="rect">
            <a:avLst/>
          </a:prstGeom>
        </p:spPr>
      </p:pic>
    </p:spTree>
    <p:extLst>
      <p:ext uri="{BB962C8B-B14F-4D97-AF65-F5344CB8AC3E}">
        <p14:creationId xmlns:p14="http://schemas.microsoft.com/office/powerpoint/2010/main" val="31239601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DF29A-4C47-4B05-9373-4CFDAE790948}"/>
              </a:ext>
            </a:extLst>
          </p:cNvPr>
          <p:cNvSpPr>
            <a:spLocks noGrp="1"/>
          </p:cNvSpPr>
          <p:nvPr>
            <p:ph type="title"/>
          </p:nvPr>
        </p:nvSpPr>
        <p:spPr/>
        <p:txBody>
          <a:bodyPr/>
          <a:lstStyle/>
          <a:p>
            <a:r>
              <a:rPr lang="de-DE" dirty="0">
                <a:solidFill>
                  <a:srgbClr val="82C836"/>
                </a:solidFill>
              </a:rPr>
              <a:t>Der AmBADO-Fall – </a:t>
            </a:r>
            <a:br>
              <a:rPr lang="de-DE" dirty="0">
                <a:solidFill>
                  <a:srgbClr val="82C836"/>
                </a:solidFill>
              </a:rPr>
            </a:br>
            <a:r>
              <a:rPr lang="de-DE" dirty="0">
                <a:solidFill>
                  <a:srgbClr val="82C836"/>
                </a:solidFill>
              </a:rPr>
              <a:t>Wann anlegen, wann abschließen? (3)</a:t>
            </a:r>
          </a:p>
        </p:txBody>
      </p:sp>
      <p:sp>
        <p:nvSpPr>
          <p:cNvPr id="4" name="Datumsplatzhalter 3">
            <a:extLst>
              <a:ext uri="{FF2B5EF4-FFF2-40B4-BE49-F238E27FC236}">
                <a16:creationId xmlns:a16="http://schemas.microsoft.com/office/drawing/2014/main" id="{414E8319-DA84-41A9-AE9C-DFD40313784F}"/>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3508DC59-1544-4E94-AB8E-CA06B3151AB7}"/>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3C7368CB-4FA0-48F9-9095-AD68C4B0826D}"/>
              </a:ext>
            </a:extLst>
          </p:cNvPr>
          <p:cNvSpPr>
            <a:spLocks noGrp="1"/>
          </p:cNvSpPr>
          <p:nvPr>
            <p:ph type="sldNum" sz="quarter" idx="12"/>
          </p:nvPr>
        </p:nvSpPr>
        <p:spPr/>
        <p:txBody>
          <a:bodyPr/>
          <a:lstStyle/>
          <a:p>
            <a:pPr>
              <a:defRPr/>
            </a:pPr>
            <a:fld id="{F9D6104D-E8AE-4D46-824F-6769818204BD}" type="slidenum">
              <a:rPr lang="de-DE" smtClean="0"/>
              <a:pPr>
                <a:defRPr/>
              </a:pPr>
              <a:t>70</a:t>
            </a:fld>
            <a:endParaRPr lang="de-DE" dirty="0"/>
          </a:p>
        </p:txBody>
      </p:sp>
      <p:sp>
        <p:nvSpPr>
          <p:cNvPr id="8" name="Inhaltsplatzhalter 2">
            <a:extLst>
              <a:ext uri="{FF2B5EF4-FFF2-40B4-BE49-F238E27FC236}">
                <a16:creationId xmlns:a16="http://schemas.microsoft.com/office/drawing/2014/main" id="{B0F59D59-722A-4F58-995C-8D15A1CB4F47}"/>
              </a:ext>
            </a:extLst>
          </p:cNvPr>
          <p:cNvSpPr>
            <a:spLocks noGrp="1"/>
          </p:cNvSpPr>
          <p:nvPr>
            <p:ph idx="1"/>
          </p:nvPr>
        </p:nvSpPr>
        <p:spPr>
          <a:xfrm>
            <a:off x="534988" y="1715060"/>
            <a:ext cx="9618662" cy="1206857"/>
          </a:xfrm>
        </p:spPr>
        <p:txBody>
          <a:bodyPr/>
          <a:lstStyle/>
          <a:p>
            <a:pPr indent="0">
              <a:lnSpc>
                <a:spcPts val="2300"/>
              </a:lnSpc>
              <a:spcAft>
                <a:spcPts val="1800"/>
              </a:spcAft>
              <a:buClr>
                <a:srgbClr val="0460B4"/>
              </a:buClr>
            </a:pPr>
            <a:r>
              <a:rPr lang="de-DE" sz="1800" dirty="0"/>
              <a:t>Hier sind beispielhafte Behandlungsverläufe beschrieben. </a:t>
            </a:r>
            <a:br>
              <a:rPr lang="de-DE" sz="1800" dirty="0"/>
            </a:br>
            <a:r>
              <a:rPr lang="de-DE" sz="1800" dirty="0"/>
              <a:t>Nun sind Sie an der Reihe! Wann ist ein AmBADO-Bogen anzulegen, wann abzuschließen?</a:t>
            </a:r>
          </a:p>
          <a:p>
            <a:pPr indent="0">
              <a:lnSpc>
                <a:spcPts val="2300"/>
              </a:lnSpc>
              <a:buClr>
                <a:srgbClr val="0460B4"/>
              </a:buClr>
            </a:pPr>
            <a:r>
              <a:rPr lang="de-DE" sz="1800" b="1" dirty="0">
                <a:solidFill>
                  <a:schemeClr val="accent1"/>
                </a:solidFill>
              </a:rPr>
              <a:t>Patient C:</a:t>
            </a:r>
          </a:p>
        </p:txBody>
      </p:sp>
      <p:pic>
        <p:nvPicPr>
          <p:cNvPr id="16" name="Grafik 15">
            <a:extLst>
              <a:ext uri="{FF2B5EF4-FFF2-40B4-BE49-F238E27FC236}">
                <a16:creationId xmlns:a16="http://schemas.microsoft.com/office/drawing/2014/main" id="{95B23FDD-0654-41D7-AEFC-2E6ADDBBB59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3750" l="7083" r="90625">
                        <a14:foregroundMark x1="9167" y1="53385" x2="9167" y2="53385"/>
                        <a14:foregroundMark x1="65313" y1="93906" x2="65313" y2="93906"/>
                        <a14:foregroundMark x1="90729" y1="74844" x2="90729" y2="74844"/>
                        <a14:foregroundMark x1="9010" y1="47188" x2="9010" y2="47188"/>
                        <a14:foregroundMark x1="8490" y1="54427" x2="8490" y2="54427"/>
                        <a14:foregroundMark x1="8281" y1="47708" x2="8281" y2="47708"/>
                        <a14:foregroundMark x1="7969" y1="52188" x2="7969" y2="52188"/>
                        <a14:foregroundMark x1="7760" y1="47708" x2="7760" y2="47708"/>
                        <a14:foregroundMark x1="7448" y1="53021" x2="7448" y2="53021"/>
                        <a14:foregroundMark x1="7448" y1="58177" x2="7448" y2="58177"/>
                        <a14:foregroundMark x1="7604" y1="59740" x2="7604" y2="59740"/>
                        <a14:foregroundMark x1="7083" y1="56302" x2="7083" y2="56302"/>
                      </a14:backgroundRemoval>
                    </a14:imgEffect>
                  </a14:imgLayer>
                </a14:imgProps>
              </a:ext>
            </a:extLst>
          </a:blip>
          <a:srcRect t="19045" b="1963"/>
          <a:stretch/>
        </p:blipFill>
        <p:spPr>
          <a:xfrm>
            <a:off x="8906669" y="83726"/>
            <a:ext cx="1527827" cy="1206856"/>
          </a:xfrm>
          <a:prstGeom prst="rect">
            <a:avLst/>
          </a:prstGeom>
        </p:spPr>
      </p:pic>
      <p:graphicFrame>
        <p:nvGraphicFramePr>
          <p:cNvPr id="7" name="Tabelle 6">
            <a:extLst>
              <a:ext uri="{FF2B5EF4-FFF2-40B4-BE49-F238E27FC236}">
                <a16:creationId xmlns:a16="http://schemas.microsoft.com/office/drawing/2014/main" id="{780B0FD0-D906-418A-8C54-BB7D1B90B734}"/>
              </a:ext>
            </a:extLst>
          </p:cNvPr>
          <p:cNvGraphicFramePr>
            <a:graphicFrameLocks noGrp="1"/>
          </p:cNvGraphicFramePr>
          <p:nvPr>
            <p:extLst>
              <p:ext uri="{D42A27DB-BD31-4B8C-83A1-F6EECF244321}">
                <p14:modId xmlns:p14="http://schemas.microsoft.com/office/powerpoint/2010/main" val="815429352"/>
              </p:ext>
            </p:extLst>
          </p:nvPr>
        </p:nvGraphicFramePr>
        <p:xfrm>
          <a:off x="534988" y="2877261"/>
          <a:ext cx="8821433" cy="3994035"/>
        </p:xfrm>
        <a:graphic>
          <a:graphicData uri="http://schemas.openxmlformats.org/drawingml/2006/table">
            <a:tbl>
              <a:tblPr firstRow="1" bandRow="1">
                <a:tableStyleId>{5940675A-B579-460E-94D1-54222C63F5DA}</a:tableStyleId>
              </a:tblPr>
              <a:tblGrid>
                <a:gridCol w="1122990">
                  <a:extLst>
                    <a:ext uri="{9D8B030D-6E8A-4147-A177-3AD203B41FA5}">
                      <a16:colId xmlns:a16="http://schemas.microsoft.com/office/drawing/2014/main" val="518981261"/>
                    </a:ext>
                  </a:extLst>
                </a:gridCol>
                <a:gridCol w="3738443">
                  <a:extLst>
                    <a:ext uri="{9D8B030D-6E8A-4147-A177-3AD203B41FA5}">
                      <a16:colId xmlns:a16="http://schemas.microsoft.com/office/drawing/2014/main" val="2704279865"/>
                    </a:ext>
                  </a:extLst>
                </a:gridCol>
                <a:gridCol w="3960000">
                  <a:extLst>
                    <a:ext uri="{9D8B030D-6E8A-4147-A177-3AD203B41FA5}">
                      <a16:colId xmlns:a16="http://schemas.microsoft.com/office/drawing/2014/main" val="2027847740"/>
                    </a:ext>
                  </a:extLst>
                </a:gridCol>
              </a:tblGrid>
              <a:tr h="583200">
                <a:tc>
                  <a:txBody>
                    <a:bodyPr/>
                    <a:lstStyle/>
                    <a:p>
                      <a:r>
                        <a:rPr lang="de-DE" sz="1600" b="1" dirty="0">
                          <a:latin typeface="Arial" panose="020B0604020202020204" pitchFamily="34" charset="0"/>
                          <a:cs typeface="Arial" panose="020B0604020202020204" pitchFamily="34" charset="0"/>
                        </a:rPr>
                        <a:t>Datum</a:t>
                      </a:r>
                    </a:p>
                  </a:txBody>
                  <a:tcPr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b="1" dirty="0">
                          <a:latin typeface="Arial" panose="020B0604020202020204" pitchFamily="34" charset="0"/>
                          <a:cs typeface="Arial" panose="020B0604020202020204" pitchFamily="34" charset="0"/>
                        </a:rPr>
                        <a:t>Ereignis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b="1" dirty="0">
                          <a:latin typeface="Arial" panose="020B0604020202020204" pitchFamily="34" charset="0"/>
                          <a:cs typeface="Arial" panose="020B0604020202020204" pitchFamily="34" charset="0"/>
                        </a:rPr>
                        <a:t>Anlegen und Abschließen der AmBADO?</a:t>
                      </a:r>
                    </a:p>
                  </a:txBody>
                  <a:tcPr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11090278"/>
                  </a:ext>
                </a:extLst>
              </a:tr>
              <a:tr h="682167">
                <a:tc>
                  <a:txBody>
                    <a:bodyPr/>
                    <a:lstStyle/>
                    <a:p>
                      <a:r>
                        <a:rPr lang="de-DE" sz="1600" dirty="0">
                          <a:latin typeface="Arial" panose="020B0604020202020204" pitchFamily="34" charset="0"/>
                          <a:cs typeface="Arial" panose="020B0604020202020204" pitchFamily="34" charset="0"/>
                        </a:rPr>
                        <a:t>12.01.20</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r>
                        <a:rPr lang="de-DE" sz="1600" dirty="0">
                          <a:latin typeface="Arial" panose="020B0604020202020204" pitchFamily="34" charset="0"/>
                          <a:cs typeface="Arial" panose="020B0604020202020204" pitchFamily="34" charset="0"/>
                        </a:rPr>
                        <a:t>Erster Termin des Patienten in der PIA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endParaRPr lang="de-DE" sz="1600" dirty="0">
                        <a:solidFill>
                          <a:srgbClr val="FF9933"/>
                        </a:solidFill>
                        <a:latin typeface="Arial" panose="020B0604020202020204" pitchFamily="34" charset="0"/>
                        <a:cs typeface="Arial" panose="020B0604020202020204" pitchFamily="34" charset="0"/>
                      </a:endParaRP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extLst>
                  <a:ext uri="{0D108BD9-81ED-4DB2-BD59-A6C34878D82A}">
                    <a16:rowId xmlns:a16="http://schemas.microsoft.com/office/drawing/2014/main" val="2439370763"/>
                  </a:ext>
                </a:extLst>
              </a:tr>
              <a:tr h="682167">
                <a:tc>
                  <a:txBody>
                    <a:bodyPr/>
                    <a:lstStyle/>
                    <a:p>
                      <a:r>
                        <a:rPr lang="de-DE" sz="1600" dirty="0">
                          <a:latin typeface="Arial" panose="020B0604020202020204" pitchFamily="34" charset="0"/>
                          <a:cs typeface="Arial" panose="020B0604020202020204" pitchFamily="34" charset="0"/>
                        </a:rPr>
                        <a:t>02.02.20</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600" dirty="0">
                          <a:latin typeface="Arial" panose="020B0604020202020204" pitchFamily="34" charset="0"/>
                          <a:cs typeface="Arial" panose="020B0604020202020204" pitchFamily="34" charset="0"/>
                        </a:rPr>
                        <a:t>Telefonat mit der Schule</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sz="1600" dirty="0">
                        <a:latin typeface="Arial" panose="020B0604020202020204" pitchFamily="34" charset="0"/>
                        <a:cs typeface="Arial" panose="020B0604020202020204" pitchFamily="34" charset="0"/>
                      </a:endParaRP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89579321"/>
                  </a:ext>
                </a:extLst>
              </a:tr>
              <a:tr h="682167">
                <a:tc>
                  <a:txBody>
                    <a:bodyPr/>
                    <a:lstStyle/>
                    <a:p>
                      <a:r>
                        <a:rPr lang="de-DE" sz="1600" dirty="0">
                          <a:latin typeface="Arial" panose="020B0604020202020204" pitchFamily="34" charset="0"/>
                          <a:cs typeface="Arial" panose="020B0604020202020204" pitchFamily="34" charset="0"/>
                        </a:rPr>
                        <a:t>25.02.20</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pPr marL="0" marR="0" lvl="0" indent="0" algn="l" defTabSz="521409" rtl="0" eaLnBrk="1" fontAlgn="auto" latinLnBrk="0" hangingPunct="1">
                        <a:lnSpc>
                          <a:spcPct val="100000"/>
                        </a:lnSpc>
                        <a:spcBef>
                          <a:spcPts val="0"/>
                        </a:spcBef>
                        <a:spcAft>
                          <a:spcPts val="0"/>
                        </a:spcAft>
                        <a:buClrTx/>
                        <a:buSzTx/>
                        <a:buFontTx/>
                        <a:buNone/>
                        <a:tabLst/>
                        <a:defRPr/>
                      </a:pPr>
                      <a:r>
                        <a:rPr lang="de-DE" sz="1600" dirty="0">
                          <a:latin typeface="Arial" panose="020B0604020202020204" pitchFamily="34" charset="0"/>
                          <a:cs typeface="Arial" panose="020B0604020202020204" pitchFamily="34" charset="0"/>
                        </a:rPr>
                        <a:t>Multiprofessionelle Besprechung</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endParaRPr lang="de-DE" sz="1600" dirty="0">
                        <a:solidFill>
                          <a:srgbClr val="FF9933"/>
                        </a:solidFill>
                        <a:latin typeface="Arial" panose="020B0604020202020204" pitchFamily="34" charset="0"/>
                        <a:cs typeface="Arial" panose="020B0604020202020204" pitchFamily="34" charset="0"/>
                      </a:endParaRP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extLst>
                  <a:ext uri="{0D108BD9-81ED-4DB2-BD59-A6C34878D82A}">
                    <a16:rowId xmlns:a16="http://schemas.microsoft.com/office/drawing/2014/main" val="3365305926"/>
                  </a:ext>
                </a:extLst>
              </a:tr>
              <a:tr h="682167">
                <a:tc>
                  <a:txBody>
                    <a:bodyPr/>
                    <a:lstStyle/>
                    <a:p>
                      <a:r>
                        <a:rPr lang="de-DE" sz="1600" dirty="0">
                          <a:latin typeface="Arial" panose="020B0604020202020204" pitchFamily="34" charset="0"/>
                          <a:cs typeface="Arial" panose="020B0604020202020204" pitchFamily="34" charset="0"/>
                        </a:rPr>
                        <a:t>27.11.20</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521409" rtl="0" eaLnBrk="1" fontAlgn="auto" latinLnBrk="0" hangingPunct="1">
                        <a:lnSpc>
                          <a:spcPct val="100000"/>
                        </a:lnSpc>
                        <a:spcBef>
                          <a:spcPts val="0"/>
                        </a:spcBef>
                        <a:spcAft>
                          <a:spcPts val="0"/>
                        </a:spcAft>
                        <a:buClrTx/>
                        <a:buSzTx/>
                        <a:buFontTx/>
                        <a:buNone/>
                        <a:tabLst/>
                        <a:defRPr/>
                      </a:pPr>
                      <a:r>
                        <a:rPr lang="de-DE" sz="1600" dirty="0">
                          <a:latin typeface="Arial" panose="020B0604020202020204" pitchFamily="34" charset="0"/>
                          <a:cs typeface="Arial" panose="020B0604020202020204" pitchFamily="34" charset="0"/>
                        </a:rPr>
                        <a:t>Termin des Patienten in der PIA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sz="1600" dirty="0">
                        <a:latin typeface="Arial" panose="020B0604020202020204" pitchFamily="34" charset="0"/>
                        <a:cs typeface="Arial" panose="020B0604020202020204" pitchFamily="34" charset="0"/>
                      </a:endParaRP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86138113"/>
                  </a:ext>
                </a:extLst>
              </a:tr>
              <a:tr h="682167">
                <a:tc>
                  <a:txBody>
                    <a:bodyPr/>
                    <a:lstStyle/>
                    <a:p>
                      <a:r>
                        <a:rPr lang="de-DE" sz="1600" dirty="0">
                          <a:latin typeface="Arial" panose="020B0604020202020204" pitchFamily="34" charset="0"/>
                          <a:cs typeface="Arial" panose="020B0604020202020204" pitchFamily="34" charset="0"/>
                        </a:rPr>
                        <a:t>12.01.21</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pPr marL="0" marR="0" lvl="0" indent="0" algn="l" defTabSz="521409" rtl="0" eaLnBrk="1" fontAlgn="auto" latinLnBrk="0" hangingPunct="1">
                        <a:lnSpc>
                          <a:spcPct val="100000"/>
                        </a:lnSpc>
                        <a:spcBef>
                          <a:spcPts val="0"/>
                        </a:spcBef>
                        <a:spcAft>
                          <a:spcPts val="0"/>
                        </a:spcAft>
                        <a:buClrTx/>
                        <a:buSzTx/>
                        <a:buFontTx/>
                        <a:buNone/>
                        <a:tabLst/>
                        <a:defRPr/>
                      </a:pPr>
                      <a:r>
                        <a:rPr lang="de-DE" sz="1600" dirty="0">
                          <a:latin typeface="Arial" panose="020B0604020202020204" pitchFamily="34" charset="0"/>
                          <a:cs typeface="Arial" panose="020B0604020202020204" pitchFamily="34" charset="0"/>
                        </a:rPr>
                        <a:t>Termin des Patienten in der PIA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endParaRPr lang="de-DE" sz="1600" dirty="0">
                        <a:latin typeface="Arial" panose="020B0604020202020204" pitchFamily="34" charset="0"/>
                        <a:cs typeface="Arial" panose="020B0604020202020204" pitchFamily="34" charset="0"/>
                      </a:endParaRP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extLst>
                  <a:ext uri="{0D108BD9-81ED-4DB2-BD59-A6C34878D82A}">
                    <a16:rowId xmlns:a16="http://schemas.microsoft.com/office/drawing/2014/main" val="795834390"/>
                  </a:ext>
                </a:extLst>
              </a:tr>
            </a:tbl>
          </a:graphicData>
        </a:graphic>
      </p:graphicFrame>
    </p:spTree>
    <p:extLst>
      <p:ext uri="{BB962C8B-B14F-4D97-AF65-F5344CB8AC3E}">
        <p14:creationId xmlns:p14="http://schemas.microsoft.com/office/powerpoint/2010/main" val="13586465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DF29A-4C47-4B05-9373-4CFDAE790948}"/>
              </a:ext>
            </a:extLst>
          </p:cNvPr>
          <p:cNvSpPr>
            <a:spLocks noGrp="1"/>
          </p:cNvSpPr>
          <p:nvPr>
            <p:ph type="title"/>
          </p:nvPr>
        </p:nvSpPr>
        <p:spPr/>
        <p:txBody>
          <a:bodyPr/>
          <a:lstStyle/>
          <a:p>
            <a:r>
              <a:rPr lang="de-DE" dirty="0">
                <a:solidFill>
                  <a:srgbClr val="82C836"/>
                </a:solidFill>
              </a:rPr>
              <a:t>Der AmBADO-Fall – </a:t>
            </a:r>
            <a:br>
              <a:rPr lang="de-DE" dirty="0">
                <a:solidFill>
                  <a:srgbClr val="82C836"/>
                </a:solidFill>
              </a:rPr>
            </a:br>
            <a:r>
              <a:rPr lang="de-DE" dirty="0">
                <a:solidFill>
                  <a:srgbClr val="82C836"/>
                </a:solidFill>
              </a:rPr>
              <a:t>Wann anlegen, wann abschließen? (3)</a:t>
            </a:r>
          </a:p>
        </p:txBody>
      </p:sp>
      <p:sp>
        <p:nvSpPr>
          <p:cNvPr id="4" name="Datumsplatzhalter 3">
            <a:extLst>
              <a:ext uri="{FF2B5EF4-FFF2-40B4-BE49-F238E27FC236}">
                <a16:creationId xmlns:a16="http://schemas.microsoft.com/office/drawing/2014/main" id="{414E8319-DA84-41A9-AE9C-DFD40313784F}"/>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3508DC59-1544-4E94-AB8E-CA06B3151AB7}"/>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3C7368CB-4FA0-48F9-9095-AD68C4B0826D}"/>
              </a:ext>
            </a:extLst>
          </p:cNvPr>
          <p:cNvSpPr>
            <a:spLocks noGrp="1"/>
          </p:cNvSpPr>
          <p:nvPr>
            <p:ph type="sldNum" sz="quarter" idx="12"/>
          </p:nvPr>
        </p:nvSpPr>
        <p:spPr/>
        <p:txBody>
          <a:bodyPr/>
          <a:lstStyle/>
          <a:p>
            <a:pPr>
              <a:defRPr/>
            </a:pPr>
            <a:fld id="{F9D6104D-E8AE-4D46-824F-6769818204BD}" type="slidenum">
              <a:rPr lang="de-DE" smtClean="0"/>
              <a:pPr>
                <a:defRPr/>
              </a:pPr>
              <a:t>71</a:t>
            </a:fld>
            <a:endParaRPr lang="de-DE" dirty="0"/>
          </a:p>
        </p:txBody>
      </p:sp>
      <p:sp>
        <p:nvSpPr>
          <p:cNvPr id="8" name="Inhaltsplatzhalter 2">
            <a:extLst>
              <a:ext uri="{FF2B5EF4-FFF2-40B4-BE49-F238E27FC236}">
                <a16:creationId xmlns:a16="http://schemas.microsoft.com/office/drawing/2014/main" id="{B0F59D59-722A-4F58-995C-8D15A1CB4F47}"/>
              </a:ext>
            </a:extLst>
          </p:cNvPr>
          <p:cNvSpPr>
            <a:spLocks noGrp="1"/>
          </p:cNvSpPr>
          <p:nvPr>
            <p:ph idx="1"/>
          </p:nvPr>
        </p:nvSpPr>
        <p:spPr>
          <a:xfrm>
            <a:off x="534988" y="1715060"/>
            <a:ext cx="9618662" cy="1206857"/>
          </a:xfrm>
        </p:spPr>
        <p:txBody>
          <a:bodyPr/>
          <a:lstStyle/>
          <a:p>
            <a:pPr indent="0">
              <a:lnSpc>
                <a:spcPts val="2300"/>
              </a:lnSpc>
              <a:spcAft>
                <a:spcPts val="1800"/>
              </a:spcAft>
              <a:buClr>
                <a:srgbClr val="0460B4"/>
              </a:buClr>
            </a:pPr>
            <a:r>
              <a:rPr lang="de-DE" sz="1800" dirty="0"/>
              <a:t>Hier sind beispielhafte Behandlungsverläufe beschrieben. </a:t>
            </a:r>
            <a:br>
              <a:rPr lang="de-DE" sz="1800" dirty="0"/>
            </a:br>
            <a:r>
              <a:rPr lang="de-DE" sz="1800" dirty="0"/>
              <a:t>Nun sind Sie an der Reihe! Wann ist ein AmBADO-Bogen anzulegen, wann abzuschließen?</a:t>
            </a:r>
          </a:p>
          <a:p>
            <a:pPr indent="0">
              <a:lnSpc>
                <a:spcPts val="2300"/>
              </a:lnSpc>
              <a:buClr>
                <a:srgbClr val="0460B4"/>
              </a:buClr>
            </a:pPr>
            <a:r>
              <a:rPr lang="de-DE" sz="1800" b="1" dirty="0">
                <a:solidFill>
                  <a:schemeClr val="accent1"/>
                </a:solidFill>
              </a:rPr>
              <a:t>Patient C: </a:t>
            </a:r>
            <a:r>
              <a:rPr lang="de-DE" sz="1800" b="1" dirty="0">
                <a:solidFill>
                  <a:schemeClr val="accent1"/>
                </a:solidFill>
                <a:sym typeface="Wingdings" panose="05000000000000000000" pitchFamily="2" charset="2"/>
              </a:rPr>
              <a:t> zwei AmBADO-Fälle</a:t>
            </a:r>
            <a:endParaRPr lang="de-DE" sz="1800" b="1" dirty="0">
              <a:solidFill>
                <a:schemeClr val="accent1"/>
              </a:solidFill>
            </a:endParaRPr>
          </a:p>
        </p:txBody>
      </p:sp>
      <p:pic>
        <p:nvPicPr>
          <p:cNvPr id="16" name="Grafik 15">
            <a:extLst>
              <a:ext uri="{FF2B5EF4-FFF2-40B4-BE49-F238E27FC236}">
                <a16:creationId xmlns:a16="http://schemas.microsoft.com/office/drawing/2014/main" id="{95B23FDD-0654-41D7-AEFC-2E6ADDBBB59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3750" l="7083" r="90625">
                        <a14:foregroundMark x1="9167" y1="53385" x2="9167" y2="53385"/>
                        <a14:foregroundMark x1="65313" y1="93906" x2="65313" y2="93906"/>
                        <a14:foregroundMark x1="90729" y1="74844" x2="90729" y2="74844"/>
                        <a14:foregroundMark x1="9010" y1="47188" x2="9010" y2="47188"/>
                        <a14:foregroundMark x1="8490" y1="54427" x2="8490" y2="54427"/>
                        <a14:foregroundMark x1="8281" y1="47708" x2="8281" y2="47708"/>
                        <a14:foregroundMark x1="7969" y1="52188" x2="7969" y2="52188"/>
                        <a14:foregroundMark x1="7760" y1="47708" x2="7760" y2="47708"/>
                        <a14:foregroundMark x1="7448" y1="53021" x2="7448" y2="53021"/>
                        <a14:foregroundMark x1="7448" y1="58177" x2="7448" y2="58177"/>
                        <a14:foregroundMark x1="7604" y1="59740" x2="7604" y2="59740"/>
                        <a14:foregroundMark x1="7083" y1="56302" x2="7083" y2="56302"/>
                      </a14:backgroundRemoval>
                    </a14:imgEffect>
                  </a14:imgLayer>
                </a14:imgProps>
              </a:ext>
            </a:extLst>
          </a:blip>
          <a:srcRect t="19045" b="1963"/>
          <a:stretch/>
        </p:blipFill>
        <p:spPr>
          <a:xfrm>
            <a:off x="8906669" y="83726"/>
            <a:ext cx="1527827" cy="1206856"/>
          </a:xfrm>
          <a:prstGeom prst="rect">
            <a:avLst/>
          </a:prstGeom>
        </p:spPr>
      </p:pic>
      <p:graphicFrame>
        <p:nvGraphicFramePr>
          <p:cNvPr id="7" name="Tabelle 6">
            <a:extLst>
              <a:ext uri="{FF2B5EF4-FFF2-40B4-BE49-F238E27FC236}">
                <a16:creationId xmlns:a16="http://schemas.microsoft.com/office/drawing/2014/main" id="{780B0FD0-D906-418A-8C54-BB7D1B90B734}"/>
              </a:ext>
            </a:extLst>
          </p:cNvPr>
          <p:cNvGraphicFramePr>
            <a:graphicFrameLocks noGrp="1"/>
          </p:cNvGraphicFramePr>
          <p:nvPr>
            <p:extLst>
              <p:ext uri="{D42A27DB-BD31-4B8C-83A1-F6EECF244321}">
                <p14:modId xmlns:p14="http://schemas.microsoft.com/office/powerpoint/2010/main" val="1803659121"/>
              </p:ext>
            </p:extLst>
          </p:nvPr>
        </p:nvGraphicFramePr>
        <p:xfrm>
          <a:off x="534988" y="2877261"/>
          <a:ext cx="8821433" cy="4088201"/>
        </p:xfrm>
        <a:graphic>
          <a:graphicData uri="http://schemas.openxmlformats.org/drawingml/2006/table">
            <a:tbl>
              <a:tblPr firstRow="1" bandRow="1">
                <a:tableStyleId>{5940675A-B579-460E-94D1-54222C63F5DA}</a:tableStyleId>
              </a:tblPr>
              <a:tblGrid>
                <a:gridCol w="1122990">
                  <a:extLst>
                    <a:ext uri="{9D8B030D-6E8A-4147-A177-3AD203B41FA5}">
                      <a16:colId xmlns:a16="http://schemas.microsoft.com/office/drawing/2014/main" val="518981261"/>
                    </a:ext>
                  </a:extLst>
                </a:gridCol>
                <a:gridCol w="3738443">
                  <a:extLst>
                    <a:ext uri="{9D8B030D-6E8A-4147-A177-3AD203B41FA5}">
                      <a16:colId xmlns:a16="http://schemas.microsoft.com/office/drawing/2014/main" val="2704279865"/>
                    </a:ext>
                  </a:extLst>
                </a:gridCol>
                <a:gridCol w="3960000">
                  <a:extLst>
                    <a:ext uri="{9D8B030D-6E8A-4147-A177-3AD203B41FA5}">
                      <a16:colId xmlns:a16="http://schemas.microsoft.com/office/drawing/2014/main" val="2027847740"/>
                    </a:ext>
                  </a:extLst>
                </a:gridCol>
              </a:tblGrid>
              <a:tr h="583200">
                <a:tc>
                  <a:txBody>
                    <a:bodyPr/>
                    <a:lstStyle/>
                    <a:p>
                      <a:r>
                        <a:rPr lang="de-DE" sz="1600" b="1" dirty="0">
                          <a:latin typeface="Arial" panose="020B0604020202020204" pitchFamily="34" charset="0"/>
                          <a:cs typeface="Arial" panose="020B0604020202020204" pitchFamily="34" charset="0"/>
                        </a:rPr>
                        <a:t>Datum</a:t>
                      </a:r>
                    </a:p>
                  </a:txBody>
                  <a:tcPr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b="1" dirty="0">
                          <a:latin typeface="Arial" panose="020B0604020202020204" pitchFamily="34" charset="0"/>
                          <a:cs typeface="Arial" panose="020B0604020202020204" pitchFamily="34" charset="0"/>
                        </a:rPr>
                        <a:t>Ereignis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b="1" dirty="0">
                          <a:latin typeface="Arial" panose="020B0604020202020204" pitchFamily="34" charset="0"/>
                          <a:cs typeface="Arial" panose="020B0604020202020204" pitchFamily="34" charset="0"/>
                        </a:rPr>
                        <a:t>Anlegen und Abschließen der AmBADO?</a:t>
                      </a:r>
                    </a:p>
                  </a:txBody>
                  <a:tcPr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11090278"/>
                  </a:ext>
                </a:extLst>
              </a:tr>
              <a:tr h="579929">
                <a:tc>
                  <a:txBody>
                    <a:bodyPr/>
                    <a:lstStyle/>
                    <a:p>
                      <a:r>
                        <a:rPr lang="de-DE" sz="1600" b="1" dirty="0">
                          <a:solidFill>
                            <a:srgbClr val="FF9933"/>
                          </a:solidFill>
                          <a:latin typeface="Arial" panose="020B0604020202020204" pitchFamily="34" charset="0"/>
                          <a:cs typeface="Arial" panose="020B0604020202020204" pitchFamily="34" charset="0"/>
                        </a:rPr>
                        <a:t>12.01.20</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r>
                        <a:rPr lang="de-DE" sz="1600" dirty="0">
                          <a:latin typeface="Arial" panose="020B0604020202020204" pitchFamily="34" charset="0"/>
                          <a:cs typeface="Arial" panose="020B0604020202020204" pitchFamily="34" charset="0"/>
                        </a:rPr>
                        <a:t>Erster Termin des Patienten in der PIA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r>
                        <a:rPr lang="de-DE" sz="1600" b="1" dirty="0">
                          <a:latin typeface="Arial" panose="020B0604020202020204" pitchFamily="34" charset="0"/>
                          <a:cs typeface="Arial" panose="020B0604020202020204" pitchFamily="34" charset="0"/>
                        </a:rPr>
                        <a:t>AmBADO anlegen und abrechnen</a:t>
                      </a:r>
                    </a:p>
                    <a:p>
                      <a:r>
                        <a:rPr lang="de-DE" sz="1400" dirty="0">
                          <a:solidFill>
                            <a:srgbClr val="FF9933"/>
                          </a:solidFill>
                          <a:latin typeface="Arial" panose="020B0604020202020204" pitchFamily="34" charset="0"/>
                          <a:cs typeface="Arial" panose="020B0604020202020204" pitchFamily="34" charset="0"/>
                          <a:sym typeface="Wingdings" panose="05000000000000000000" pitchFamily="2" charset="2"/>
                        </a:rPr>
                        <a:t> Datum Beginn: 12.01.20</a:t>
                      </a:r>
                      <a:endParaRPr lang="de-DE" sz="1400" dirty="0">
                        <a:solidFill>
                          <a:srgbClr val="FF9933"/>
                        </a:solidFill>
                        <a:latin typeface="Arial" panose="020B0604020202020204" pitchFamily="34" charset="0"/>
                        <a:cs typeface="Arial" panose="020B0604020202020204" pitchFamily="34" charset="0"/>
                      </a:endParaRP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extLst>
                  <a:ext uri="{0D108BD9-81ED-4DB2-BD59-A6C34878D82A}">
                    <a16:rowId xmlns:a16="http://schemas.microsoft.com/office/drawing/2014/main" val="2439370763"/>
                  </a:ext>
                </a:extLst>
              </a:tr>
              <a:tr h="345104">
                <a:tc>
                  <a:txBody>
                    <a:bodyPr/>
                    <a:lstStyle/>
                    <a:p>
                      <a:r>
                        <a:rPr lang="de-DE" sz="1600" dirty="0">
                          <a:latin typeface="Arial" panose="020B0604020202020204" pitchFamily="34" charset="0"/>
                          <a:cs typeface="Arial" panose="020B0604020202020204" pitchFamily="34" charset="0"/>
                        </a:rPr>
                        <a:t>02.02.20</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600" dirty="0">
                          <a:latin typeface="Arial" panose="020B0604020202020204" pitchFamily="34" charset="0"/>
                          <a:cs typeface="Arial" panose="020B0604020202020204" pitchFamily="34" charset="0"/>
                        </a:rPr>
                        <a:t>Telefonat mit der Schule</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600" b="1" dirty="0">
                          <a:solidFill>
                            <a:schemeClr val="tx1"/>
                          </a:solidFill>
                          <a:latin typeface="Arial" panose="020B0604020202020204" pitchFamily="34" charset="0"/>
                          <a:cs typeface="Arial" panose="020B0604020202020204" pitchFamily="34" charset="0"/>
                        </a:rPr>
                        <a:t>-</a:t>
                      </a: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89579321"/>
                  </a:ext>
                </a:extLst>
              </a:tr>
              <a:tr h="345104">
                <a:tc>
                  <a:txBody>
                    <a:bodyPr/>
                    <a:lstStyle/>
                    <a:p>
                      <a:r>
                        <a:rPr lang="de-DE" sz="1600" b="1" dirty="0">
                          <a:solidFill>
                            <a:srgbClr val="FF9933"/>
                          </a:solidFill>
                          <a:latin typeface="Arial" panose="020B0604020202020204" pitchFamily="34" charset="0"/>
                          <a:cs typeface="Arial" panose="020B0604020202020204" pitchFamily="34" charset="0"/>
                        </a:rPr>
                        <a:t>25.02.20</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pPr marL="0" marR="0" lvl="0" indent="0" algn="l" defTabSz="521409" rtl="0" eaLnBrk="1" fontAlgn="auto" latinLnBrk="0" hangingPunct="1">
                        <a:lnSpc>
                          <a:spcPct val="100000"/>
                        </a:lnSpc>
                        <a:spcBef>
                          <a:spcPts val="0"/>
                        </a:spcBef>
                        <a:spcAft>
                          <a:spcPts val="0"/>
                        </a:spcAft>
                        <a:buClrTx/>
                        <a:buSzTx/>
                        <a:buFontTx/>
                        <a:buNone/>
                        <a:tabLst/>
                        <a:defRPr/>
                      </a:pPr>
                      <a:r>
                        <a:rPr lang="de-DE" sz="1600" dirty="0">
                          <a:latin typeface="Arial" panose="020B0604020202020204" pitchFamily="34" charset="0"/>
                          <a:cs typeface="Arial" panose="020B0604020202020204" pitchFamily="34" charset="0"/>
                        </a:rPr>
                        <a:t>Multiprofessionelle Besprechung</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pPr algn="ctr"/>
                      <a:r>
                        <a:rPr lang="de-DE" sz="1600" b="1" dirty="0">
                          <a:solidFill>
                            <a:schemeClr val="tx1"/>
                          </a:solidFill>
                          <a:latin typeface="Arial" panose="020B0604020202020204" pitchFamily="34" charset="0"/>
                          <a:cs typeface="Arial" panose="020B0604020202020204" pitchFamily="34" charset="0"/>
                        </a:rPr>
                        <a:t>-</a:t>
                      </a: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extLst>
                  <a:ext uri="{0D108BD9-81ED-4DB2-BD59-A6C34878D82A}">
                    <a16:rowId xmlns:a16="http://schemas.microsoft.com/office/drawing/2014/main" val="3365305926"/>
                  </a:ext>
                </a:extLst>
              </a:tr>
              <a:tr h="1800831">
                <a:tc>
                  <a:txBody>
                    <a:bodyPr/>
                    <a:lstStyle/>
                    <a:p>
                      <a:r>
                        <a:rPr lang="de-DE" sz="1600" b="1" dirty="0">
                          <a:solidFill>
                            <a:srgbClr val="FF9933"/>
                          </a:solidFill>
                          <a:latin typeface="Arial" panose="020B0604020202020204" pitchFamily="34" charset="0"/>
                          <a:cs typeface="Arial" panose="020B0604020202020204" pitchFamily="34" charset="0"/>
                        </a:rPr>
                        <a:t>27.11.20</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521409" rtl="0" eaLnBrk="1" fontAlgn="auto" latinLnBrk="0" hangingPunct="1">
                        <a:lnSpc>
                          <a:spcPct val="100000"/>
                        </a:lnSpc>
                        <a:spcBef>
                          <a:spcPts val="0"/>
                        </a:spcBef>
                        <a:spcAft>
                          <a:spcPts val="0"/>
                        </a:spcAft>
                        <a:buClrTx/>
                        <a:buSzTx/>
                        <a:buFontTx/>
                        <a:buNone/>
                        <a:tabLst/>
                        <a:defRPr/>
                      </a:pPr>
                      <a:r>
                        <a:rPr lang="de-DE" sz="1600" dirty="0">
                          <a:latin typeface="Arial" panose="020B0604020202020204" pitchFamily="34" charset="0"/>
                          <a:cs typeface="Arial" panose="020B0604020202020204" pitchFamily="34" charset="0"/>
                        </a:rPr>
                        <a:t>Termin des Patienten in der PIA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600" b="1" dirty="0">
                          <a:latin typeface="Arial" panose="020B0604020202020204" pitchFamily="34" charset="0"/>
                          <a:cs typeface="Arial" panose="020B0604020202020204" pitchFamily="34" charset="0"/>
                        </a:rPr>
                        <a:t>Rückwirkende Beendigung der ersten AmBADO </a:t>
                      </a:r>
                      <a:r>
                        <a:rPr lang="de-DE" sz="1400" b="0" dirty="0">
                          <a:latin typeface="Arial" panose="020B0604020202020204" pitchFamily="34" charset="0"/>
                          <a:cs typeface="Arial" panose="020B0604020202020204" pitchFamily="34" charset="0"/>
                        </a:rPr>
                        <a:t>(zwei leistungsfreie Quartale)</a:t>
                      </a:r>
                    </a:p>
                    <a:p>
                      <a:pPr marL="285750" indent="-285750">
                        <a:buFont typeface="Wingdings" panose="05000000000000000000" pitchFamily="2" charset="2"/>
                        <a:buChar char="à"/>
                      </a:pPr>
                      <a:r>
                        <a:rPr lang="de-DE" sz="1400" dirty="0">
                          <a:solidFill>
                            <a:srgbClr val="FF9933"/>
                          </a:solidFill>
                          <a:latin typeface="Arial" panose="020B0604020202020204" pitchFamily="34" charset="0"/>
                          <a:cs typeface="Arial" panose="020B0604020202020204" pitchFamily="34" charset="0"/>
                        </a:rPr>
                        <a:t>Datum Abschluss: 25.02.20</a:t>
                      </a:r>
                    </a:p>
                    <a:p>
                      <a:pPr marL="285750" indent="-285750">
                        <a:buFont typeface="Wingdings" panose="05000000000000000000" pitchFamily="2" charset="2"/>
                        <a:buChar char="à"/>
                      </a:pPr>
                      <a:r>
                        <a:rPr lang="de-DE" sz="1400" dirty="0">
                          <a:solidFill>
                            <a:srgbClr val="FF9933"/>
                          </a:solidFill>
                          <a:latin typeface="Arial" panose="020B0604020202020204" pitchFamily="34" charset="0"/>
                          <a:cs typeface="Arial" panose="020B0604020202020204" pitchFamily="34" charset="0"/>
                        </a:rPr>
                        <a:t>Grund Abschluss: vorzeitige Beendigung</a:t>
                      </a:r>
                      <a:r>
                        <a:rPr lang="de-DE" sz="1400" baseline="0" dirty="0">
                          <a:solidFill>
                            <a:srgbClr val="FF9933"/>
                          </a:solidFill>
                          <a:latin typeface="Arial" panose="020B0604020202020204" pitchFamily="34" charset="0"/>
                          <a:cs typeface="Arial" panose="020B0604020202020204" pitchFamily="34" charset="0"/>
                        </a:rPr>
                        <a:t> der Behand. durch Patienten/Eltern oder Behandler (je nach Situation)</a:t>
                      </a:r>
                      <a:endParaRPr lang="de-DE" sz="1400" dirty="0">
                        <a:solidFill>
                          <a:srgbClr val="FF9933"/>
                        </a:solidFill>
                        <a:latin typeface="Arial" panose="020B0604020202020204" pitchFamily="34" charset="0"/>
                        <a:cs typeface="Arial" panose="020B0604020202020204" pitchFamily="34" charset="0"/>
                      </a:endParaRPr>
                    </a:p>
                    <a:p>
                      <a:r>
                        <a:rPr lang="de-DE" sz="1600" b="1" dirty="0">
                          <a:latin typeface="Arial" panose="020B0604020202020204" pitchFamily="34" charset="0"/>
                          <a:cs typeface="Arial" panose="020B0604020202020204" pitchFamily="34" charset="0"/>
                        </a:rPr>
                        <a:t>neue AmBADO anlegen</a:t>
                      </a:r>
                    </a:p>
                    <a:p>
                      <a:r>
                        <a:rPr lang="de-DE" sz="1400" dirty="0">
                          <a:solidFill>
                            <a:srgbClr val="FF9933"/>
                          </a:solidFill>
                          <a:latin typeface="Arial" panose="020B0604020202020204" pitchFamily="34" charset="0"/>
                          <a:cs typeface="Arial" panose="020B0604020202020204" pitchFamily="34" charset="0"/>
                          <a:sym typeface="Wingdings" panose="05000000000000000000" pitchFamily="2" charset="2"/>
                        </a:rPr>
                        <a:t> Datum Beginn: 27.11.20</a:t>
                      </a:r>
                      <a:endParaRPr lang="de-DE" sz="1400" dirty="0">
                        <a:solidFill>
                          <a:srgbClr val="FF9933"/>
                        </a:solidFill>
                        <a:latin typeface="Arial" panose="020B0604020202020204" pitchFamily="34" charset="0"/>
                        <a:cs typeface="Arial" panose="020B0604020202020204" pitchFamily="34" charset="0"/>
                      </a:endParaRP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86138113"/>
                  </a:ext>
                </a:extLst>
              </a:tr>
              <a:tr h="345104">
                <a:tc>
                  <a:txBody>
                    <a:bodyPr/>
                    <a:lstStyle/>
                    <a:p>
                      <a:r>
                        <a:rPr lang="de-DE" sz="1600" dirty="0">
                          <a:latin typeface="Arial" panose="020B0604020202020204" pitchFamily="34" charset="0"/>
                          <a:cs typeface="Arial" panose="020B0604020202020204" pitchFamily="34" charset="0"/>
                        </a:rPr>
                        <a:t>12.01.21</a:t>
                      </a: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pPr marL="0" marR="0" lvl="0" indent="0" algn="l" defTabSz="521409" rtl="0" eaLnBrk="1" fontAlgn="auto" latinLnBrk="0" hangingPunct="1">
                        <a:lnSpc>
                          <a:spcPct val="100000"/>
                        </a:lnSpc>
                        <a:spcBef>
                          <a:spcPts val="0"/>
                        </a:spcBef>
                        <a:spcAft>
                          <a:spcPts val="0"/>
                        </a:spcAft>
                        <a:buClrTx/>
                        <a:buSzTx/>
                        <a:buFontTx/>
                        <a:buNone/>
                        <a:tabLst/>
                        <a:defRPr/>
                      </a:pPr>
                      <a:r>
                        <a:rPr lang="de-DE" sz="1600" dirty="0">
                          <a:latin typeface="Arial" panose="020B0604020202020204" pitchFamily="34" charset="0"/>
                          <a:cs typeface="Arial" panose="020B0604020202020204" pitchFamily="34" charset="0"/>
                        </a:rPr>
                        <a:t>Termin des Patienten in der PIA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tc>
                  <a:txBody>
                    <a:bodyPr/>
                    <a:lstStyle/>
                    <a:p>
                      <a:pPr algn="ctr"/>
                      <a:r>
                        <a:rPr lang="de-DE" sz="1600" b="1" dirty="0">
                          <a:latin typeface="Arial" panose="020B0604020202020204" pitchFamily="34" charset="0"/>
                          <a:cs typeface="Arial" panose="020B0604020202020204" pitchFamily="34" charset="0"/>
                        </a:rPr>
                        <a:t>-</a:t>
                      </a: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A"/>
                    </a:solidFill>
                  </a:tcPr>
                </a:tc>
                <a:extLst>
                  <a:ext uri="{0D108BD9-81ED-4DB2-BD59-A6C34878D82A}">
                    <a16:rowId xmlns:a16="http://schemas.microsoft.com/office/drawing/2014/main" val="795834390"/>
                  </a:ext>
                </a:extLst>
              </a:tr>
            </a:tbl>
          </a:graphicData>
        </a:graphic>
      </p:graphicFrame>
    </p:spTree>
    <p:extLst>
      <p:ext uri="{BB962C8B-B14F-4D97-AF65-F5344CB8AC3E}">
        <p14:creationId xmlns:p14="http://schemas.microsoft.com/office/powerpoint/2010/main" val="10513077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134381-3BBB-4AD5-9636-65A7A57E252B}"/>
              </a:ext>
            </a:extLst>
          </p:cNvPr>
          <p:cNvSpPr>
            <a:spLocks noGrp="1"/>
          </p:cNvSpPr>
          <p:nvPr>
            <p:ph type="ctrTitle"/>
          </p:nvPr>
        </p:nvSpPr>
        <p:spPr>
          <a:xfrm>
            <a:off x="801648" y="3010950"/>
            <a:ext cx="9085342" cy="1150463"/>
          </a:xfrm>
        </p:spPr>
        <p:txBody>
          <a:bodyPr/>
          <a:lstStyle/>
          <a:p>
            <a:pPr algn="ctr"/>
            <a:r>
              <a:rPr lang="de-DE" sz="5200" b="1" dirty="0">
                <a:solidFill>
                  <a:srgbClr val="78ABE8"/>
                </a:solidFill>
              </a:rPr>
              <a:t>Hausinterne Zuständigkeiten</a:t>
            </a:r>
          </a:p>
        </p:txBody>
      </p:sp>
      <p:pic>
        <p:nvPicPr>
          <p:cNvPr id="8" name="Grafik 7">
            <a:extLst>
              <a:ext uri="{FF2B5EF4-FFF2-40B4-BE49-F238E27FC236}">
                <a16:creationId xmlns:a16="http://schemas.microsoft.com/office/drawing/2014/main" id="{62E0E7A3-EE28-4010-99D2-6D2CA450072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99250" l="0" r="99655">
                        <a14:foregroundMark x1="13966" y1="36773" x2="13966" y2="36773"/>
                        <a14:foregroundMark x1="15172" y1="25141" x2="15172" y2="25141"/>
                        <a14:foregroundMark x1="17931" y1="25891" x2="17931" y2="25891"/>
                        <a14:foregroundMark x1="15345" y1="23827" x2="15345" y2="23827"/>
                        <a14:foregroundMark x1="14138" y1="23265" x2="14138" y2="23265"/>
                        <a14:foregroundMark x1="12414" y1="24203" x2="12414" y2="24203"/>
                        <a14:foregroundMark x1="14655" y1="22326" x2="14655" y2="22326"/>
                        <a14:foregroundMark x1="13103" y1="22514" x2="13103" y2="22514"/>
                        <a14:foregroundMark x1="15862" y1="21951" x2="15862" y2="21951"/>
                        <a14:foregroundMark x1="35862" y1="61351" x2="35862" y2="61351"/>
                        <a14:foregroundMark x1="60517" y1="60225" x2="60517" y2="60225"/>
                        <a14:foregroundMark x1="42759" y1="10319" x2="42759" y2="10319"/>
                        <a14:foregroundMark x1="38793" y1="17073" x2="38793" y2="17073"/>
                        <a14:foregroundMark x1="40517" y1="11820" x2="40517" y2="11820"/>
                        <a14:foregroundMark x1="45517" y1="13696" x2="45517" y2="13696"/>
                        <a14:foregroundMark x1="41207" y1="11069" x2="41207" y2="11069"/>
                        <a14:foregroundMark x1="40862" y1="10507" x2="40862" y2="10507"/>
                        <a14:foregroundMark x1="39655" y1="9381" x2="39655" y2="9381"/>
                        <a14:foregroundMark x1="40345" y1="9006" x2="40345" y2="9006"/>
                        <a14:foregroundMark x1="41724" y1="9193" x2="41724" y2="9193"/>
                        <a14:foregroundMark x1="43276" y1="9193" x2="43276" y2="9193"/>
                        <a14:foregroundMark x1="41897" y1="8443" x2="41897" y2="8443"/>
                        <a14:foregroundMark x1="40862" y1="8255" x2="40862" y2="8255"/>
                        <a14:foregroundMark x1="42069" y1="8255" x2="42069" y2="8255"/>
                        <a14:foregroundMark x1="58966" y1="18386" x2="58966" y2="18386"/>
                        <a14:foregroundMark x1="58793" y1="15947" x2="58793" y2="15947"/>
                        <a14:foregroundMark x1="58966" y1="12008" x2="58966" y2="12008"/>
                        <a14:foregroundMark x1="59828" y1="10131" x2="59828" y2="10131"/>
                        <a14:foregroundMark x1="56207" y1="15385" x2="56207" y2="15385"/>
                        <a14:foregroundMark x1="62069" y1="21576" x2="62069" y2="21576"/>
                        <a14:foregroundMark x1="61724" y1="17636" x2="61724" y2="17636"/>
                        <a14:foregroundMark x1="59655" y1="13508" x2="59655" y2="13508"/>
                        <a14:foregroundMark x1="57069" y1="12383" x2="57069" y2="12383"/>
                        <a14:foregroundMark x1="57414" y1="10507" x2="57414" y2="10507"/>
                        <a14:foregroundMark x1="61379" y1="10507" x2="61379" y2="10507"/>
                        <a14:foregroundMark x1="58448" y1="9568" x2="58448" y2="9568"/>
                        <a14:foregroundMark x1="59138" y1="9381" x2="59138" y2="9381"/>
                        <a14:foregroundMark x1="60690" y1="9381" x2="60690" y2="9381"/>
                        <a14:foregroundMark x1="59138" y1="8818" x2="59138" y2="8818"/>
                        <a14:foregroundMark x1="86724" y1="39400" x2="86724" y2="39400"/>
                        <a14:foregroundMark x1="83103" y1="23827" x2="83103" y2="23827"/>
                        <a14:foregroundMark x1="82241" y1="29081" x2="82241" y2="29081"/>
                        <a14:foregroundMark x1="80862" y1="31520" x2="80862" y2="31520"/>
                        <a14:foregroundMark x1="80862" y1="32458" x2="80862" y2="32458"/>
                        <a14:foregroundMark x1="81724" y1="34146" x2="81724" y2="34146"/>
                        <a14:foregroundMark x1="82241" y1="35460" x2="82241" y2="35460"/>
                        <a14:foregroundMark x1="78448" y1="33771" x2="78448" y2="33771"/>
                        <a14:foregroundMark x1="82586" y1="31520" x2="82586" y2="31520"/>
                        <a14:foregroundMark x1="83448" y1="31520" x2="83448" y2="31520"/>
                        <a14:foregroundMark x1="85172" y1="33208" x2="85172" y2="33208"/>
                        <a14:foregroundMark x1="84483" y1="28143" x2="84483" y2="28143"/>
                        <a14:foregroundMark x1="84655" y1="25516" x2="84655" y2="25516"/>
                        <a14:foregroundMark x1="85690" y1="47467" x2="85690" y2="47467"/>
                        <a14:foregroundMark x1="85690" y1="52345" x2="85690" y2="52345"/>
                        <a14:foregroundMark x1="86897" y1="47467" x2="86897" y2="47467"/>
                        <a14:foregroundMark x1="86897" y1="42026" x2="86897" y2="42026"/>
                        <a14:foregroundMark x1="79655" y1="30394" x2="79655" y2="30394"/>
                        <a14:foregroundMark x1="79655" y1="28893" x2="79655" y2="28893"/>
                        <a14:foregroundMark x1="57241" y1="9568" x2="57241" y2="9568"/>
                        <a14:foregroundMark x1="57759" y1="8818" x2="57759" y2="8818"/>
                        <a14:foregroundMark x1="59828" y1="8443" x2="59828" y2="8443"/>
                        <a14:foregroundMark x1="60862" y1="8630" x2="60862" y2="8630"/>
                        <a14:foregroundMark x1="39310" y1="9193" x2="39310" y2="9193"/>
                        <a14:foregroundMark x1="39310" y1="8630" x2="39310" y2="8630"/>
                        <a14:foregroundMark x1="40000" y1="8255" x2="40000" y2="8255"/>
                        <a14:foregroundMark x1="41379" y1="7880" x2="41379" y2="7880"/>
                        <a14:foregroundMark x1="42414" y1="7505" x2="42414" y2="7505"/>
                        <a14:foregroundMark x1="13793" y1="21764" x2="13793" y2="21764"/>
                        <a14:foregroundMark x1="14483" y1="21764" x2="14483" y2="21764"/>
                        <a14:foregroundMark x1="81724" y1="50844" x2="81724" y2="50844"/>
                        <a14:foregroundMark x1="80690" y1="53471" x2="80690" y2="53471"/>
                        <a14:foregroundMark x1="79138" y1="54034" x2="79138" y2="54034"/>
                        <a14:foregroundMark x1="83103" y1="50469" x2="83103" y2="50469"/>
                        <a14:foregroundMark x1="83448" y1="47092" x2="83448" y2="47092"/>
                        <a14:foregroundMark x1="85862" y1="44653" x2="85862" y2="44653"/>
                        <a14:foregroundMark x1="88276" y1="45028" x2="88276" y2="45028"/>
                        <a14:foregroundMark x1="86207" y1="41088" x2="86207" y2="41088"/>
                        <a14:foregroundMark x1="85690" y1="38837" x2="85690" y2="38837"/>
                        <a14:foregroundMark x1="86207" y1="37148" x2="86207" y2="37148"/>
                        <a14:foregroundMark x1="88448" y1="37523" x2="88448" y2="37523"/>
                        <a14:foregroundMark x1="89483" y1="39024" x2="89483" y2="39024"/>
                        <a14:foregroundMark x1="87414" y1="52158" x2="87414" y2="52158"/>
                        <a14:foregroundMark x1="87414" y1="54221" x2="87414" y2="54221"/>
                        <a14:foregroundMark x1="85690" y1="56473" x2="85690" y2="56473"/>
                        <a14:foregroundMark x1="84828" y1="60976" x2="84828" y2="60976"/>
                        <a14:foregroundMark x1="84828" y1="61914" x2="84828" y2="61914"/>
                        <a14:foregroundMark x1="85172" y1="63977" x2="85172" y2="63977"/>
                        <a14:foregroundMark x1="85172" y1="66604" x2="85172" y2="66604"/>
                        <a14:foregroundMark x1="84828" y1="67730" x2="84828" y2="67730"/>
                        <a14:foregroundMark x1="86552" y1="66604" x2="86552" y2="66604"/>
                        <a14:foregroundMark x1="87241" y1="62664" x2="87241" y2="62664"/>
                        <a14:foregroundMark x1="87931" y1="59099" x2="87931" y2="59099"/>
                        <a14:foregroundMark x1="87931" y1="56285" x2="87931" y2="56285"/>
                        <a14:foregroundMark x1="88448" y1="53471" x2="88448" y2="53471"/>
                        <a14:foregroundMark x1="88966" y1="51407" x2="88966" y2="51407"/>
                        <a14:foregroundMark x1="89828" y1="49156" x2="89828" y2="49156"/>
                        <a14:foregroundMark x1="90000" y1="47467" x2="90000" y2="47467"/>
                        <a14:foregroundMark x1="91034" y1="46529" x2="91034" y2="46529"/>
                        <a14:foregroundMark x1="90862" y1="45028" x2="90862" y2="45028"/>
                        <a14:foregroundMark x1="90000" y1="43152" x2="90000" y2="43152"/>
                        <a14:foregroundMark x1="90000" y1="39024" x2="90000" y2="39024"/>
                        <a14:foregroundMark x1="90345" y1="37899" x2="90345" y2="37899"/>
                        <a14:foregroundMark x1="90000" y1="37148" x2="90000" y2="37148"/>
                        <a14:foregroundMark x1="89828" y1="36023" x2="89828" y2="36023"/>
                        <a14:foregroundMark x1="83448" y1="27580" x2="83448" y2="27580"/>
                        <a14:foregroundMark x1="82931" y1="26079" x2="82931" y2="26079"/>
                        <a14:foregroundMark x1="85517" y1="24578" x2="85517" y2="24578"/>
                        <a14:foregroundMark x1="86379" y1="26079" x2="86379" y2="26079"/>
                        <a14:foregroundMark x1="86724" y1="24953" x2="86724" y2="24953"/>
                        <a14:foregroundMark x1="85690" y1="24015" x2="85690" y2="24015"/>
                        <a14:foregroundMark x1="84310" y1="22889" x2="84310" y2="22889"/>
                        <a14:foregroundMark x1="85690" y1="22889" x2="85690" y2="22889"/>
                        <a14:foregroundMark x1="86552" y1="23077" x2="86552" y2="23077"/>
                        <a14:foregroundMark x1="81724" y1="24203" x2="81724" y2="24203"/>
                        <a14:foregroundMark x1="82586" y1="23640" x2="82586" y2="23640"/>
                        <a14:foregroundMark x1="82241" y1="23452" x2="82241" y2="23452"/>
                        <a14:foregroundMark x1="82759" y1="23265" x2="82759" y2="23265"/>
                        <a14:foregroundMark x1="91724" y1="39024" x2="91724" y2="39024"/>
                        <a14:foregroundMark x1="91034" y1="37523" x2="91034" y2="37523"/>
                        <a14:foregroundMark x1="90862" y1="36023" x2="90862" y2="36023"/>
                        <a14:foregroundMark x1="88793" y1="31895" x2="88793" y2="31895"/>
                        <a14:foregroundMark x1="87414" y1="29831" x2="87414" y2="29831"/>
                        <a14:foregroundMark x1="87414" y1="27017" x2="87414" y2="27017"/>
                        <a14:foregroundMark x1="87759" y1="25516" x2="87759" y2="25516"/>
                        <a14:foregroundMark x1="85345" y1="23265" x2="85345" y2="23265"/>
                        <a14:foregroundMark x1="83103" y1="22702" x2="83103" y2="22702"/>
                        <a14:foregroundMark x1="83966" y1="21764" x2="83966" y2="21764"/>
                        <a14:foregroundMark x1="84655" y1="21764" x2="84655" y2="21764"/>
                        <a14:foregroundMark x1="85345" y1="21764" x2="85345" y2="21764"/>
                        <a14:foregroundMark x1="86207" y1="21764" x2="86207" y2="21764"/>
                        <a14:foregroundMark x1="87414" y1="22326" x2="87414" y2="22326"/>
                        <a14:foregroundMark x1="87931" y1="23265" x2="87931" y2="23265"/>
                        <a14:foregroundMark x1="88621" y1="25704" x2="88621" y2="25704"/>
                        <a14:foregroundMark x1="88793" y1="28518" x2="88793" y2="28518"/>
                        <a14:foregroundMark x1="89655" y1="34146" x2="89655" y2="34146"/>
                        <a14:foregroundMark x1="90000" y1="34709" x2="90000" y2="34709"/>
                        <a14:foregroundMark x1="80172" y1="70544" x2="80172" y2="70544"/>
                        <a14:foregroundMark x1="82586" y1="69981" x2="82586" y2="69981"/>
                        <a14:foregroundMark x1="84138" y1="70356" x2="84138" y2="70356"/>
                        <a14:foregroundMark x1="77759" y1="72420" x2="77759" y2="72420"/>
                        <a14:foregroundMark x1="75345" y1="74859" x2="75345" y2="74859"/>
                        <a14:foregroundMark x1="72241" y1="78049" x2="72241" y2="78049"/>
                        <a14:foregroundMark x1="69828" y1="80675" x2="69828" y2="80675"/>
                        <a14:foregroundMark x1="67931" y1="83490" x2="67931" y2="83490"/>
                        <a14:foregroundMark x1="65690" y1="85929" x2="65690" y2="85929"/>
                        <a14:foregroundMark x1="64483" y1="86867" x2="64483" y2="86867"/>
                        <a14:foregroundMark x1="61552" y1="89306" x2="61552" y2="89306"/>
                        <a14:foregroundMark x1="58966" y1="8255" x2="58966" y2="8255"/>
                        <a14:foregroundMark x1="58276" y1="8255" x2="58276" y2="8255"/>
                        <a14:foregroundMark x1="59655" y1="8255" x2="59655" y2="8255"/>
                        <a14:foregroundMark x1="60345" y1="8255" x2="60345" y2="8255"/>
                        <a14:backgroundMark x1="48793" y1="96998" x2="48793" y2="96998"/>
                        <a14:backgroundMark x1="51207" y1="96248" x2="51207" y2="96248"/>
                        <a14:backgroundMark x1="57759" y1="96060" x2="57759" y2="96060"/>
                        <a14:backgroundMark x1="62241" y1="96060" x2="62241" y2="96060"/>
                        <a14:backgroundMark x1="66207" y1="96248" x2="66207" y2="96248"/>
                        <a14:backgroundMark x1="42931" y1="3940" x2="42931" y2="3940"/>
                        <a14:backgroundMark x1="48103" y1="3565" x2="48103" y2="3565"/>
                        <a14:backgroundMark x1="48276" y1="7692" x2="48276" y2="7692"/>
                        <a14:backgroundMark x1="49828" y1="9756" x2="49828" y2="9756"/>
                        <a14:backgroundMark x1="50862" y1="12758" x2="50862" y2="12758"/>
                        <a14:backgroundMark x1="51034" y1="14822" x2="51034" y2="14822"/>
                        <a14:backgroundMark x1="52414" y1="9006" x2="52414" y2="9006"/>
                        <a14:backgroundMark x1="53621" y1="6191" x2="53621" y2="6191"/>
                        <a14:backgroundMark x1="53448" y1="4128" x2="53448" y2="4128"/>
                        <a14:backgroundMark x1="53276" y1="2627" x2="53276" y2="2627"/>
                        <a14:backgroundMark x1="58621" y1="2251" x2="58621" y2="2251"/>
                        <a14:backgroundMark x1="80172" y1="95310" x2="80172" y2="95310"/>
                        <a14:backgroundMark x1="42414" y1="7317" x2="42414" y2="7317"/>
                        <a14:backgroundMark x1="88621" y1="28893" x2="88621" y2="28893"/>
                      </a14:backgroundRemoval>
                    </a14:imgEffect>
                  </a14:imgLayer>
                </a14:imgProps>
              </a:ext>
              <a:ext uri="{28A0092B-C50C-407E-A947-70E740481C1C}">
                <a14:useLocalDpi xmlns:a14="http://schemas.microsoft.com/office/drawing/2010/main" val="0"/>
              </a:ext>
            </a:extLst>
          </a:blip>
          <a:srcRect l="6310" t="4395" r="7727" b="7338"/>
          <a:stretch/>
        </p:blipFill>
        <p:spPr>
          <a:xfrm>
            <a:off x="7749861" y="4235929"/>
            <a:ext cx="2929252" cy="2764048"/>
          </a:xfrm>
          <a:prstGeom prst="rect">
            <a:avLst/>
          </a:prstGeom>
        </p:spPr>
      </p:pic>
    </p:spTree>
    <p:extLst>
      <p:ext uri="{BB962C8B-B14F-4D97-AF65-F5344CB8AC3E}">
        <p14:creationId xmlns:p14="http://schemas.microsoft.com/office/powerpoint/2010/main" val="31516045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802614-89E9-4DA0-8BAE-35599026C207}"/>
              </a:ext>
            </a:extLst>
          </p:cNvPr>
          <p:cNvSpPr>
            <a:spLocks noGrp="1"/>
          </p:cNvSpPr>
          <p:nvPr>
            <p:ph type="title"/>
          </p:nvPr>
        </p:nvSpPr>
        <p:spPr/>
        <p:txBody>
          <a:bodyPr/>
          <a:lstStyle/>
          <a:p>
            <a:r>
              <a:rPr lang="de-DE" dirty="0"/>
              <a:t>Platzhalter: PIA-spezifische Folien</a:t>
            </a:r>
          </a:p>
        </p:txBody>
      </p:sp>
      <p:sp>
        <p:nvSpPr>
          <p:cNvPr id="3" name="Inhaltsplatzhalter 2">
            <a:extLst>
              <a:ext uri="{FF2B5EF4-FFF2-40B4-BE49-F238E27FC236}">
                <a16:creationId xmlns:a16="http://schemas.microsoft.com/office/drawing/2014/main" id="{89CA0859-A00D-491B-9A7E-5A87E8CAA0AB}"/>
              </a:ext>
            </a:extLst>
          </p:cNvPr>
          <p:cNvSpPr>
            <a:spLocks noGrp="1"/>
          </p:cNvSpPr>
          <p:nvPr>
            <p:ph idx="1"/>
          </p:nvPr>
        </p:nvSpPr>
        <p:spPr/>
        <p:txBody>
          <a:bodyPr/>
          <a:lstStyle/>
          <a:p>
            <a:r>
              <a:rPr lang="de-DE" sz="2000" dirty="0"/>
              <a:t>Wer legt die AmBADO an?</a:t>
            </a:r>
          </a:p>
          <a:p>
            <a:r>
              <a:rPr lang="de-DE" sz="2000" dirty="0"/>
              <a:t>Wer sollte die AmBADO befüllen?</a:t>
            </a:r>
          </a:p>
          <a:p>
            <a:r>
              <a:rPr lang="de-DE" sz="2000" dirty="0"/>
              <a:t>Wer ist für das Abschließen der AmBADO zuständig? </a:t>
            </a:r>
          </a:p>
          <a:p>
            <a:r>
              <a:rPr lang="de-DE" sz="2000" dirty="0"/>
              <a:t>Wann ist der Abschluss von offenen AmBADO-Bögen durchzuführen?</a:t>
            </a:r>
          </a:p>
          <a:p>
            <a:r>
              <a:rPr lang="de-DE" sz="2000" dirty="0"/>
              <a:t>Wer ist für die Überprüfung der AmBADO bzw. Erstellung der Prüflisten zuständig?</a:t>
            </a:r>
          </a:p>
          <a:p>
            <a:r>
              <a:rPr lang="de-DE" sz="2000" dirty="0"/>
              <a:t>Wann werden die Prüflisten verteilt? </a:t>
            </a:r>
          </a:p>
          <a:p>
            <a:r>
              <a:rPr lang="de-DE" sz="2000" dirty="0"/>
              <a:t>Erläuterung zum Arbeiten mit den Prüflisten?</a:t>
            </a:r>
          </a:p>
          <a:p>
            <a:r>
              <a:rPr lang="de-DE" sz="2000" dirty="0"/>
              <a:t>Wer sollte die AmBADO abrechnen?</a:t>
            </a:r>
          </a:p>
        </p:txBody>
      </p:sp>
      <p:sp>
        <p:nvSpPr>
          <p:cNvPr id="4" name="Datumsplatzhalter 3">
            <a:extLst>
              <a:ext uri="{FF2B5EF4-FFF2-40B4-BE49-F238E27FC236}">
                <a16:creationId xmlns:a16="http://schemas.microsoft.com/office/drawing/2014/main" id="{26CF53F0-BFD6-4B0D-B186-981B71DB7E00}"/>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88979FDD-F148-4CA2-8321-CDF20EF164E7}"/>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F41FAEF6-AC7E-470D-A398-744E0135E5EB}"/>
              </a:ext>
            </a:extLst>
          </p:cNvPr>
          <p:cNvSpPr>
            <a:spLocks noGrp="1"/>
          </p:cNvSpPr>
          <p:nvPr>
            <p:ph type="sldNum" sz="quarter" idx="12"/>
          </p:nvPr>
        </p:nvSpPr>
        <p:spPr/>
        <p:txBody>
          <a:bodyPr/>
          <a:lstStyle/>
          <a:p>
            <a:pPr>
              <a:defRPr/>
            </a:pPr>
            <a:fld id="{F9D6104D-E8AE-4D46-824F-6769818204BD}" type="slidenum">
              <a:rPr lang="de-DE" smtClean="0"/>
              <a:pPr>
                <a:defRPr/>
              </a:pPr>
              <a:t>73</a:t>
            </a:fld>
            <a:endParaRPr lang="de-DE" dirty="0"/>
          </a:p>
        </p:txBody>
      </p:sp>
      <p:pic>
        <p:nvPicPr>
          <p:cNvPr id="7" name="Grafik 6">
            <a:extLst>
              <a:ext uri="{FF2B5EF4-FFF2-40B4-BE49-F238E27FC236}">
                <a16:creationId xmlns:a16="http://schemas.microsoft.com/office/drawing/2014/main" id="{595AA22E-4A0E-4098-8E64-30C222C2D7B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865" b="92031" l="10000" r="90000">
                        <a14:foregroundMark x1="48594" y1="92135" x2="48594" y2="92135"/>
                        <a14:foregroundMark x1="50990" y1="10260" x2="50990" y2="10260"/>
                        <a14:foregroundMark x1="43438" y1="12656" x2="43438" y2="12656"/>
                        <a14:foregroundMark x1="56823" y1="22760" x2="56823" y2="22760"/>
                        <a14:foregroundMark x1="51563" y1="6146" x2="51563" y2="6146"/>
                        <a14:foregroundMark x1="51146" y1="2865" x2="51146" y2="2865"/>
                        <a14:foregroundMark x1="46354" y1="9010" x2="46354" y2="9010"/>
                        <a14:foregroundMark x1="46510" y1="39271" x2="46510" y2="39271"/>
                        <a14:foregroundMark x1="46615" y1="38646" x2="46615" y2="38646"/>
                        <a14:foregroundMark x1="46354" y1="38646" x2="46354" y2="38646"/>
                        <a14:foregroundMark x1="46510" y1="37865" x2="46510" y2="37865"/>
                        <a14:foregroundMark x1="46510" y1="37135" x2="46510" y2="37135"/>
                        <a14:foregroundMark x1="46510" y1="36615" x2="46510" y2="36615"/>
                        <a14:foregroundMark x1="46354" y1="38281" x2="46354" y2="38281"/>
                        <a14:foregroundMark x1="53698" y1="21979" x2="53698" y2="21979"/>
                        <a14:foregroundMark x1="54063" y1="21250" x2="54063" y2="21250"/>
                        <a14:foregroundMark x1="54063" y1="22396" x2="54063" y2="22396"/>
                        <a14:foregroundMark x1="54167" y1="23385" x2="54167" y2="23385"/>
                        <a14:foregroundMark x1="54688" y1="25677" x2="54688" y2="25677"/>
                        <a14:foregroundMark x1="54323" y1="27917" x2="54323" y2="27917"/>
                        <a14:foregroundMark x1="54167" y1="30208" x2="54167" y2="30208"/>
                        <a14:foregroundMark x1="54427" y1="28906" x2="54427" y2="28906"/>
                        <a14:foregroundMark x1="54323" y1="26927" x2="54323" y2="26927"/>
                        <a14:foregroundMark x1="53958" y1="31198" x2="53958" y2="31198"/>
                        <a14:foregroundMark x1="10573" y1="59792" x2="10573" y2="59792"/>
                      </a14:backgroundRemoval>
                    </a14:imgEffect>
                  </a14:imgLayer>
                </a14:imgProps>
              </a:ext>
            </a:extLst>
          </a:blip>
          <a:srcRect l="8130" r="9923" b="4196"/>
          <a:stretch/>
        </p:blipFill>
        <p:spPr>
          <a:xfrm>
            <a:off x="8906669" y="5096284"/>
            <a:ext cx="1419984" cy="1660116"/>
          </a:xfrm>
          <a:prstGeom prst="rect">
            <a:avLst/>
          </a:prstGeom>
        </p:spPr>
      </p:pic>
    </p:spTree>
    <p:extLst>
      <p:ext uri="{BB962C8B-B14F-4D97-AF65-F5344CB8AC3E}">
        <p14:creationId xmlns:p14="http://schemas.microsoft.com/office/powerpoint/2010/main" val="5790219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134381-3BBB-4AD5-9636-65A7A57E252B}"/>
              </a:ext>
            </a:extLst>
          </p:cNvPr>
          <p:cNvSpPr>
            <a:spLocks noGrp="1"/>
          </p:cNvSpPr>
          <p:nvPr>
            <p:ph type="ctrTitle"/>
          </p:nvPr>
        </p:nvSpPr>
        <p:spPr>
          <a:xfrm>
            <a:off x="801648" y="2619375"/>
            <a:ext cx="9085342" cy="1932563"/>
          </a:xfrm>
        </p:spPr>
        <p:txBody>
          <a:bodyPr/>
          <a:lstStyle/>
          <a:p>
            <a:pPr algn="ctr"/>
            <a:r>
              <a:rPr lang="de-DE" sz="6000" b="1" dirty="0">
                <a:solidFill>
                  <a:srgbClr val="78ABE8"/>
                </a:solidFill>
              </a:rPr>
              <a:t>Was ist bei den Fragen zu beachten?</a:t>
            </a:r>
          </a:p>
        </p:txBody>
      </p:sp>
      <p:pic>
        <p:nvPicPr>
          <p:cNvPr id="4" name="Grafik 3">
            <a:extLst>
              <a:ext uri="{FF2B5EF4-FFF2-40B4-BE49-F238E27FC236}">
                <a16:creationId xmlns:a16="http://schemas.microsoft.com/office/drawing/2014/main" id="{96041FA1-E864-4B31-AEC2-6B9AA2F2B2F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48" b="92396" l="10000" r="90000">
                        <a14:foregroundMark x1="56563" y1="14688" x2="56563" y2="14688"/>
                        <a14:foregroundMark x1="49479" y1="10833" x2="49479" y2="10833"/>
                        <a14:foregroundMark x1="33958" y1="90521" x2="33958" y2="90521"/>
                        <a14:foregroundMark x1="63490" y1="90885" x2="63490" y2="90885"/>
                        <a14:foregroundMark x1="42708" y1="92240" x2="42708" y2="92240"/>
                        <a14:foregroundMark x1="59792" y1="9948" x2="59792" y2="9948"/>
                        <a14:foregroundMark x1="61146" y1="20781" x2="61146" y2="20781"/>
                        <a14:foregroundMark x1="47292" y1="14688" x2="47292" y2="14688"/>
                        <a14:foregroundMark x1="50000" y1="33125" x2="50000" y2="33125"/>
                        <a14:foregroundMark x1="48125" y1="38333" x2="48125" y2="38333"/>
                        <a14:foregroundMark x1="45781" y1="43750" x2="45781" y2="43750"/>
                        <a14:foregroundMark x1="44427" y1="42760" x2="44427" y2="42760"/>
                        <a14:foregroundMark x1="48125" y1="43594" x2="48125" y2="43594"/>
                        <a14:foregroundMark x1="45573" y1="42552" x2="45573" y2="42552"/>
                        <a14:foregroundMark x1="48490" y1="38490" x2="48490" y2="38490"/>
                        <a14:foregroundMark x1="46927" y1="37656" x2="46927" y2="37656"/>
                        <a14:foregroundMark x1="50000" y1="33438" x2="50000" y2="33438"/>
                        <a14:foregroundMark x1="49479" y1="32760" x2="49479" y2="32760"/>
                        <a14:foregroundMark x1="48490" y1="32448" x2="48490" y2="32448"/>
                        <a14:foregroundMark x1="56927" y1="13333" x2="56927" y2="13333"/>
                        <a14:foregroundMark x1="58281" y1="17396" x2="58281" y2="17396"/>
                        <a14:foregroundMark x1="43906" y1="18594" x2="43906" y2="18594"/>
                        <a14:foregroundMark x1="45417" y1="11823" x2="45417" y2="11823"/>
                        <a14:foregroundMark x1="62292" y1="18906" x2="62292" y2="18906"/>
                        <a14:foregroundMark x1="61302" y1="16042" x2="61302" y2="16042"/>
                        <a14:foregroundMark x1="39688" y1="20938" x2="39688" y2="20938"/>
                        <a14:foregroundMark x1="63490" y1="92396" x2="63490" y2="92396"/>
                      </a14:backgroundRemoval>
                    </a14:imgEffect>
                  </a14:imgLayer>
                </a14:imgProps>
              </a:ext>
            </a:extLst>
          </a:blip>
          <a:srcRect l="15756" r="21954"/>
          <a:stretch/>
        </p:blipFill>
        <p:spPr>
          <a:xfrm flipH="1">
            <a:off x="285748" y="4325143"/>
            <a:ext cx="1619251" cy="2599531"/>
          </a:xfrm>
          <a:prstGeom prst="rect">
            <a:avLst/>
          </a:prstGeom>
        </p:spPr>
      </p:pic>
      <p:sp>
        <p:nvSpPr>
          <p:cNvPr id="3" name="Textfeld 2">
            <a:extLst>
              <a:ext uri="{FF2B5EF4-FFF2-40B4-BE49-F238E27FC236}">
                <a16:creationId xmlns:a16="http://schemas.microsoft.com/office/drawing/2014/main" id="{6E324824-48E0-4AF3-A0A4-DFD3953F7067}"/>
              </a:ext>
            </a:extLst>
          </p:cNvPr>
          <p:cNvSpPr txBox="1"/>
          <p:nvPr/>
        </p:nvSpPr>
        <p:spPr>
          <a:xfrm>
            <a:off x="1673225" y="7020580"/>
            <a:ext cx="7343776" cy="523220"/>
          </a:xfrm>
          <a:prstGeom prst="rect">
            <a:avLst/>
          </a:prstGeom>
          <a:noFill/>
        </p:spPr>
        <p:txBody>
          <a:bodyPr wrap="square" rtlCol="0">
            <a:spAutoFit/>
          </a:bodyPr>
          <a:lstStyle/>
          <a:p>
            <a:r>
              <a:rPr lang="de-DE" sz="1400" dirty="0">
                <a:solidFill>
                  <a:schemeClr val="bg1"/>
                </a:solidFill>
              </a:rPr>
              <a:t>Hinweis zu revisionsbedingten Änderungen: Ist die Frage neu hinzugekommen oder haben sich inhaltliche Änderungen ergeben, wird die Folie mit folgendem Symbol gekennzeichnet:  </a:t>
            </a:r>
          </a:p>
        </p:txBody>
      </p:sp>
      <p:pic>
        <p:nvPicPr>
          <p:cNvPr id="8" name="Grafik 7" descr="Marke neu">
            <a:extLst>
              <a:ext uri="{FF2B5EF4-FFF2-40B4-BE49-F238E27FC236}">
                <a16:creationId xmlns:a16="http://schemas.microsoft.com/office/drawing/2014/main" id="{18BF67F5-858E-48BD-978B-E5F2F598C8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17001" y="7017000"/>
            <a:ext cx="540000" cy="540000"/>
          </a:xfrm>
          <a:prstGeom prst="rect">
            <a:avLst/>
          </a:prstGeom>
        </p:spPr>
      </p:pic>
      <p:sp>
        <p:nvSpPr>
          <p:cNvPr id="7" name="Sprechblase: rechteckig mit abgerundeten Ecken 6">
            <a:extLst>
              <a:ext uri="{FF2B5EF4-FFF2-40B4-BE49-F238E27FC236}">
                <a16:creationId xmlns:a16="http://schemas.microsoft.com/office/drawing/2014/main" id="{020879ED-1204-4345-BE37-B1528C6C6293}"/>
              </a:ext>
            </a:extLst>
          </p:cNvPr>
          <p:cNvSpPr/>
          <p:nvPr/>
        </p:nvSpPr>
        <p:spPr>
          <a:xfrm>
            <a:off x="1904999" y="5264908"/>
            <a:ext cx="1584000" cy="720000"/>
          </a:xfrm>
          <a:prstGeom prst="wedgeRoundRectCallout">
            <a:avLst>
              <a:gd name="adj1" fmla="val -67245"/>
              <a:gd name="adj2" fmla="val -49485"/>
              <a:gd name="adj3" fmla="val 16667"/>
            </a:avLst>
          </a:prstGeom>
          <a:solidFill>
            <a:srgbClr val="FFE2C5"/>
          </a:solidFill>
          <a:ln w="19050">
            <a:solidFill>
              <a:srgbClr val="FF9933"/>
            </a:solidFill>
          </a:ln>
        </p:spPr>
        <p:style>
          <a:lnRef idx="1">
            <a:schemeClr val="dk1"/>
          </a:lnRef>
          <a:fillRef idx="2">
            <a:schemeClr val="dk1"/>
          </a:fillRef>
          <a:effectRef idx="1">
            <a:schemeClr val="dk1"/>
          </a:effectRef>
          <a:fontRef idx="minor">
            <a:schemeClr val="dk1"/>
          </a:fontRef>
        </p:style>
        <p:txBody>
          <a:bodyPr rtlCol="0" anchor="ctr"/>
          <a:lstStyle/>
          <a:p>
            <a:r>
              <a:rPr lang="de-DE" sz="1100" b="1" dirty="0">
                <a:latin typeface="Arial" panose="020B0604020202020204" pitchFamily="34" charset="0"/>
                <a:cs typeface="Arial" panose="020B0604020202020204" pitchFamily="34" charset="0"/>
              </a:rPr>
              <a:t>Achtung: In diesem Kapitel wird nur eine Auswahl an Fragen behandelt. </a:t>
            </a:r>
          </a:p>
        </p:txBody>
      </p:sp>
    </p:spTree>
    <p:extLst>
      <p:ext uri="{BB962C8B-B14F-4D97-AF65-F5344CB8AC3E}">
        <p14:creationId xmlns:p14="http://schemas.microsoft.com/office/powerpoint/2010/main" val="7975624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pPr>
              <a:defRPr/>
            </a:pPr>
            <a:r>
              <a:rPr lang="de-DE"/>
              <a:t>Stand: 02/2021 - Version 1.1</a:t>
            </a:r>
            <a:endParaRPr lang="de-DE" dirty="0"/>
          </a:p>
        </p:txBody>
      </p:sp>
      <p:sp>
        <p:nvSpPr>
          <p:cNvPr id="5" name="Fußzeilenplatzhalter 4"/>
          <p:cNvSpPr>
            <a:spLocks noGrp="1"/>
          </p:cNvSpPr>
          <p:nvPr>
            <p:ph type="ftr" sz="quarter" idx="11"/>
          </p:nvPr>
        </p:nvSpPr>
        <p:spPr/>
        <p:txBody>
          <a:bodyPr/>
          <a:lstStyle/>
          <a:p>
            <a:pPr>
              <a:defRPr/>
            </a:pPr>
            <a:r>
              <a:rPr lang="de-DE"/>
              <a:t>AmBADO KJP - Schulungsunterlagen</a:t>
            </a:r>
            <a:endParaRPr lang="de-DE" dirty="0"/>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75</a:t>
            </a:fld>
            <a:endParaRPr lang="de-DE" dirty="0"/>
          </a:p>
        </p:txBody>
      </p:sp>
      <p:sp>
        <p:nvSpPr>
          <p:cNvPr id="7" name="Titel 1">
            <a:extLst>
              <a:ext uri="{FF2B5EF4-FFF2-40B4-BE49-F238E27FC236}">
                <a16:creationId xmlns:a16="http://schemas.microsoft.com/office/drawing/2014/main" id="{4D134381-3BBB-4AD5-9636-65A7A57E252B}"/>
              </a:ext>
            </a:extLst>
          </p:cNvPr>
          <p:cNvSpPr txBox="1">
            <a:spLocks/>
          </p:cNvSpPr>
          <p:nvPr/>
        </p:nvSpPr>
        <p:spPr bwMode="auto">
          <a:xfrm>
            <a:off x="801648" y="3061250"/>
            <a:ext cx="9085342" cy="1438089"/>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520700" rtl="0" fontAlgn="base">
              <a:spcBef>
                <a:spcPct val="0"/>
              </a:spcBef>
              <a:spcAft>
                <a:spcPct val="0"/>
              </a:spcAft>
              <a:defRPr sz="2800" kern="1200">
                <a:solidFill>
                  <a:srgbClr val="174C8B"/>
                </a:solidFill>
                <a:latin typeface="Arial"/>
                <a:ea typeface="+mj-ea"/>
                <a:cs typeface="Arial"/>
              </a:defRPr>
            </a:lvl1pPr>
            <a:lvl2pPr algn="l" defTabSz="520700" rtl="0" fontAlgn="base">
              <a:spcBef>
                <a:spcPct val="0"/>
              </a:spcBef>
              <a:spcAft>
                <a:spcPct val="0"/>
              </a:spcAft>
              <a:defRPr sz="2800">
                <a:solidFill>
                  <a:srgbClr val="174C8B"/>
                </a:solidFill>
                <a:latin typeface="Arial" charset="0"/>
                <a:cs typeface="Arial" charset="0"/>
              </a:defRPr>
            </a:lvl2pPr>
            <a:lvl3pPr algn="l" defTabSz="520700" rtl="0" fontAlgn="base">
              <a:spcBef>
                <a:spcPct val="0"/>
              </a:spcBef>
              <a:spcAft>
                <a:spcPct val="0"/>
              </a:spcAft>
              <a:defRPr sz="2800">
                <a:solidFill>
                  <a:srgbClr val="174C8B"/>
                </a:solidFill>
                <a:latin typeface="Arial" charset="0"/>
                <a:cs typeface="Arial" charset="0"/>
              </a:defRPr>
            </a:lvl3pPr>
            <a:lvl4pPr algn="l" defTabSz="520700" rtl="0" fontAlgn="base">
              <a:spcBef>
                <a:spcPct val="0"/>
              </a:spcBef>
              <a:spcAft>
                <a:spcPct val="0"/>
              </a:spcAft>
              <a:defRPr sz="2800">
                <a:solidFill>
                  <a:srgbClr val="174C8B"/>
                </a:solidFill>
                <a:latin typeface="Arial" charset="0"/>
                <a:cs typeface="Arial" charset="0"/>
              </a:defRPr>
            </a:lvl4pPr>
            <a:lvl5pPr algn="l" defTabSz="520700" rtl="0" fontAlgn="base">
              <a:spcBef>
                <a:spcPct val="0"/>
              </a:spcBef>
              <a:spcAft>
                <a:spcPct val="0"/>
              </a:spcAft>
              <a:defRPr sz="2800">
                <a:solidFill>
                  <a:srgbClr val="174C8B"/>
                </a:solidFill>
                <a:latin typeface="Arial" charset="0"/>
                <a:cs typeface="Arial" charset="0"/>
              </a:defRPr>
            </a:lvl5pPr>
            <a:lvl6pPr marL="457200" algn="l" defTabSz="520700" rtl="0" fontAlgn="base">
              <a:spcBef>
                <a:spcPct val="0"/>
              </a:spcBef>
              <a:spcAft>
                <a:spcPct val="0"/>
              </a:spcAft>
              <a:defRPr sz="2800">
                <a:solidFill>
                  <a:srgbClr val="174C8B"/>
                </a:solidFill>
                <a:latin typeface="Arial" charset="0"/>
                <a:cs typeface="Arial" charset="0"/>
              </a:defRPr>
            </a:lvl6pPr>
            <a:lvl7pPr marL="914400" algn="l" defTabSz="520700" rtl="0" fontAlgn="base">
              <a:spcBef>
                <a:spcPct val="0"/>
              </a:spcBef>
              <a:spcAft>
                <a:spcPct val="0"/>
              </a:spcAft>
              <a:defRPr sz="2800">
                <a:solidFill>
                  <a:srgbClr val="174C8B"/>
                </a:solidFill>
                <a:latin typeface="Arial" charset="0"/>
                <a:cs typeface="Arial" charset="0"/>
              </a:defRPr>
            </a:lvl7pPr>
            <a:lvl8pPr marL="1371600" algn="l" defTabSz="520700" rtl="0" fontAlgn="base">
              <a:spcBef>
                <a:spcPct val="0"/>
              </a:spcBef>
              <a:spcAft>
                <a:spcPct val="0"/>
              </a:spcAft>
              <a:defRPr sz="2800">
                <a:solidFill>
                  <a:srgbClr val="174C8B"/>
                </a:solidFill>
                <a:latin typeface="Arial" charset="0"/>
                <a:cs typeface="Arial" charset="0"/>
              </a:defRPr>
            </a:lvl8pPr>
            <a:lvl9pPr marL="1828800" algn="l" defTabSz="520700" rtl="0" fontAlgn="base">
              <a:spcBef>
                <a:spcPct val="0"/>
              </a:spcBef>
              <a:spcAft>
                <a:spcPct val="0"/>
              </a:spcAft>
              <a:defRPr sz="2800">
                <a:solidFill>
                  <a:srgbClr val="174C8B"/>
                </a:solidFill>
                <a:latin typeface="Arial" charset="0"/>
                <a:cs typeface="Arial" charset="0"/>
              </a:defRPr>
            </a:lvl9pPr>
          </a:lstStyle>
          <a:p>
            <a:pPr algn="ctr"/>
            <a:r>
              <a:rPr lang="de-DE" sz="4400" b="1" dirty="0">
                <a:solidFill>
                  <a:schemeClr val="accent6"/>
                </a:solidFill>
              </a:rPr>
              <a:t>1. Soziodemographische Daten &amp; Aufnahmebedingungen</a:t>
            </a:r>
          </a:p>
        </p:txBody>
      </p:sp>
    </p:spTree>
    <p:extLst>
      <p:ext uri="{BB962C8B-B14F-4D97-AF65-F5344CB8AC3E}">
        <p14:creationId xmlns:p14="http://schemas.microsoft.com/office/powerpoint/2010/main" val="9121406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DF9ADA73-C8CA-4ED8-AA8A-3C9BED3ABD28}"/>
              </a:ext>
            </a:extLst>
          </p:cNvPr>
          <p:cNvPicPr>
            <a:picLocks noChangeAspect="1"/>
          </p:cNvPicPr>
          <p:nvPr/>
        </p:nvPicPr>
        <p:blipFill rotWithShape="1">
          <a:blip r:embed="rId2"/>
          <a:srcRect l="51482" r="3622"/>
          <a:stretch/>
        </p:blipFill>
        <p:spPr>
          <a:xfrm>
            <a:off x="2590629" y="3318223"/>
            <a:ext cx="2712444" cy="919277"/>
          </a:xfrm>
          <a:prstGeom prst="rect">
            <a:avLst/>
          </a:prstGeom>
          <a:ln>
            <a:solidFill>
              <a:schemeClr val="tx1"/>
            </a:solidFill>
          </a:ln>
        </p:spPr>
      </p:pic>
      <p:pic>
        <p:nvPicPr>
          <p:cNvPr id="17" name="Grafik 16">
            <a:extLst>
              <a:ext uri="{FF2B5EF4-FFF2-40B4-BE49-F238E27FC236}">
                <a16:creationId xmlns:a16="http://schemas.microsoft.com/office/drawing/2014/main" id="{0AC8E1E0-D828-4FD0-821E-A2995A114844}"/>
              </a:ext>
            </a:extLst>
          </p:cNvPr>
          <p:cNvPicPr>
            <a:picLocks noChangeAspect="1"/>
          </p:cNvPicPr>
          <p:nvPr/>
        </p:nvPicPr>
        <p:blipFill rotWithShape="1">
          <a:blip r:embed="rId2"/>
          <a:srcRect r="67378"/>
          <a:stretch/>
        </p:blipFill>
        <p:spPr>
          <a:xfrm>
            <a:off x="609239" y="3323101"/>
            <a:ext cx="1970880" cy="914400"/>
          </a:xfrm>
          <a:prstGeom prst="rect">
            <a:avLst/>
          </a:prstGeom>
          <a:ln>
            <a:solidFill>
              <a:schemeClr val="tx1"/>
            </a:solidFill>
          </a:ln>
        </p:spPr>
      </p:pic>
      <p:sp>
        <p:nvSpPr>
          <p:cNvPr id="9" name="Inhaltsplatzhalter 8"/>
          <p:cNvSpPr>
            <a:spLocks noGrp="1"/>
          </p:cNvSpPr>
          <p:nvPr>
            <p:ph idx="1"/>
          </p:nvPr>
        </p:nvSpPr>
        <p:spPr>
          <a:xfrm>
            <a:off x="5471819" y="2611419"/>
            <a:ext cx="4681831" cy="3015657"/>
          </a:xfrm>
        </p:spPr>
        <p:txBody>
          <a:bodyPr/>
          <a:lstStyle/>
          <a:p>
            <a:pPr marL="285750" lvl="0" indent="-285750">
              <a:lnSpc>
                <a:spcPts val="2400"/>
              </a:lnSpc>
              <a:buClr>
                <a:srgbClr val="0460B4"/>
              </a:buClr>
              <a:buFont typeface="Wingdings" panose="05000000000000000000" pitchFamily="2" charset="2"/>
              <a:buChar char="§"/>
            </a:pPr>
            <a:r>
              <a:rPr lang="de-DE" sz="2000" b="1" dirty="0">
                <a:solidFill>
                  <a:srgbClr val="000000"/>
                </a:solidFill>
              </a:rPr>
              <a:t>Achtung:</a:t>
            </a:r>
            <a:br>
              <a:rPr lang="de-DE" sz="2000" dirty="0">
                <a:solidFill>
                  <a:srgbClr val="000000"/>
                </a:solidFill>
              </a:rPr>
            </a:br>
            <a:r>
              <a:rPr lang="de-DE" sz="2000" dirty="0">
                <a:solidFill>
                  <a:srgbClr val="000000"/>
                </a:solidFill>
              </a:rPr>
              <a:t>Bei der Kodierung des Geschlechts des Kindes/Jugendlichen gilt das </a:t>
            </a:r>
            <a:r>
              <a:rPr lang="de-DE" sz="2000" b="1" dirty="0">
                <a:solidFill>
                  <a:srgbClr val="000000"/>
                </a:solidFill>
              </a:rPr>
              <a:t>offizielle Geschlecht </a:t>
            </a:r>
            <a:r>
              <a:rPr lang="de-DE" sz="2000" dirty="0">
                <a:solidFill>
                  <a:srgbClr val="000000"/>
                </a:solidFill>
              </a:rPr>
              <a:t>und nicht das biologische.</a:t>
            </a:r>
          </a:p>
          <a:p>
            <a:pPr marL="285750" lvl="0" indent="-285750">
              <a:lnSpc>
                <a:spcPts val="2400"/>
              </a:lnSpc>
              <a:buClr>
                <a:srgbClr val="0460B4"/>
              </a:buClr>
              <a:buFont typeface="Wingdings" panose="05000000000000000000" pitchFamily="2" charset="2"/>
              <a:buChar char="§"/>
            </a:pPr>
            <a:r>
              <a:rPr lang="de-DE" sz="2000" b="1" dirty="0">
                <a:solidFill>
                  <a:srgbClr val="000000"/>
                </a:solidFill>
              </a:rPr>
              <a:t>Antwortoptionen überarbeitet:</a:t>
            </a:r>
            <a:br>
              <a:rPr lang="de-DE" sz="2000" b="1" dirty="0">
                <a:solidFill>
                  <a:srgbClr val="000000"/>
                </a:solidFill>
              </a:rPr>
            </a:br>
            <a:r>
              <a:rPr lang="de-DE" sz="2000" dirty="0">
                <a:solidFill>
                  <a:srgbClr val="000000"/>
                </a:solidFill>
              </a:rPr>
              <a:t>Die ehemalige Kategorie „unbestimmt“ wurde erweitert zu </a:t>
            </a:r>
            <a:r>
              <a:rPr lang="de-DE" sz="2000" b="1" dirty="0">
                <a:solidFill>
                  <a:srgbClr val="000000"/>
                </a:solidFill>
              </a:rPr>
              <a:t>„unbestimmt (x) / divers (d)“</a:t>
            </a:r>
            <a:r>
              <a:rPr lang="de-DE" sz="2000" dirty="0">
                <a:solidFill>
                  <a:srgbClr val="000000"/>
                </a:solidFill>
              </a:rPr>
              <a:t>.</a:t>
            </a:r>
          </a:p>
          <a:p>
            <a:pPr indent="0">
              <a:buClr>
                <a:srgbClr val="0460B4"/>
              </a:buClr>
            </a:pPr>
            <a:endParaRPr lang="de-DE" dirty="0"/>
          </a:p>
        </p:txBody>
      </p:sp>
      <p:sp>
        <p:nvSpPr>
          <p:cNvPr id="2" name="Titel 1"/>
          <p:cNvSpPr>
            <a:spLocks noGrp="1"/>
          </p:cNvSpPr>
          <p:nvPr>
            <p:ph type="title"/>
          </p:nvPr>
        </p:nvSpPr>
        <p:spPr/>
        <p:txBody>
          <a:bodyPr/>
          <a:lstStyle/>
          <a:p>
            <a:r>
              <a:rPr lang="de-DE" dirty="0"/>
              <a:t>1.5 - Geschlecht</a:t>
            </a:r>
          </a:p>
        </p:txBody>
      </p:sp>
      <p:sp>
        <p:nvSpPr>
          <p:cNvPr id="4" name="Datumsplatzhalter 3"/>
          <p:cNvSpPr>
            <a:spLocks noGrp="1"/>
          </p:cNvSpPr>
          <p:nvPr>
            <p:ph type="dt" sz="half" idx="10"/>
          </p:nvPr>
        </p:nvSpPr>
        <p:spPr/>
        <p:txBody>
          <a:bodyPr/>
          <a:lstStyle/>
          <a:p>
            <a:pPr>
              <a:defRPr/>
            </a:pPr>
            <a:r>
              <a:rPr lang="de-DE"/>
              <a:t>Stand: 02/2021 - Version 1.1</a:t>
            </a:r>
            <a:endParaRPr lang="de-DE" dirty="0"/>
          </a:p>
        </p:txBody>
      </p:sp>
      <p:sp>
        <p:nvSpPr>
          <p:cNvPr id="5" name="Fußzeilenplatzhalter 4"/>
          <p:cNvSpPr>
            <a:spLocks noGrp="1"/>
          </p:cNvSpPr>
          <p:nvPr>
            <p:ph type="ftr" sz="quarter" idx="11"/>
          </p:nvPr>
        </p:nvSpPr>
        <p:spPr/>
        <p:txBody>
          <a:bodyPr/>
          <a:lstStyle/>
          <a:p>
            <a:pPr>
              <a:defRPr/>
            </a:pPr>
            <a:r>
              <a:rPr lang="de-DE"/>
              <a:t>AmBADO KJP - Schulungsunterlagen</a:t>
            </a:r>
            <a:endParaRPr lang="de-DE" dirty="0"/>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76</a:t>
            </a:fld>
            <a:endParaRPr lang="de-DE" dirty="0"/>
          </a:p>
        </p:txBody>
      </p:sp>
      <p:pic>
        <p:nvPicPr>
          <p:cNvPr id="22" name="Grafik 21" descr="Marke neu">
            <a:extLst>
              <a:ext uri="{FF2B5EF4-FFF2-40B4-BE49-F238E27FC236}">
                <a16:creationId xmlns:a16="http://schemas.microsoft.com/office/drawing/2014/main" id="{1124697E-930C-4364-8F6D-1F8AC57989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77163" y="1378494"/>
            <a:ext cx="540000" cy="540000"/>
          </a:xfrm>
          <a:prstGeom prst="rect">
            <a:avLst/>
          </a:prstGeom>
        </p:spPr>
      </p:pic>
    </p:spTree>
    <p:extLst>
      <p:ext uri="{BB962C8B-B14F-4D97-AF65-F5344CB8AC3E}">
        <p14:creationId xmlns:p14="http://schemas.microsoft.com/office/powerpoint/2010/main" val="14647289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B7D9FD4F-86A4-47A6-AA82-27C4E15C4C33}"/>
              </a:ext>
            </a:extLst>
          </p:cNvPr>
          <p:cNvPicPr>
            <a:picLocks noChangeAspect="1"/>
          </p:cNvPicPr>
          <p:nvPr/>
        </p:nvPicPr>
        <p:blipFill>
          <a:blip r:embed="rId2"/>
          <a:stretch>
            <a:fillRect/>
          </a:stretch>
        </p:blipFill>
        <p:spPr>
          <a:xfrm>
            <a:off x="536752" y="1811025"/>
            <a:ext cx="7294378" cy="1360800"/>
          </a:xfrm>
          <a:prstGeom prst="rect">
            <a:avLst/>
          </a:prstGeom>
          <a:ln>
            <a:solidFill>
              <a:schemeClr val="tx1"/>
            </a:solidFill>
          </a:ln>
        </p:spPr>
      </p:pic>
      <p:sp>
        <p:nvSpPr>
          <p:cNvPr id="2" name="Titel 1"/>
          <p:cNvSpPr>
            <a:spLocks noGrp="1"/>
          </p:cNvSpPr>
          <p:nvPr>
            <p:ph type="title"/>
          </p:nvPr>
        </p:nvSpPr>
        <p:spPr/>
        <p:txBody>
          <a:bodyPr/>
          <a:lstStyle/>
          <a:p>
            <a:r>
              <a:rPr lang="de-DE" dirty="0"/>
              <a:t>1.7 - Empfehlung / Veranlassung</a:t>
            </a:r>
          </a:p>
        </p:txBody>
      </p:sp>
      <p:sp>
        <p:nvSpPr>
          <p:cNvPr id="4" name="Datumsplatzhalter 3"/>
          <p:cNvSpPr>
            <a:spLocks noGrp="1"/>
          </p:cNvSpPr>
          <p:nvPr>
            <p:ph type="dt" sz="half" idx="10"/>
          </p:nvPr>
        </p:nvSpPr>
        <p:spPr/>
        <p:txBody>
          <a:bodyPr/>
          <a:lstStyle/>
          <a:p>
            <a:pPr>
              <a:defRPr/>
            </a:pPr>
            <a:r>
              <a:rPr lang="de-DE"/>
              <a:t>Stand: 02/2021 - Version 1.1</a:t>
            </a:r>
            <a:endParaRPr lang="de-DE" dirty="0"/>
          </a:p>
        </p:txBody>
      </p:sp>
      <p:sp>
        <p:nvSpPr>
          <p:cNvPr id="5" name="Fußzeilenplatzhalter 4"/>
          <p:cNvSpPr>
            <a:spLocks noGrp="1"/>
          </p:cNvSpPr>
          <p:nvPr>
            <p:ph type="ftr" sz="quarter" idx="11"/>
          </p:nvPr>
        </p:nvSpPr>
        <p:spPr/>
        <p:txBody>
          <a:bodyPr/>
          <a:lstStyle/>
          <a:p>
            <a:pPr>
              <a:defRPr/>
            </a:pPr>
            <a:r>
              <a:rPr lang="de-DE"/>
              <a:t>AmBADO KJP - Schulungsunterlagen</a:t>
            </a:r>
            <a:endParaRPr lang="de-DE" dirty="0"/>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77</a:t>
            </a:fld>
            <a:endParaRPr lang="de-DE" dirty="0"/>
          </a:p>
        </p:txBody>
      </p:sp>
      <p:sp>
        <p:nvSpPr>
          <p:cNvPr id="10" name="Inhaltsplatzhalter 8"/>
          <p:cNvSpPr txBox="1">
            <a:spLocks/>
          </p:cNvSpPr>
          <p:nvPr/>
        </p:nvSpPr>
        <p:spPr bwMode="auto">
          <a:xfrm>
            <a:off x="535782" y="3492497"/>
            <a:ext cx="8355969" cy="287346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indent="-179388" algn="l" defTabSz="520700" rtl="0" fontAlgn="base">
              <a:lnSpc>
                <a:spcPts val="2200"/>
              </a:lnSpc>
              <a:spcBef>
                <a:spcPct val="0"/>
              </a:spcBef>
              <a:spcAft>
                <a:spcPts val="1200"/>
              </a:spcAft>
              <a:defRPr sz="1700" kern="1200">
                <a:solidFill>
                  <a:schemeClr val="tx1"/>
                </a:solidFill>
                <a:latin typeface="Arial"/>
                <a:ea typeface="+mn-ea"/>
                <a:cs typeface="Arial"/>
              </a:defRPr>
            </a:lvl1pPr>
            <a:lvl2pPr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2pPr>
            <a:lvl3pPr marL="358775"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3pPr>
            <a:lvl4pPr marL="539750"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4pPr>
            <a:lvl5pPr marL="719138"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5pPr>
            <a:lvl6pPr marL="2867750" indent="-260705" algn="l" defTabSz="521409" rtl="0" eaLnBrk="1" latinLnBrk="0" hangingPunct="1">
              <a:spcBef>
                <a:spcPct val="20000"/>
              </a:spcBef>
              <a:buFont typeface="Arial"/>
              <a:buChar char="•"/>
              <a:defRPr sz="2300" kern="1200">
                <a:solidFill>
                  <a:schemeClr val="tx1"/>
                </a:solidFill>
                <a:latin typeface="+mn-lt"/>
                <a:ea typeface="+mn-ea"/>
                <a:cs typeface="+mn-cs"/>
              </a:defRPr>
            </a:lvl6pPr>
            <a:lvl7pPr marL="3389160" indent="-260705" algn="l" defTabSz="521409" rtl="0" eaLnBrk="1" latinLnBrk="0" hangingPunct="1">
              <a:spcBef>
                <a:spcPct val="20000"/>
              </a:spcBef>
              <a:buFont typeface="Arial"/>
              <a:buChar char="•"/>
              <a:defRPr sz="2300" kern="1200">
                <a:solidFill>
                  <a:schemeClr val="tx1"/>
                </a:solidFill>
                <a:latin typeface="+mn-lt"/>
                <a:ea typeface="+mn-ea"/>
                <a:cs typeface="+mn-cs"/>
              </a:defRPr>
            </a:lvl7pPr>
            <a:lvl8pPr marL="3910569" indent="-260705" algn="l" defTabSz="521409" rtl="0" eaLnBrk="1" latinLnBrk="0" hangingPunct="1">
              <a:spcBef>
                <a:spcPct val="20000"/>
              </a:spcBef>
              <a:buFont typeface="Arial"/>
              <a:buChar char="•"/>
              <a:defRPr sz="2300" kern="1200">
                <a:solidFill>
                  <a:schemeClr val="tx1"/>
                </a:solidFill>
                <a:latin typeface="+mn-lt"/>
                <a:ea typeface="+mn-ea"/>
                <a:cs typeface="+mn-cs"/>
              </a:defRPr>
            </a:lvl8pPr>
            <a:lvl9pPr marL="4431978" indent="-260705" algn="l" defTabSz="521409" rtl="0" eaLnBrk="1" latinLnBrk="0" hangingPunct="1">
              <a:spcBef>
                <a:spcPct val="20000"/>
              </a:spcBef>
              <a:buFont typeface="Arial"/>
              <a:buChar char="•"/>
              <a:defRPr sz="2300" kern="1200">
                <a:solidFill>
                  <a:schemeClr val="tx1"/>
                </a:solidFill>
                <a:latin typeface="+mn-lt"/>
                <a:ea typeface="+mn-ea"/>
                <a:cs typeface="+mn-cs"/>
              </a:defRPr>
            </a:lvl9pPr>
          </a:lstStyle>
          <a:p>
            <a:pPr marL="285750" indent="-285750">
              <a:lnSpc>
                <a:spcPts val="2400"/>
              </a:lnSpc>
              <a:buClr>
                <a:srgbClr val="0460B4"/>
              </a:buClr>
              <a:buFont typeface="Wingdings" panose="05000000000000000000" pitchFamily="2" charset="2"/>
              <a:buChar char="§"/>
            </a:pPr>
            <a:r>
              <a:rPr lang="de-DE" sz="2000" b="1" dirty="0">
                <a:solidFill>
                  <a:srgbClr val="000000"/>
                </a:solidFill>
              </a:rPr>
              <a:t>Achtung:</a:t>
            </a:r>
            <a:r>
              <a:rPr lang="de-DE" sz="2000" dirty="0">
                <a:solidFill>
                  <a:srgbClr val="000000"/>
                </a:solidFill>
              </a:rPr>
              <a:t> Dies ist eine neue Frage!</a:t>
            </a:r>
          </a:p>
          <a:p>
            <a:pPr marL="285750" indent="-285750">
              <a:lnSpc>
                <a:spcPts val="2400"/>
              </a:lnSpc>
              <a:buClr>
                <a:srgbClr val="0460B4"/>
              </a:buClr>
              <a:buFont typeface="Wingdings" panose="05000000000000000000" pitchFamily="2" charset="2"/>
              <a:buChar char="§"/>
            </a:pPr>
            <a:r>
              <a:rPr lang="de-DE" sz="2000" dirty="0">
                <a:solidFill>
                  <a:srgbClr val="000000"/>
                </a:solidFill>
              </a:rPr>
              <a:t>Es soll erfasst werden, </a:t>
            </a:r>
            <a:r>
              <a:rPr lang="de-DE" sz="2000" b="1" dirty="0">
                <a:solidFill>
                  <a:srgbClr val="000000"/>
                </a:solidFill>
              </a:rPr>
              <a:t>wie der/die Patient/-in in die PIA gekommen</a:t>
            </a:r>
            <a:br>
              <a:rPr lang="de-DE" sz="2000" b="1" dirty="0">
                <a:solidFill>
                  <a:srgbClr val="000000"/>
                </a:solidFill>
              </a:rPr>
            </a:br>
            <a:r>
              <a:rPr lang="de-DE" sz="2000" b="1" dirty="0">
                <a:solidFill>
                  <a:srgbClr val="000000"/>
                </a:solidFill>
              </a:rPr>
              <a:t>ist </a:t>
            </a:r>
            <a:r>
              <a:rPr lang="de-DE" sz="2000" dirty="0">
                <a:solidFill>
                  <a:srgbClr val="000000"/>
                </a:solidFill>
              </a:rPr>
              <a:t>(eigenständig oder durch Zuweisung einer der genannten Institutionen).</a:t>
            </a:r>
          </a:p>
          <a:p>
            <a:pPr marL="285750" indent="-285750">
              <a:lnSpc>
                <a:spcPts val="2400"/>
              </a:lnSpc>
              <a:buClr>
                <a:srgbClr val="0460B4"/>
              </a:buClr>
              <a:buFont typeface="Wingdings" panose="05000000000000000000" pitchFamily="2" charset="2"/>
              <a:buChar char="§"/>
            </a:pPr>
            <a:r>
              <a:rPr lang="de-DE" sz="2000" b="1" dirty="0">
                <a:solidFill>
                  <a:srgbClr val="000000"/>
                </a:solidFill>
              </a:rPr>
              <a:t>Die</a:t>
            </a:r>
            <a:r>
              <a:rPr lang="de-DE" sz="2000" dirty="0">
                <a:solidFill>
                  <a:srgbClr val="000000"/>
                </a:solidFill>
              </a:rPr>
              <a:t> </a:t>
            </a:r>
            <a:r>
              <a:rPr lang="de-DE" sz="2000" b="1" dirty="0">
                <a:solidFill>
                  <a:srgbClr val="000000"/>
                </a:solidFill>
              </a:rPr>
              <a:t>Antworten sind in hierarchischer Reihenfolge angeordnet:</a:t>
            </a:r>
            <a:r>
              <a:rPr lang="de-DE" sz="2000" dirty="0">
                <a:solidFill>
                  <a:srgbClr val="000000"/>
                </a:solidFill>
              </a:rPr>
              <a:t> Wenn sowohl die „Empfehlung / Veranlassung durch die Schule“</a:t>
            </a:r>
            <a:br>
              <a:rPr lang="de-DE" sz="2000" dirty="0">
                <a:solidFill>
                  <a:srgbClr val="000000"/>
                </a:solidFill>
              </a:rPr>
            </a:br>
            <a:r>
              <a:rPr lang="de-DE" sz="2000" dirty="0">
                <a:solidFill>
                  <a:srgbClr val="000000"/>
                </a:solidFill>
              </a:rPr>
              <a:t>als auch die „Empfehlung / Veranlassung durch einen </a:t>
            </a:r>
            <a:r>
              <a:rPr lang="de-DE" sz="2000" dirty="0" err="1">
                <a:solidFill>
                  <a:srgbClr val="000000"/>
                </a:solidFill>
              </a:rPr>
              <a:t>Psychothera-peuten</a:t>
            </a:r>
            <a:r>
              <a:rPr lang="de-DE" sz="2000" dirty="0">
                <a:solidFill>
                  <a:srgbClr val="000000"/>
                </a:solidFill>
              </a:rPr>
              <a:t>“ vorliegt, dann ist letzteres anzugeben.</a:t>
            </a:r>
          </a:p>
          <a:p>
            <a:pPr indent="0">
              <a:buClr>
                <a:srgbClr val="0460B4"/>
              </a:buClr>
            </a:pPr>
            <a:endParaRPr lang="de-DE" dirty="0"/>
          </a:p>
        </p:txBody>
      </p:sp>
      <p:pic>
        <p:nvPicPr>
          <p:cNvPr id="8" name="Grafik 7" descr="Marke neu">
            <a:extLst>
              <a:ext uri="{FF2B5EF4-FFF2-40B4-BE49-F238E27FC236}">
                <a16:creationId xmlns:a16="http://schemas.microsoft.com/office/drawing/2014/main" id="{04E576F9-F8E3-4224-9467-8467CF72B3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77163" y="1378494"/>
            <a:ext cx="540000" cy="540000"/>
          </a:xfrm>
          <a:prstGeom prst="rect">
            <a:avLst/>
          </a:prstGeom>
        </p:spPr>
      </p:pic>
    </p:spTree>
    <p:extLst>
      <p:ext uri="{BB962C8B-B14F-4D97-AF65-F5344CB8AC3E}">
        <p14:creationId xmlns:p14="http://schemas.microsoft.com/office/powerpoint/2010/main" val="19469066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3A727A60-F9CC-4CA0-BA6A-FA1B6AC5CA15}"/>
              </a:ext>
            </a:extLst>
          </p:cNvPr>
          <p:cNvPicPr>
            <a:picLocks noChangeAspect="1"/>
          </p:cNvPicPr>
          <p:nvPr/>
        </p:nvPicPr>
        <p:blipFill>
          <a:blip r:embed="rId2"/>
          <a:stretch>
            <a:fillRect/>
          </a:stretch>
        </p:blipFill>
        <p:spPr>
          <a:xfrm>
            <a:off x="697500" y="3142154"/>
            <a:ext cx="4500000" cy="1513515"/>
          </a:xfrm>
          <a:prstGeom prst="rect">
            <a:avLst/>
          </a:prstGeom>
          <a:ln>
            <a:solidFill>
              <a:schemeClr val="tx1"/>
            </a:solidFill>
          </a:ln>
        </p:spPr>
      </p:pic>
      <p:sp>
        <p:nvSpPr>
          <p:cNvPr id="2" name="Titel 1"/>
          <p:cNvSpPr>
            <a:spLocks noGrp="1"/>
          </p:cNvSpPr>
          <p:nvPr>
            <p:ph type="title"/>
          </p:nvPr>
        </p:nvSpPr>
        <p:spPr/>
        <p:txBody>
          <a:bodyPr/>
          <a:lstStyle/>
          <a:p>
            <a:r>
              <a:rPr lang="de-DE" dirty="0"/>
              <a:t>1.8 - Aufnahmemodus</a:t>
            </a:r>
          </a:p>
        </p:txBody>
      </p:sp>
      <p:sp>
        <p:nvSpPr>
          <p:cNvPr id="4" name="Datumsplatzhalter 3"/>
          <p:cNvSpPr>
            <a:spLocks noGrp="1"/>
          </p:cNvSpPr>
          <p:nvPr>
            <p:ph type="dt" sz="half" idx="10"/>
          </p:nvPr>
        </p:nvSpPr>
        <p:spPr/>
        <p:txBody>
          <a:bodyPr/>
          <a:lstStyle/>
          <a:p>
            <a:pPr>
              <a:defRPr/>
            </a:pPr>
            <a:r>
              <a:rPr lang="de-DE"/>
              <a:t>Stand: 02/2021 - Version 1.1</a:t>
            </a:r>
            <a:endParaRPr lang="de-DE" dirty="0"/>
          </a:p>
        </p:txBody>
      </p:sp>
      <p:sp>
        <p:nvSpPr>
          <p:cNvPr id="5" name="Fußzeilenplatzhalter 4"/>
          <p:cNvSpPr>
            <a:spLocks noGrp="1"/>
          </p:cNvSpPr>
          <p:nvPr>
            <p:ph type="ftr" sz="quarter" idx="11"/>
          </p:nvPr>
        </p:nvSpPr>
        <p:spPr/>
        <p:txBody>
          <a:bodyPr/>
          <a:lstStyle/>
          <a:p>
            <a:pPr>
              <a:defRPr/>
            </a:pPr>
            <a:r>
              <a:rPr lang="de-DE"/>
              <a:t>AmBADO KJP - Schulungsunterlagen</a:t>
            </a:r>
            <a:endParaRPr lang="de-DE" dirty="0"/>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78</a:t>
            </a:fld>
            <a:endParaRPr lang="de-DE" dirty="0"/>
          </a:p>
        </p:txBody>
      </p:sp>
      <p:sp>
        <p:nvSpPr>
          <p:cNvPr id="8" name="Inhaltsplatzhalter 8"/>
          <p:cNvSpPr txBox="1">
            <a:spLocks/>
          </p:cNvSpPr>
          <p:nvPr/>
        </p:nvSpPr>
        <p:spPr bwMode="auto">
          <a:xfrm>
            <a:off x="5690213" y="1900155"/>
            <a:ext cx="4679686" cy="511359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indent="-179388" algn="l" defTabSz="520700" rtl="0" fontAlgn="base">
              <a:lnSpc>
                <a:spcPts val="2200"/>
              </a:lnSpc>
              <a:spcBef>
                <a:spcPct val="0"/>
              </a:spcBef>
              <a:spcAft>
                <a:spcPts val="1200"/>
              </a:spcAft>
              <a:defRPr sz="1700" kern="1200">
                <a:solidFill>
                  <a:schemeClr val="tx1"/>
                </a:solidFill>
                <a:latin typeface="Arial"/>
                <a:ea typeface="+mn-ea"/>
                <a:cs typeface="Arial"/>
              </a:defRPr>
            </a:lvl1pPr>
            <a:lvl2pPr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2pPr>
            <a:lvl3pPr marL="358775"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3pPr>
            <a:lvl4pPr marL="539750"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4pPr>
            <a:lvl5pPr marL="719138"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5pPr>
            <a:lvl6pPr marL="2867750" indent="-260705" algn="l" defTabSz="521409" rtl="0" eaLnBrk="1" latinLnBrk="0" hangingPunct="1">
              <a:spcBef>
                <a:spcPct val="20000"/>
              </a:spcBef>
              <a:buFont typeface="Arial"/>
              <a:buChar char="•"/>
              <a:defRPr sz="2300" kern="1200">
                <a:solidFill>
                  <a:schemeClr val="tx1"/>
                </a:solidFill>
                <a:latin typeface="+mn-lt"/>
                <a:ea typeface="+mn-ea"/>
                <a:cs typeface="+mn-cs"/>
              </a:defRPr>
            </a:lvl6pPr>
            <a:lvl7pPr marL="3389160" indent="-260705" algn="l" defTabSz="521409" rtl="0" eaLnBrk="1" latinLnBrk="0" hangingPunct="1">
              <a:spcBef>
                <a:spcPct val="20000"/>
              </a:spcBef>
              <a:buFont typeface="Arial"/>
              <a:buChar char="•"/>
              <a:defRPr sz="2300" kern="1200">
                <a:solidFill>
                  <a:schemeClr val="tx1"/>
                </a:solidFill>
                <a:latin typeface="+mn-lt"/>
                <a:ea typeface="+mn-ea"/>
                <a:cs typeface="+mn-cs"/>
              </a:defRPr>
            </a:lvl7pPr>
            <a:lvl8pPr marL="3910569" indent="-260705" algn="l" defTabSz="521409" rtl="0" eaLnBrk="1" latinLnBrk="0" hangingPunct="1">
              <a:spcBef>
                <a:spcPct val="20000"/>
              </a:spcBef>
              <a:buFont typeface="Arial"/>
              <a:buChar char="•"/>
              <a:defRPr sz="2300" kern="1200">
                <a:solidFill>
                  <a:schemeClr val="tx1"/>
                </a:solidFill>
                <a:latin typeface="+mn-lt"/>
                <a:ea typeface="+mn-ea"/>
                <a:cs typeface="+mn-cs"/>
              </a:defRPr>
            </a:lvl8pPr>
            <a:lvl9pPr marL="4431978" indent="-260705" algn="l" defTabSz="521409" rtl="0" eaLnBrk="1" latinLnBrk="0" hangingPunct="1">
              <a:spcBef>
                <a:spcPct val="20000"/>
              </a:spcBef>
              <a:buFont typeface="Arial"/>
              <a:buChar char="•"/>
              <a:defRPr sz="2300" kern="1200">
                <a:solidFill>
                  <a:schemeClr val="tx1"/>
                </a:solidFill>
                <a:latin typeface="+mn-lt"/>
                <a:ea typeface="+mn-ea"/>
                <a:cs typeface="+mn-cs"/>
              </a:defRPr>
            </a:lvl9pPr>
          </a:lstStyle>
          <a:p>
            <a:pPr marL="285750" indent="-285750">
              <a:lnSpc>
                <a:spcPts val="2400"/>
              </a:lnSpc>
              <a:buClr>
                <a:srgbClr val="0460B4"/>
              </a:buClr>
              <a:buFont typeface="Wingdings" panose="05000000000000000000" pitchFamily="2" charset="2"/>
              <a:buChar char="§"/>
            </a:pPr>
            <a:r>
              <a:rPr lang="de-DE" sz="2000" b="1" dirty="0">
                <a:solidFill>
                  <a:srgbClr val="000000"/>
                </a:solidFill>
              </a:rPr>
              <a:t>Dringender Fall: </a:t>
            </a:r>
            <a:br>
              <a:rPr lang="de-DE" sz="2000" b="1" dirty="0">
                <a:solidFill>
                  <a:srgbClr val="000000"/>
                </a:solidFill>
              </a:rPr>
            </a:br>
            <a:r>
              <a:rPr lang="de-DE" sz="2000" dirty="0">
                <a:solidFill>
                  <a:srgbClr val="000000"/>
                </a:solidFill>
              </a:rPr>
              <a:t>Wenn eine Vorstellung aufgrund der Dringlichkeit innerhalb von 14 Tagen erfolgt ist.</a:t>
            </a:r>
          </a:p>
          <a:p>
            <a:pPr marL="285750" indent="-285750">
              <a:lnSpc>
                <a:spcPts val="2400"/>
              </a:lnSpc>
              <a:buClr>
                <a:srgbClr val="0460B4"/>
              </a:buClr>
              <a:buFont typeface="Wingdings" panose="05000000000000000000" pitchFamily="2" charset="2"/>
              <a:buChar char="§"/>
            </a:pPr>
            <a:r>
              <a:rPr lang="de-DE" sz="2000" b="1" dirty="0">
                <a:solidFill>
                  <a:srgbClr val="000000"/>
                </a:solidFill>
              </a:rPr>
              <a:t>Notfall: </a:t>
            </a:r>
            <a:br>
              <a:rPr lang="de-DE" sz="2000" b="1" dirty="0">
                <a:solidFill>
                  <a:srgbClr val="000000"/>
                </a:solidFill>
              </a:rPr>
            </a:br>
            <a:r>
              <a:rPr lang="de-DE" sz="2000" dirty="0">
                <a:solidFill>
                  <a:srgbClr val="000000"/>
                </a:solidFill>
                <a:sym typeface="Wingdings" panose="05000000000000000000" pitchFamily="2" charset="2"/>
              </a:rPr>
              <a:t>Wenn eine Vorstellung innerhalb von 24 Stunden erfolgt ist.</a:t>
            </a:r>
            <a:endParaRPr lang="de-DE" sz="2000" dirty="0">
              <a:solidFill>
                <a:srgbClr val="000000"/>
              </a:solidFill>
            </a:endParaRPr>
          </a:p>
          <a:p>
            <a:pPr marL="285750" indent="-285750">
              <a:lnSpc>
                <a:spcPts val="2400"/>
              </a:lnSpc>
              <a:buClr>
                <a:srgbClr val="0460B4"/>
              </a:buClr>
              <a:buFont typeface="Wingdings" panose="05000000000000000000" pitchFamily="2" charset="2"/>
              <a:buChar char="§"/>
            </a:pPr>
            <a:r>
              <a:rPr lang="de-DE" sz="2000" b="1" dirty="0">
                <a:solidFill>
                  <a:srgbClr val="000000"/>
                </a:solidFill>
              </a:rPr>
              <a:t>Außerhalb der Regelöffnungszeiten:</a:t>
            </a:r>
            <a:r>
              <a:rPr lang="de-DE" sz="2000" dirty="0">
                <a:solidFill>
                  <a:srgbClr val="000000"/>
                </a:solidFill>
              </a:rPr>
              <a:t> </a:t>
            </a:r>
            <a:r>
              <a:rPr lang="de-DE" sz="2000" dirty="0">
                <a:solidFill>
                  <a:srgbClr val="000000"/>
                </a:solidFill>
                <a:sym typeface="Wingdings" panose="05000000000000000000" pitchFamily="2" charset="2"/>
              </a:rPr>
              <a:t>Dies bezieht sich auf die regulären Öffnungszeiten der jeweiligen PIA.</a:t>
            </a:r>
          </a:p>
          <a:p>
            <a:pPr marL="285750" indent="-285750">
              <a:lnSpc>
                <a:spcPts val="2400"/>
              </a:lnSpc>
              <a:buClr>
                <a:srgbClr val="0460B4"/>
              </a:buClr>
              <a:buFont typeface="Wingdings" panose="05000000000000000000" pitchFamily="2" charset="2"/>
              <a:buChar char="§"/>
            </a:pPr>
            <a:r>
              <a:rPr lang="de-DE" sz="2000" b="1" dirty="0">
                <a:solidFill>
                  <a:srgbClr val="000000"/>
                </a:solidFill>
                <a:sym typeface="Wingdings" panose="05000000000000000000" pitchFamily="2" charset="2"/>
              </a:rPr>
              <a:t>Bei einer Jahresaktualisierung: </a:t>
            </a:r>
            <a:br>
              <a:rPr lang="de-DE" sz="2000" b="1" dirty="0">
                <a:solidFill>
                  <a:srgbClr val="000000"/>
                </a:solidFill>
                <a:sym typeface="Wingdings" panose="05000000000000000000" pitchFamily="2" charset="2"/>
              </a:rPr>
            </a:br>
            <a:r>
              <a:rPr lang="de-DE" sz="2000" dirty="0">
                <a:solidFill>
                  <a:srgbClr val="000000"/>
                </a:solidFill>
                <a:sym typeface="Wingdings" panose="05000000000000000000" pitchFamily="2" charset="2"/>
              </a:rPr>
              <a:t>Hier ist die Antwortoption „keine Neu-aufnahme - Jahresaktualisierung“ bei Anlage des neuen AmBADO-Falls anzugeben.</a:t>
            </a:r>
            <a:endParaRPr lang="de-DE" sz="2000" dirty="0">
              <a:solidFill>
                <a:srgbClr val="000000"/>
              </a:solidFill>
            </a:endParaRPr>
          </a:p>
          <a:p>
            <a:pPr indent="0">
              <a:buClr>
                <a:srgbClr val="0460B4"/>
              </a:buClr>
            </a:pPr>
            <a:endParaRPr lang="de-DE" dirty="0"/>
          </a:p>
        </p:txBody>
      </p:sp>
      <p:pic>
        <p:nvPicPr>
          <p:cNvPr id="11" name="Grafik 10" descr="Marke neu">
            <a:extLst>
              <a:ext uri="{FF2B5EF4-FFF2-40B4-BE49-F238E27FC236}">
                <a16:creationId xmlns:a16="http://schemas.microsoft.com/office/drawing/2014/main" id="{9CA5E621-B4E9-4B6B-9BB0-62286CB664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77163" y="1378494"/>
            <a:ext cx="540000" cy="540000"/>
          </a:xfrm>
          <a:prstGeom prst="rect">
            <a:avLst/>
          </a:prstGeom>
        </p:spPr>
      </p:pic>
    </p:spTree>
    <p:extLst>
      <p:ext uri="{BB962C8B-B14F-4D97-AF65-F5344CB8AC3E}">
        <p14:creationId xmlns:p14="http://schemas.microsoft.com/office/powerpoint/2010/main" val="32634850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1.9 - AmBADO Kurzversion</a:t>
            </a:r>
          </a:p>
        </p:txBody>
      </p:sp>
      <p:sp>
        <p:nvSpPr>
          <p:cNvPr id="4" name="Datumsplatzhalter 3"/>
          <p:cNvSpPr>
            <a:spLocks noGrp="1"/>
          </p:cNvSpPr>
          <p:nvPr>
            <p:ph type="dt" sz="half" idx="10"/>
          </p:nvPr>
        </p:nvSpPr>
        <p:spPr/>
        <p:txBody>
          <a:bodyPr/>
          <a:lstStyle/>
          <a:p>
            <a:pPr>
              <a:defRPr/>
            </a:pPr>
            <a:r>
              <a:rPr lang="de-DE"/>
              <a:t>Stand: 02/2021 - Version 1.1</a:t>
            </a:r>
            <a:endParaRPr lang="de-DE" dirty="0"/>
          </a:p>
        </p:txBody>
      </p:sp>
      <p:sp>
        <p:nvSpPr>
          <p:cNvPr id="5" name="Fußzeilenplatzhalter 4"/>
          <p:cNvSpPr>
            <a:spLocks noGrp="1"/>
          </p:cNvSpPr>
          <p:nvPr>
            <p:ph type="ftr" sz="quarter" idx="11"/>
          </p:nvPr>
        </p:nvSpPr>
        <p:spPr/>
        <p:txBody>
          <a:bodyPr/>
          <a:lstStyle/>
          <a:p>
            <a:pPr>
              <a:defRPr/>
            </a:pPr>
            <a:r>
              <a:rPr lang="de-DE"/>
              <a:t>AmBADO KJP - Schulungsunterlagen</a:t>
            </a:r>
            <a:endParaRPr lang="de-DE" dirty="0"/>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79</a:t>
            </a:fld>
            <a:endParaRPr lang="de-DE" dirty="0"/>
          </a:p>
        </p:txBody>
      </p:sp>
      <p:pic>
        <p:nvPicPr>
          <p:cNvPr id="7" name="Inhaltsplatzhalter 8"/>
          <p:cNvPicPr>
            <a:picLocks noChangeAspect="1"/>
          </p:cNvPicPr>
          <p:nvPr/>
        </p:nvPicPr>
        <p:blipFill>
          <a:blip r:embed="rId2"/>
          <a:stretch>
            <a:fillRect/>
          </a:stretch>
        </p:blipFill>
        <p:spPr bwMode="auto">
          <a:xfrm>
            <a:off x="806294" y="3061425"/>
            <a:ext cx="4047339" cy="1440000"/>
          </a:xfrm>
          <a:prstGeom prst="rect">
            <a:avLst/>
          </a:prstGeom>
          <a:noFill/>
          <a:ln w="9525">
            <a:solidFill>
              <a:schemeClr val="tx1"/>
            </a:solidFill>
            <a:miter lim="800000"/>
            <a:headEnd/>
            <a:tailEnd/>
          </a:ln>
        </p:spPr>
      </p:pic>
      <p:sp>
        <p:nvSpPr>
          <p:cNvPr id="8" name="Inhaltsplatzhalter 8"/>
          <p:cNvSpPr txBox="1">
            <a:spLocks/>
          </p:cNvSpPr>
          <p:nvPr/>
        </p:nvSpPr>
        <p:spPr bwMode="auto">
          <a:xfrm>
            <a:off x="5344319" y="2016887"/>
            <a:ext cx="5102024" cy="497477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indent="-179388" algn="l" defTabSz="520700" rtl="0" fontAlgn="base">
              <a:lnSpc>
                <a:spcPts val="2200"/>
              </a:lnSpc>
              <a:spcBef>
                <a:spcPct val="0"/>
              </a:spcBef>
              <a:spcAft>
                <a:spcPts val="1200"/>
              </a:spcAft>
              <a:defRPr sz="1700" kern="1200">
                <a:solidFill>
                  <a:schemeClr val="tx1"/>
                </a:solidFill>
                <a:latin typeface="Arial"/>
                <a:ea typeface="+mn-ea"/>
                <a:cs typeface="Arial"/>
              </a:defRPr>
            </a:lvl1pPr>
            <a:lvl2pPr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2pPr>
            <a:lvl3pPr marL="358775"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3pPr>
            <a:lvl4pPr marL="539750"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4pPr>
            <a:lvl5pPr marL="719138"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5pPr>
            <a:lvl6pPr marL="2867750" indent="-260705" algn="l" defTabSz="521409" rtl="0" eaLnBrk="1" latinLnBrk="0" hangingPunct="1">
              <a:spcBef>
                <a:spcPct val="20000"/>
              </a:spcBef>
              <a:buFont typeface="Arial"/>
              <a:buChar char="•"/>
              <a:defRPr sz="2300" kern="1200">
                <a:solidFill>
                  <a:schemeClr val="tx1"/>
                </a:solidFill>
                <a:latin typeface="+mn-lt"/>
                <a:ea typeface="+mn-ea"/>
                <a:cs typeface="+mn-cs"/>
              </a:defRPr>
            </a:lvl6pPr>
            <a:lvl7pPr marL="3389160" indent="-260705" algn="l" defTabSz="521409" rtl="0" eaLnBrk="1" latinLnBrk="0" hangingPunct="1">
              <a:spcBef>
                <a:spcPct val="20000"/>
              </a:spcBef>
              <a:buFont typeface="Arial"/>
              <a:buChar char="•"/>
              <a:defRPr sz="2300" kern="1200">
                <a:solidFill>
                  <a:schemeClr val="tx1"/>
                </a:solidFill>
                <a:latin typeface="+mn-lt"/>
                <a:ea typeface="+mn-ea"/>
                <a:cs typeface="+mn-cs"/>
              </a:defRPr>
            </a:lvl7pPr>
            <a:lvl8pPr marL="3910569" indent="-260705" algn="l" defTabSz="521409" rtl="0" eaLnBrk="1" latinLnBrk="0" hangingPunct="1">
              <a:spcBef>
                <a:spcPct val="20000"/>
              </a:spcBef>
              <a:buFont typeface="Arial"/>
              <a:buChar char="•"/>
              <a:defRPr sz="2300" kern="1200">
                <a:solidFill>
                  <a:schemeClr val="tx1"/>
                </a:solidFill>
                <a:latin typeface="+mn-lt"/>
                <a:ea typeface="+mn-ea"/>
                <a:cs typeface="+mn-cs"/>
              </a:defRPr>
            </a:lvl8pPr>
            <a:lvl9pPr marL="4431978" indent="-260705" algn="l" defTabSz="521409" rtl="0" eaLnBrk="1" latinLnBrk="0" hangingPunct="1">
              <a:spcBef>
                <a:spcPct val="20000"/>
              </a:spcBef>
              <a:buFont typeface="Arial"/>
              <a:buChar char="•"/>
              <a:defRPr sz="2300" kern="1200">
                <a:solidFill>
                  <a:schemeClr val="tx1"/>
                </a:solidFill>
                <a:latin typeface="+mn-lt"/>
                <a:ea typeface="+mn-ea"/>
                <a:cs typeface="+mn-cs"/>
              </a:defRPr>
            </a:lvl9pPr>
          </a:lstStyle>
          <a:p>
            <a:pPr marL="285750" indent="-285750">
              <a:lnSpc>
                <a:spcPts val="2400"/>
              </a:lnSpc>
              <a:buClr>
                <a:srgbClr val="0460B4"/>
              </a:buClr>
              <a:buFont typeface="Wingdings" panose="05000000000000000000" pitchFamily="2" charset="2"/>
              <a:buChar char="§"/>
            </a:pPr>
            <a:r>
              <a:rPr lang="de-DE" sz="1800" dirty="0">
                <a:solidFill>
                  <a:srgbClr val="000000"/>
                </a:solidFill>
              </a:rPr>
              <a:t>Bei Patienten mit nicht mehr als zwei Terminen </a:t>
            </a:r>
            <a:r>
              <a:rPr lang="de-DE" sz="1800" b="1" dirty="0">
                <a:solidFill>
                  <a:srgbClr val="000000"/>
                </a:solidFill>
              </a:rPr>
              <a:t>(abrechenbaren Leistungen an höchstens zwei unterschiedlichen Kalendertagen) </a:t>
            </a:r>
            <a:r>
              <a:rPr lang="de-DE" sz="1800" dirty="0">
                <a:solidFill>
                  <a:srgbClr val="000000"/>
                </a:solidFill>
              </a:rPr>
              <a:t>ist die Kurzversion zu verwenden.</a:t>
            </a:r>
          </a:p>
          <a:p>
            <a:pPr marL="285750" indent="-285750">
              <a:lnSpc>
                <a:spcPts val="2400"/>
              </a:lnSpc>
              <a:buClr>
                <a:srgbClr val="0460B4"/>
              </a:buClr>
              <a:buFont typeface="Wingdings" panose="05000000000000000000" pitchFamily="2" charset="2"/>
              <a:buChar char="§"/>
            </a:pPr>
            <a:r>
              <a:rPr lang="de-DE" sz="1800" dirty="0">
                <a:solidFill>
                  <a:srgbClr val="000000"/>
                </a:solidFill>
              </a:rPr>
              <a:t>Auf</a:t>
            </a:r>
            <a:r>
              <a:rPr lang="de-DE" sz="1800" b="1" dirty="0">
                <a:solidFill>
                  <a:srgbClr val="000000"/>
                </a:solidFill>
              </a:rPr>
              <a:t> Grundlage dieser Frage </a:t>
            </a:r>
            <a:r>
              <a:rPr lang="de-DE" sz="1800" dirty="0">
                <a:solidFill>
                  <a:srgbClr val="000000"/>
                </a:solidFill>
              </a:rPr>
              <a:t>werden</a:t>
            </a:r>
            <a:r>
              <a:rPr lang="de-DE" sz="1800" b="1" dirty="0">
                <a:solidFill>
                  <a:srgbClr val="000000"/>
                </a:solidFill>
              </a:rPr>
              <a:t> alle nachfolgenden Fragen des </a:t>
            </a:r>
            <a:r>
              <a:rPr lang="de-DE" sz="1800" b="1" dirty="0" err="1">
                <a:solidFill>
                  <a:srgbClr val="000000"/>
                </a:solidFill>
              </a:rPr>
              <a:t>Erhebungsbo</a:t>
            </a:r>
            <a:r>
              <a:rPr lang="de-DE" sz="1800" b="1" dirty="0">
                <a:solidFill>
                  <a:srgbClr val="000000"/>
                </a:solidFill>
              </a:rPr>
              <a:t>-gens gefiltert. </a:t>
            </a:r>
            <a:r>
              <a:rPr lang="de-DE" sz="1800" dirty="0">
                <a:solidFill>
                  <a:srgbClr val="000000"/>
                </a:solidFill>
              </a:rPr>
              <a:t>Wird angegeben, dass es sich um eine „AmBADO-Kurzversion“ handelt, sind nur die für die Kurzversion obligatorischen Fragen zu beantworten.</a:t>
            </a:r>
          </a:p>
          <a:p>
            <a:pPr marL="285750" indent="-285750">
              <a:lnSpc>
                <a:spcPts val="2400"/>
              </a:lnSpc>
              <a:buClr>
                <a:srgbClr val="0460B4"/>
              </a:buClr>
              <a:buFont typeface="Wingdings" panose="05000000000000000000" pitchFamily="2" charset="2"/>
              <a:buChar char="§"/>
            </a:pPr>
            <a:r>
              <a:rPr lang="de-DE" sz="1800" dirty="0">
                <a:solidFill>
                  <a:srgbClr val="000000"/>
                </a:solidFill>
              </a:rPr>
              <a:t>Finden bei einer begonnenen Kurzversion mehr als zwei Termine statt, muss der Am-BADO-Bogen in eine Vollversion überführt werden. Dazu ist die Auswahl bei Frage 1.9 </a:t>
            </a:r>
            <a:br>
              <a:rPr lang="de-DE" sz="1800" dirty="0">
                <a:solidFill>
                  <a:srgbClr val="000000"/>
                </a:solidFill>
              </a:rPr>
            </a:br>
            <a:r>
              <a:rPr lang="de-DE" sz="1800" dirty="0">
                <a:solidFill>
                  <a:srgbClr val="000000"/>
                </a:solidFill>
              </a:rPr>
              <a:t>in „keine AmBADO-Kurzversion“ zu ändern.</a:t>
            </a:r>
          </a:p>
          <a:p>
            <a:pPr indent="0">
              <a:buClr>
                <a:srgbClr val="0460B4"/>
              </a:buClr>
            </a:pPr>
            <a:endParaRPr lang="de-DE" dirty="0"/>
          </a:p>
        </p:txBody>
      </p:sp>
      <p:pic>
        <p:nvPicPr>
          <p:cNvPr id="11" name="Grafik 10" descr="Marke neu">
            <a:extLst>
              <a:ext uri="{FF2B5EF4-FFF2-40B4-BE49-F238E27FC236}">
                <a16:creationId xmlns:a16="http://schemas.microsoft.com/office/drawing/2014/main" id="{5EB7BBF6-10DF-4004-8E21-314CA16BB5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77163" y="1378494"/>
            <a:ext cx="540000" cy="540000"/>
          </a:xfrm>
          <a:prstGeom prst="rect">
            <a:avLst/>
          </a:prstGeom>
        </p:spPr>
      </p:pic>
    </p:spTree>
    <p:extLst>
      <p:ext uri="{BB962C8B-B14F-4D97-AF65-F5344CB8AC3E}">
        <p14:creationId xmlns:p14="http://schemas.microsoft.com/office/powerpoint/2010/main" val="3355759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Was ist die AmBADO?</a:t>
            </a:r>
          </a:p>
        </p:txBody>
      </p:sp>
      <p:sp>
        <p:nvSpPr>
          <p:cNvPr id="3" name="Inhaltsplatzhalter 2"/>
          <p:cNvSpPr>
            <a:spLocks noGrp="1"/>
          </p:cNvSpPr>
          <p:nvPr>
            <p:ph idx="1"/>
          </p:nvPr>
        </p:nvSpPr>
        <p:spPr/>
        <p:txBody>
          <a:bodyPr/>
          <a:lstStyle/>
          <a:p>
            <a:pPr>
              <a:lnSpc>
                <a:spcPct val="100000"/>
              </a:lnSpc>
              <a:spcAft>
                <a:spcPts val="1800"/>
              </a:spcAft>
            </a:pPr>
            <a:r>
              <a:rPr lang="de-DE" sz="2400" b="1" dirty="0">
                <a:solidFill>
                  <a:srgbClr val="0460B4"/>
                </a:solidFill>
              </a:rPr>
              <a:t>Für wen sind die AmBADO-Auswertungen von Interesse?</a:t>
            </a:r>
          </a:p>
          <a:p>
            <a:pPr marL="285750" indent="-285750">
              <a:spcAft>
                <a:spcPts val="1800"/>
              </a:spcAft>
              <a:buClr>
                <a:srgbClr val="0460B4"/>
              </a:buClr>
              <a:buFont typeface="Wingdings" panose="05000000000000000000" pitchFamily="2" charset="2"/>
              <a:buChar char="§"/>
            </a:pPr>
            <a:r>
              <a:rPr lang="de-DE" sz="2000" dirty="0"/>
              <a:t>PIA: Leitung, therapeutisches Personal</a:t>
            </a:r>
            <a:br>
              <a:rPr lang="de-DE" sz="2000" dirty="0"/>
            </a:br>
            <a:r>
              <a:rPr lang="de-DE" sz="2000" dirty="0"/>
              <a:t>(Ärzteschaft, Pflege, Psychologen/innen, Sozialpädagogen/innen, ..)</a:t>
            </a:r>
            <a:endParaRPr lang="de-DE" sz="2000" b="1" dirty="0">
              <a:sym typeface="Wingdings" panose="05000000000000000000" pitchFamily="2" charset="2"/>
            </a:endParaRPr>
          </a:p>
          <a:p>
            <a:pPr marL="285750" indent="-285750">
              <a:spcAft>
                <a:spcPts val="1800"/>
              </a:spcAft>
              <a:buClr>
                <a:srgbClr val="0460B4"/>
              </a:buClr>
              <a:buFont typeface="Wingdings" panose="05000000000000000000" pitchFamily="2" charset="2"/>
              <a:buChar char="§"/>
            </a:pPr>
            <a:r>
              <a:rPr lang="de-DE" sz="2000" dirty="0"/>
              <a:t>Klinik: Ärztliche Direktion, Verwaltungsleitung, Controlling</a:t>
            </a:r>
          </a:p>
          <a:p>
            <a:pPr marL="285750" indent="-285750">
              <a:spcAft>
                <a:spcPts val="1800"/>
              </a:spcAft>
              <a:buClr>
                <a:srgbClr val="0460B4"/>
              </a:buClr>
              <a:buFont typeface="Wingdings" panose="05000000000000000000" pitchFamily="2" charset="2"/>
              <a:buChar char="§"/>
            </a:pPr>
            <a:r>
              <a:rPr lang="de-DE" sz="2000" dirty="0"/>
              <a:t>BKG (Bayerische Krankenhausgesellschaft e.V.), </a:t>
            </a:r>
            <a:br>
              <a:rPr lang="de-DE" sz="2000" dirty="0"/>
            </a:br>
            <a:r>
              <a:rPr lang="de-DE" sz="2000" dirty="0"/>
              <a:t>BayBT (Bayerischer Bezirketag)</a:t>
            </a:r>
          </a:p>
          <a:p>
            <a:pPr marL="285750" indent="-285750">
              <a:spcAft>
                <a:spcPts val="1800"/>
              </a:spcAft>
              <a:buClr>
                <a:srgbClr val="0460B4"/>
              </a:buClr>
              <a:buFont typeface="Wingdings" panose="05000000000000000000" pitchFamily="2" charset="2"/>
              <a:buChar char="§"/>
            </a:pPr>
            <a:r>
              <a:rPr lang="de-DE" sz="2000" dirty="0"/>
              <a:t>Krankenkassen, MDK (Medizinischer Dienst </a:t>
            </a:r>
            <a:br>
              <a:rPr lang="de-DE" sz="2000" dirty="0"/>
            </a:br>
            <a:r>
              <a:rPr lang="de-DE" sz="2000" dirty="0"/>
              <a:t>der Krankenversicherung)</a:t>
            </a:r>
          </a:p>
          <a:p>
            <a:pPr marL="285750" indent="-285750">
              <a:buClr>
                <a:srgbClr val="0460B4"/>
              </a:buClr>
              <a:buFont typeface="Wingdings" panose="05000000000000000000" pitchFamily="2" charset="2"/>
              <a:buChar char="§"/>
            </a:pPr>
            <a:r>
              <a:rPr lang="de-DE" sz="2000" dirty="0"/>
              <a:t>Versorgungsforscher/innen</a:t>
            </a:r>
            <a:endParaRPr lang="de-DE" sz="1800" dirty="0"/>
          </a:p>
          <a:p>
            <a:pPr marL="285750" indent="-285750">
              <a:buFont typeface="Wingdings" panose="05000000000000000000" pitchFamily="2" charset="2"/>
              <a:buChar char="§"/>
            </a:pPr>
            <a:endParaRPr lang="de-DE" dirty="0"/>
          </a:p>
          <a:p>
            <a:pPr marL="285750" indent="-285750">
              <a:buFont typeface="Wingdings" panose="05000000000000000000" pitchFamily="2" charset="2"/>
              <a:buChar char="§"/>
            </a:pPr>
            <a:endParaRPr lang="de-DE" dirty="0"/>
          </a:p>
          <a:p>
            <a:pPr marL="285750" indent="-285750">
              <a:buFont typeface="Wingdings" panose="05000000000000000000" pitchFamily="2" charset="2"/>
              <a:buChar char="§"/>
            </a:pPr>
            <a:endParaRPr lang="de-DE" dirty="0"/>
          </a:p>
        </p:txBody>
      </p:sp>
      <p:sp>
        <p:nvSpPr>
          <p:cNvPr id="4" name="Fußzeilenplatzhalter 3">
            <a:extLst>
              <a:ext uri="{FF2B5EF4-FFF2-40B4-BE49-F238E27FC236}">
                <a16:creationId xmlns:a16="http://schemas.microsoft.com/office/drawing/2014/main" id="{A8F2203B-9A31-4839-B6E2-04D247E73A86}"/>
              </a:ext>
            </a:extLst>
          </p:cNvPr>
          <p:cNvSpPr>
            <a:spLocks noGrp="1"/>
          </p:cNvSpPr>
          <p:nvPr>
            <p:ph type="ftr" sz="quarter" idx="11"/>
          </p:nvPr>
        </p:nvSpPr>
        <p:spPr/>
        <p:txBody>
          <a:bodyPr/>
          <a:lstStyle/>
          <a:p>
            <a:pPr>
              <a:defRPr/>
            </a:pPr>
            <a:r>
              <a:rPr lang="de-DE" dirty="0"/>
              <a:t>AmBADO KJP - Schulungsunterlagen</a:t>
            </a:r>
          </a:p>
        </p:txBody>
      </p:sp>
      <p:sp>
        <p:nvSpPr>
          <p:cNvPr id="5" name="Datumsplatzhalter 4">
            <a:extLst>
              <a:ext uri="{FF2B5EF4-FFF2-40B4-BE49-F238E27FC236}">
                <a16:creationId xmlns:a16="http://schemas.microsoft.com/office/drawing/2014/main" id="{D4B7BE3D-66D9-412C-98D1-37754DCD1ED4}"/>
              </a:ext>
            </a:extLst>
          </p:cNvPr>
          <p:cNvSpPr>
            <a:spLocks noGrp="1"/>
          </p:cNvSpPr>
          <p:nvPr>
            <p:ph type="dt" sz="half" idx="10"/>
          </p:nvPr>
        </p:nvSpPr>
        <p:spPr/>
        <p:txBody>
          <a:bodyPr/>
          <a:lstStyle/>
          <a:p>
            <a:pPr>
              <a:defRPr/>
            </a:pPr>
            <a:r>
              <a:rPr lang="de-DE"/>
              <a:t>Stand: 02/2021 - Version 1.1</a:t>
            </a:r>
            <a:endParaRPr lang="de-DE" dirty="0"/>
          </a:p>
        </p:txBody>
      </p:sp>
      <p:sp>
        <p:nvSpPr>
          <p:cNvPr id="6" name="Foliennummernplatzhalter 5">
            <a:extLst>
              <a:ext uri="{FF2B5EF4-FFF2-40B4-BE49-F238E27FC236}">
                <a16:creationId xmlns:a16="http://schemas.microsoft.com/office/drawing/2014/main" id="{0862EAC5-6EB4-4E5F-B9F1-361F8496F1F6}"/>
              </a:ext>
            </a:extLst>
          </p:cNvPr>
          <p:cNvSpPr>
            <a:spLocks noGrp="1"/>
          </p:cNvSpPr>
          <p:nvPr>
            <p:ph type="sldNum" sz="quarter" idx="12"/>
          </p:nvPr>
        </p:nvSpPr>
        <p:spPr/>
        <p:txBody>
          <a:bodyPr/>
          <a:lstStyle/>
          <a:p>
            <a:pPr>
              <a:defRPr/>
            </a:pPr>
            <a:fld id="{F9D6104D-E8AE-4D46-824F-6769818204BD}" type="slidenum">
              <a:rPr lang="de-DE" smtClean="0"/>
              <a:pPr>
                <a:defRPr/>
              </a:pPr>
              <a:t>8</a:t>
            </a:fld>
            <a:endParaRPr lang="de-DE" dirty="0"/>
          </a:p>
        </p:txBody>
      </p:sp>
      <p:sp>
        <p:nvSpPr>
          <p:cNvPr id="7" name="Geschweifte Klammer rechts 6">
            <a:extLst>
              <a:ext uri="{FF2B5EF4-FFF2-40B4-BE49-F238E27FC236}">
                <a16:creationId xmlns:a16="http://schemas.microsoft.com/office/drawing/2014/main" id="{E1BD5544-D391-463D-9B4B-CE7DB479AD57}"/>
              </a:ext>
            </a:extLst>
          </p:cNvPr>
          <p:cNvSpPr/>
          <p:nvPr/>
        </p:nvSpPr>
        <p:spPr>
          <a:xfrm>
            <a:off x="6362700" y="3545607"/>
            <a:ext cx="514350" cy="1468525"/>
          </a:xfrm>
          <a:prstGeom prst="rightBrace">
            <a:avLst/>
          </a:prstGeom>
          <a:ln>
            <a:solidFill>
              <a:srgbClr val="78ABE8"/>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dirty="0"/>
          </a:p>
        </p:txBody>
      </p:sp>
      <p:pic>
        <p:nvPicPr>
          <p:cNvPr id="15" name="Grafik 14">
            <a:extLst>
              <a:ext uri="{FF2B5EF4-FFF2-40B4-BE49-F238E27FC236}">
                <a16:creationId xmlns:a16="http://schemas.microsoft.com/office/drawing/2014/main" id="{AA401E93-40FE-445A-BBFA-6450B02AA23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000" b="90625" l="10000" r="90000">
                        <a14:foregroundMark x1="46354" y1="90417" x2="46354" y2="90417"/>
                        <a14:foregroundMark x1="40208" y1="90781" x2="40208" y2="90781"/>
                        <a14:foregroundMark x1="56615" y1="11510" x2="56615" y2="11510"/>
                        <a14:foregroundMark x1="51563" y1="10521" x2="51563" y2="10521"/>
                        <a14:foregroundMark x1="54167" y1="81823" x2="54167" y2="81823"/>
                        <a14:foregroundMark x1="54531" y1="7240" x2="54531" y2="7240"/>
                        <a14:foregroundMark x1="45417" y1="11979" x2="45417" y2="11979"/>
                        <a14:foregroundMark x1="48333" y1="6615" x2="48333" y2="6615"/>
                        <a14:foregroundMark x1="50104" y1="8073" x2="50104" y2="8073"/>
                        <a14:foregroundMark x1="55469" y1="5156" x2="55469" y2="5156"/>
                        <a14:foregroundMark x1="44115" y1="11146" x2="44115" y2="11146"/>
                        <a14:foregroundMark x1="44583" y1="7760" x2="44583" y2="7760"/>
                        <a14:foregroundMark x1="45052" y1="7604" x2="45052" y2="7604"/>
                        <a14:foregroundMark x1="44583" y1="6146" x2="44583" y2="6146"/>
                        <a14:foregroundMark x1="44115" y1="8229" x2="44115" y2="8229"/>
                        <a14:foregroundMark x1="45260" y1="6458" x2="45260" y2="6458"/>
                        <a14:foregroundMark x1="57760" y1="5313" x2="57760" y2="5313"/>
                        <a14:foregroundMark x1="53854" y1="5313" x2="53854" y2="5313"/>
                        <a14:foregroundMark x1="49479" y1="5156" x2="49479" y2="5156"/>
                        <a14:foregroundMark x1="51094" y1="5156" x2="51094" y2="5156"/>
                        <a14:foregroundMark x1="56458" y1="5469" x2="56458" y2="5469"/>
                        <a14:foregroundMark x1="47865" y1="5156" x2="47865" y2="5156"/>
                        <a14:foregroundMark x1="46198" y1="5156" x2="46198" y2="5156"/>
                        <a14:foregroundMark x1="44896" y1="5781" x2="44896" y2="5781"/>
                        <a14:foregroundMark x1="57917" y1="5000" x2="57917" y2="5000"/>
                      </a14:backgroundRemoval>
                    </a14:imgEffect>
                  </a14:imgLayer>
                </a14:imgProps>
              </a:ext>
            </a:extLst>
          </a:blip>
          <a:srcRect l="15293" t="1892" r="24811" b="5986"/>
          <a:stretch/>
        </p:blipFill>
        <p:spPr>
          <a:xfrm>
            <a:off x="8916423" y="4238625"/>
            <a:ext cx="1729066" cy="2659380"/>
          </a:xfrm>
          <a:prstGeom prst="rect">
            <a:avLst/>
          </a:prstGeom>
        </p:spPr>
      </p:pic>
      <p:sp>
        <p:nvSpPr>
          <p:cNvPr id="16" name="Sprechblase: rechteckig mit abgerundeten Ecken 15">
            <a:extLst>
              <a:ext uri="{FF2B5EF4-FFF2-40B4-BE49-F238E27FC236}">
                <a16:creationId xmlns:a16="http://schemas.microsoft.com/office/drawing/2014/main" id="{4CF5576F-E4EC-4971-82F5-1C839AC4DC2A}"/>
              </a:ext>
            </a:extLst>
          </p:cNvPr>
          <p:cNvSpPr/>
          <p:nvPr/>
        </p:nvSpPr>
        <p:spPr>
          <a:xfrm>
            <a:off x="7086601" y="3943350"/>
            <a:ext cx="1924050" cy="1160145"/>
          </a:xfrm>
          <a:prstGeom prst="wedgeRoundRectCallout">
            <a:avLst>
              <a:gd name="adj1" fmla="val 71375"/>
              <a:gd name="adj2" fmla="val 20218"/>
              <a:gd name="adj3" fmla="val 16667"/>
            </a:avLst>
          </a:prstGeom>
          <a:solidFill>
            <a:schemeClr val="bg1">
              <a:lumMod val="95000"/>
            </a:schemeClr>
          </a:solidFill>
          <a:ln w="19050">
            <a:solidFill>
              <a:schemeClr val="tx1">
                <a:lumMod val="50000"/>
                <a:lumOff val="50000"/>
              </a:schemeClr>
            </a:solidFill>
          </a:ln>
        </p:spPr>
        <p:style>
          <a:lnRef idx="1">
            <a:schemeClr val="dk1"/>
          </a:lnRef>
          <a:fillRef idx="2">
            <a:schemeClr val="dk1"/>
          </a:fillRef>
          <a:effectRef idx="1">
            <a:schemeClr val="dk1"/>
          </a:effectRef>
          <a:fontRef idx="minor">
            <a:schemeClr val="dk1"/>
          </a:fontRef>
        </p:style>
        <p:txBody>
          <a:bodyPr rtlCol="0" anchor="ctr"/>
          <a:lstStyle/>
          <a:p>
            <a:r>
              <a:rPr lang="de-DE" sz="1200" b="1" dirty="0">
                <a:latin typeface="Arial" panose="020B0604020202020204" pitchFamily="34" charset="0"/>
                <a:cs typeface="Arial" panose="020B0604020202020204" pitchFamily="34" charset="0"/>
              </a:rPr>
              <a:t>Hier geht es um gesundheitspolitische Fragen, wie z. B. die Versorgungsplanung oder Vergütungs-verhandlungen.</a:t>
            </a:r>
          </a:p>
        </p:txBody>
      </p:sp>
    </p:spTree>
    <p:extLst>
      <p:ext uri="{BB962C8B-B14F-4D97-AF65-F5344CB8AC3E}">
        <p14:creationId xmlns:p14="http://schemas.microsoft.com/office/powerpoint/2010/main" val="28699930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B3B0D3F6-B20C-4235-B0BD-A90A22FB3BA6}"/>
              </a:ext>
            </a:extLst>
          </p:cNvPr>
          <p:cNvPicPr>
            <a:picLocks noChangeAspect="1"/>
          </p:cNvPicPr>
          <p:nvPr/>
        </p:nvPicPr>
        <p:blipFill>
          <a:blip r:embed="rId2"/>
          <a:stretch>
            <a:fillRect/>
          </a:stretch>
        </p:blipFill>
        <p:spPr>
          <a:xfrm>
            <a:off x="535782" y="1756569"/>
            <a:ext cx="9144000" cy="1056422"/>
          </a:xfrm>
          <a:prstGeom prst="rect">
            <a:avLst/>
          </a:prstGeom>
          <a:ln>
            <a:solidFill>
              <a:schemeClr val="tx1"/>
            </a:solidFill>
          </a:ln>
        </p:spPr>
      </p:pic>
      <p:sp>
        <p:nvSpPr>
          <p:cNvPr id="2" name="Titel 1"/>
          <p:cNvSpPr>
            <a:spLocks noGrp="1"/>
          </p:cNvSpPr>
          <p:nvPr>
            <p:ph type="title"/>
          </p:nvPr>
        </p:nvSpPr>
        <p:spPr/>
        <p:txBody>
          <a:bodyPr/>
          <a:lstStyle/>
          <a:p>
            <a:r>
              <a:rPr lang="de-DE" dirty="0"/>
              <a:t>1.10/1.11 - Datum Behandlungsbeginn / AmBADO-Fall-</a:t>
            </a:r>
            <a:r>
              <a:rPr lang="de-DE" dirty="0" err="1"/>
              <a:t>Beg</a:t>
            </a:r>
            <a:r>
              <a:rPr lang="de-DE" dirty="0"/>
              <a:t>.</a:t>
            </a:r>
          </a:p>
        </p:txBody>
      </p:sp>
      <p:sp>
        <p:nvSpPr>
          <p:cNvPr id="4" name="Datumsplatzhalter 3"/>
          <p:cNvSpPr>
            <a:spLocks noGrp="1"/>
          </p:cNvSpPr>
          <p:nvPr>
            <p:ph type="dt" sz="half" idx="10"/>
          </p:nvPr>
        </p:nvSpPr>
        <p:spPr/>
        <p:txBody>
          <a:bodyPr/>
          <a:lstStyle/>
          <a:p>
            <a:pPr>
              <a:defRPr/>
            </a:pPr>
            <a:r>
              <a:rPr lang="de-DE"/>
              <a:t>Stand: 02/2021 - Version 1.1</a:t>
            </a:r>
            <a:endParaRPr lang="de-DE" dirty="0"/>
          </a:p>
        </p:txBody>
      </p:sp>
      <p:sp>
        <p:nvSpPr>
          <p:cNvPr id="5" name="Fußzeilenplatzhalter 4"/>
          <p:cNvSpPr>
            <a:spLocks noGrp="1"/>
          </p:cNvSpPr>
          <p:nvPr>
            <p:ph type="ftr" sz="quarter" idx="11"/>
          </p:nvPr>
        </p:nvSpPr>
        <p:spPr/>
        <p:txBody>
          <a:bodyPr/>
          <a:lstStyle/>
          <a:p>
            <a:pPr>
              <a:defRPr/>
            </a:pPr>
            <a:r>
              <a:rPr lang="de-DE"/>
              <a:t>AmBADO KJP - Schulungsunterlagen</a:t>
            </a:r>
            <a:endParaRPr lang="de-DE" dirty="0"/>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80</a:t>
            </a:fld>
            <a:endParaRPr lang="de-DE" dirty="0"/>
          </a:p>
        </p:txBody>
      </p:sp>
      <p:sp>
        <p:nvSpPr>
          <p:cNvPr id="8" name="Inhaltsplatzhalter 8"/>
          <p:cNvSpPr txBox="1">
            <a:spLocks/>
          </p:cNvSpPr>
          <p:nvPr/>
        </p:nvSpPr>
        <p:spPr bwMode="auto">
          <a:xfrm>
            <a:off x="535782" y="2975666"/>
            <a:ext cx="9402038" cy="389227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indent="-179388" algn="l" defTabSz="520700" rtl="0" fontAlgn="base">
              <a:lnSpc>
                <a:spcPts val="2200"/>
              </a:lnSpc>
              <a:spcBef>
                <a:spcPct val="0"/>
              </a:spcBef>
              <a:spcAft>
                <a:spcPts val="1200"/>
              </a:spcAft>
              <a:defRPr sz="1700" kern="1200">
                <a:solidFill>
                  <a:schemeClr val="tx1"/>
                </a:solidFill>
                <a:latin typeface="Arial"/>
                <a:ea typeface="+mn-ea"/>
                <a:cs typeface="Arial"/>
              </a:defRPr>
            </a:lvl1pPr>
            <a:lvl2pPr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2pPr>
            <a:lvl3pPr marL="358775"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3pPr>
            <a:lvl4pPr marL="539750"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4pPr>
            <a:lvl5pPr marL="719138"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5pPr>
            <a:lvl6pPr marL="2867750" indent="-260705" algn="l" defTabSz="521409" rtl="0" eaLnBrk="1" latinLnBrk="0" hangingPunct="1">
              <a:spcBef>
                <a:spcPct val="20000"/>
              </a:spcBef>
              <a:buFont typeface="Arial"/>
              <a:buChar char="•"/>
              <a:defRPr sz="2300" kern="1200">
                <a:solidFill>
                  <a:schemeClr val="tx1"/>
                </a:solidFill>
                <a:latin typeface="+mn-lt"/>
                <a:ea typeface="+mn-ea"/>
                <a:cs typeface="+mn-cs"/>
              </a:defRPr>
            </a:lvl6pPr>
            <a:lvl7pPr marL="3389160" indent="-260705" algn="l" defTabSz="521409" rtl="0" eaLnBrk="1" latinLnBrk="0" hangingPunct="1">
              <a:spcBef>
                <a:spcPct val="20000"/>
              </a:spcBef>
              <a:buFont typeface="Arial"/>
              <a:buChar char="•"/>
              <a:defRPr sz="2300" kern="1200">
                <a:solidFill>
                  <a:schemeClr val="tx1"/>
                </a:solidFill>
                <a:latin typeface="+mn-lt"/>
                <a:ea typeface="+mn-ea"/>
                <a:cs typeface="+mn-cs"/>
              </a:defRPr>
            </a:lvl7pPr>
            <a:lvl8pPr marL="3910569" indent="-260705" algn="l" defTabSz="521409" rtl="0" eaLnBrk="1" latinLnBrk="0" hangingPunct="1">
              <a:spcBef>
                <a:spcPct val="20000"/>
              </a:spcBef>
              <a:buFont typeface="Arial"/>
              <a:buChar char="•"/>
              <a:defRPr sz="2300" kern="1200">
                <a:solidFill>
                  <a:schemeClr val="tx1"/>
                </a:solidFill>
                <a:latin typeface="+mn-lt"/>
                <a:ea typeface="+mn-ea"/>
                <a:cs typeface="+mn-cs"/>
              </a:defRPr>
            </a:lvl8pPr>
            <a:lvl9pPr marL="4431978" indent="-260705" algn="l" defTabSz="521409" rtl="0" eaLnBrk="1" latinLnBrk="0" hangingPunct="1">
              <a:spcBef>
                <a:spcPct val="20000"/>
              </a:spcBef>
              <a:buFont typeface="Arial"/>
              <a:buChar char="•"/>
              <a:defRPr sz="2300" kern="1200">
                <a:solidFill>
                  <a:schemeClr val="tx1"/>
                </a:solidFill>
                <a:latin typeface="+mn-lt"/>
                <a:ea typeface="+mn-ea"/>
                <a:cs typeface="+mn-cs"/>
              </a:defRPr>
            </a:lvl9pPr>
          </a:lstStyle>
          <a:p>
            <a:pPr marL="285750" indent="-285750">
              <a:lnSpc>
                <a:spcPts val="2400"/>
              </a:lnSpc>
              <a:spcAft>
                <a:spcPts val="600"/>
              </a:spcAft>
              <a:buClr>
                <a:srgbClr val="0460B4"/>
              </a:buClr>
              <a:buFont typeface="Wingdings" panose="05000000000000000000" pitchFamily="2" charset="2"/>
              <a:buChar char="§"/>
            </a:pPr>
            <a:r>
              <a:rPr lang="de-DE" sz="1800" b="1" dirty="0">
                <a:solidFill>
                  <a:srgbClr val="000000"/>
                </a:solidFill>
              </a:rPr>
              <a:t>1.10  Datum des Behandlungsbeginns:</a:t>
            </a:r>
          </a:p>
          <a:p>
            <a:pPr marL="806450" lvl="1" indent="-285750">
              <a:lnSpc>
                <a:spcPts val="2400"/>
              </a:lnSpc>
              <a:spcAft>
                <a:spcPts val="0"/>
              </a:spcAft>
              <a:buClr>
                <a:srgbClr val="0460B4"/>
              </a:buClr>
              <a:buFont typeface="Wingdings" panose="05000000000000000000" pitchFamily="2" charset="2"/>
              <a:buChar char="§"/>
            </a:pPr>
            <a:r>
              <a:rPr lang="de-DE" sz="1800" dirty="0">
                <a:solidFill>
                  <a:srgbClr val="000000"/>
                </a:solidFill>
              </a:rPr>
              <a:t>Bei </a:t>
            </a:r>
            <a:r>
              <a:rPr lang="de-DE" sz="1800" b="1" dirty="0">
                <a:solidFill>
                  <a:srgbClr val="000000"/>
                </a:solidFill>
              </a:rPr>
              <a:t>erstmaligem Beginn einer Behandlung</a:t>
            </a:r>
            <a:r>
              <a:rPr lang="de-DE" sz="1800" dirty="0">
                <a:solidFill>
                  <a:srgbClr val="000000"/>
                </a:solidFill>
              </a:rPr>
              <a:t>: Datum der ersten abrechenbaren Leistung.</a:t>
            </a:r>
          </a:p>
          <a:p>
            <a:pPr marL="806450" lvl="1" indent="-285750">
              <a:lnSpc>
                <a:spcPts val="2400"/>
              </a:lnSpc>
              <a:spcAft>
                <a:spcPts val="0"/>
              </a:spcAft>
              <a:buClr>
                <a:srgbClr val="0460B4"/>
              </a:buClr>
              <a:buFont typeface="Wingdings" panose="05000000000000000000" pitchFamily="2" charset="2"/>
              <a:buChar char="§"/>
            </a:pPr>
            <a:r>
              <a:rPr lang="de-DE" sz="1800" dirty="0">
                <a:solidFill>
                  <a:srgbClr val="000000"/>
                </a:solidFill>
              </a:rPr>
              <a:t>Bei </a:t>
            </a:r>
            <a:r>
              <a:rPr lang="de-DE" sz="1800" b="1" dirty="0">
                <a:solidFill>
                  <a:srgbClr val="000000"/>
                </a:solidFill>
              </a:rPr>
              <a:t>Beginn einer neuen Behandlung </a:t>
            </a:r>
            <a:r>
              <a:rPr lang="de-DE" sz="1800" dirty="0">
                <a:solidFill>
                  <a:srgbClr val="000000"/>
                </a:solidFill>
              </a:rPr>
              <a:t>nach vorausgegangener Beendigung: Datum der ersten abrechenbaren Leistung der neuen Behandlung.</a:t>
            </a:r>
          </a:p>
          <a:p>
            <a:pPr marL="806450" lvl="1" indent="-285750">
              <a:lnSpc>
                <a:spcPts val="2400"/>
              </a:lnSpc>
              <a:spcAft>
                <a:spcPts val="1800"/>
              </a:spcAft>
              <a:buClr>
                <a:srgbClr val="0460B4"/>
              </a:buClr>
              <a:buFont typeface="Wingdings" panose="05000000000000000000" pitchFamily="2" charset="2"/>
              <a:buChar char="§"/>
            </a:pPr>
            <a:r>
              <a:rPr lang="de-DE" sz="1800" dirty="0">
                <a:solidFill>
                  <a:srgbClr val="000000"/>
                </a:solidFill>
              </a:rPr>
              <a:t>Bei einer </a:t>
            </a:r>
            <a:r>
              <a:rPr lang="de-DE" sz="1800" b="1" dirty="0">
                <a:solidFill>
                  <a:srgbClr val="000000"/>
                </a:solidFill>
              </a:rPr>
              <a:t>Jahresaktualisierung</a:t>
            </a:r>
            <a:r>
              <a:rPr lang="de-DE" sz="1800" dirty="0">
                <a:solidFill>
                  <a:srgbClr val="000000"/>
                </a:solidFill>
              </a:rPr>
              <a:t> wird dieses Feld nicht neu kodiert (da kein Ende der Behandlung). Das Datum der vorangegangenen Dokumentation ist beizubehalten.</a:t>
            </a:r>
          </a:p>
          <a:p>
            <a:pPr marL="285750" indent="-285750">
              <a:lnSpc>
                <a:spcPts val="2400"/>
              </a:lnSpc>
              <a:spcAft>
                <a:spcPts val="600"/>
              </a:spcAft>
              <a:buClr>
                <a:srgbClr val="0460B4"/>
              </a:buClr>
              <a:buFont typeface="Wingdings" panose="05000000000000000000" pitchFamily="2" charset="2"/>
              <a:buChar char="§"/>
            </a:pPr>
            <a:r>
              <a:rPr lang="de-DE" sz="1800" b="1" dirty="0">
                <a:solidFill>
                  <a:srgbClr val="000000"/>
                </a:solidFill>
              </a:rPr>
              <a:t>1.11  Datum des AmBADO-Fall-Beginns:</a:t>
            </a:r>
          </a:p>
          <a:p>
            <a:pPr marL="806450" lvl="1" indent="-285750">
              <a:lnSpc>
                <a:spcPts val="2400"/>
              </a:lnSpc>
              <a:spcAft>
                <a:spcPts val="0"/>
              </a:spcAft>
              <a:buClr>
                <a:srgbClr val="0460B4"/>
              </a:buClr>
              <a:buFont typeface="Wingdings" panose="05000000000000000000" pitchFamily="2" charset="2"/>
              <a:buChar char="§"/>
            </a:pPr>
            <a:r>
              <a:rPr lang="de-DE" sz="1800" dirty="0">
                <a:solidFill>
                  <a:srgbClr val="000000"/>
                </a:solidFill>
              </a:rPr>
              <a:t>Dieses Feld ist </a:t>
            </a:r>
            <a:r>
              <a:rPr lang="de-DE" sz="1800" b="1" dirty="0">
                <a:solidFill>
                  <a:srgbClr val="000000"/>
                </a:solidFill>
              </a:rPr>
              <a:t>nur bei einer Jahresaktualisierung auszufüllen</a:t>
            </a:r>
            <a:r>
              <a:rPr lang="de-DE" sz="1800" dirty="0">
                <a:solidFill>
                  <a:srgbClr val="000000"/>
                </a:solidFill>
              </a:rPr>
              <a:t>.</a:t>
            </a:r>
          </a:p>
          <a:p>
            <a:pPr marL="806450" lvl="1" indent="-285750">
              <a:lnSpc>
                <a:spcPts val="2400"/>
              </a:lnSpc>
              <a:spcAft>
                <a:spcPts val="0"/>
              </a:spcAft>
              <a:buClr>
                <a:srgbClr val="0460B4"/>
              </a:buClr>
              <a:buFont typeface="Wingdings" panose="05000000000000000000" pitchFamily="2" charset="2"/>
              <a:buChar char="§"/>
            </a:pPr>
            <a:r>
              <a:rPr lang="de-DE" sz="1800" dirty="0">
                <a:solidFill>
                  <a:srgbClr val="000000"/>
                </a:solidFill>
              </a:rPr>
              <a:t>Hier ist das Datum der ersten abrechenbaren Leistung des Quartals, in dem der AmBADO-Fall jahresaktualisiert wird, einzutragen.</a:t>
            </a:r>
          </a:p>
          <a:p>
            <a:pPr indent="0">
              <a:lnSpc>
                <a:spcPts val="2400"/>
              </a:lnSpc>
              <a:buClr>
                <a:srgbClr val="0460B4"/>
              </a:buClr>
            </a:pPr>
            <a:endParaRPr lang="de-DE" sz="2000" dirty="0">
              <a:solidFill>
                <a:srgbClr val="000000"/>
              </a:solidFill>
            </a:endParaRPr>
          </a:p>
          <a:p>
            <a:pPr indent="0">
              <a:buClr>
                <a:srgbClr val="0460B4"/>
              </a:buClr>
            </a:pPr>
            <a:endParaRPr lang="de-DE" dirty="0"/>
          </a:p>
        </p:txBody>
      </p:sp>
      <p:pic>
        <p:nvPicPr>
          <p:cNvPr id="11" name="Grafik 10" descr="Marke neu">
            <a:extLst>
              <a:ext uri="{FF2B5EF4-FFF2-40B4-BE49-F238E27FC236}">
                <a16:creationId xmlns:a16="http://schemas.microsoft.com/office/drawing/2014/main" id="{F746ED79-B842-4832-B316-26D3CF881E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77163" y="1378494"/>
            <a:ext cx="540000" cy="540000"/>
          </a:xfrm>
          <a:prstGeom prst="rect">
            <a:avLst/>
          </a:prstGeom>
        </p:spPr>
      </p:pic>
    </p:spTree>
    <p:extLst>
      <p:ext uri="{BB962C8B-B14F-4D97-AF65-F5344CB8AC3E}">
        <p14:creationId xmlns:p14="http://schemas.microsoft.com/office/powerpoint/2010/main" val="25144057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2C38D9AA-3501-4DC4-8598-5F588AD312F3}"/>
              </a:ext>
            </a:extLst>
          </p:cNvPr>
          <p:cNvPicPr>
            <a:picLocks noChangeAspect="1"/>
          </p:cNvPicPr>
          <p:nvPr/>
        </p:nvPicPr>
        <p:blipFill>
          <a:blip r:embed="rId2"/>
          <a:stretch>
            <a:fillRect/>
          </a:stretch>
        </p:blipFill>
        <p:spPr>
          <a:xfrm>
            <a:off x="535782" y="1795815"/>
            <a:ext cx="5616000" cy="1326000"/>
          </a:xfrm>
          <a:prstGeom prst="rect">
            <a:avLst/>
          </a:prstGeom>
          <a:ln>
            <a:solidFill>
              <a:schemeClr val="tx1"/>
            </a:solidFill>
          </a:ln>
        </p:spPr>
      </p:pic>
      <p:sp>
        <p:nvSpPr>
          <p:cNvPr id="2" name="Titel 1"/>
          <p:cNvSpPr>
            <a:spLocks noGrp="1"/>
          </p:cNvSpPr>
          <p:nvPr>
            <p:ph type="title"/>
          </p:nvPr>
        </p:nvSpPr>
        <p:spPr/>
        <p:txBody>
          <a:bodyPr/>
          <a:lstStyle/>
          <a:p>
            <a:r>
              <a:rPr lang="de-DE" dirty="0"/>
              <a:t>1.12 - Suizidalität</a:t>
            </a:r>
          </a:p>
        </p:txBody>
      </p:sp>
      <p:sp>
        <p:nvSpPr>
          <p:cNvPr id="4" name="Datumsplatzhalter 3"/>
          <p:cNvSpPr>
            <a:spLocks noGrp="1"/>
          </p:cNvSpPr>
          <p:nvPr>
            <p:ph type="dt" sz="half" idx="10"/>
          </p:nvPr>
        </p:nvSpPr>
        <p:spPr/>
        <p:txBody>
          <a:bodyPr/>
          <a:lstStyle/>
          <a:p>
            <a:pPr>
              <a:defRPr/>
            </a:pPr>
            <a:r>
              <a:rPr lang="de-DE"/>
              <a:t>Stand: 02/2021 - Version 1.1</a:t>
            </a:r>
            <a:endParaRPr lang="de-DE" dirty="0"/>
          </a:p>
        </p:txBody>
      </p:sp>
      <p:sp>
        <p:nvSpPr>
          <p:cNvPr id="5" name="Fußzeilenplatzhalter 4"/>
          <p:cNvSpPr>
            <a:spLocks noGrp="1"/>
          </p:cNvSpPr>
          <p:nvPr>
            <p:ph type="ftr" sz="quarter" idx="11"/>
          </p:nvPr>
        </p:nvSpPr>
        <p:spPr/>
        <p:txBody>
          <a:bodyPr/>
          <a:lstStyle/>
          <a:p>
            <a:pPr>
              <a:defRPr/>
            </a:pPr>
            <a:r>
              <a:rPr lang="de-DE"/>
              <a:t>AmBADO KJP - Schulungsunterlagen</a:t>
            </a:r>
            <a:endParaRPr lang="de-DE" dirty="0"/>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81</a:t>
            </a:fld>
            <a:endParaRPr lang="de-DE" dirty="0"/>
          </a:p>
        </p:txBody>
      </p:sp>
      <p:sp>
        <p:nvSpPr>
          <p:cNvPr id="8" name="Inhaltsplatzhalter 8"/>
          <p:cNvSpPr txBox="1">
            <a:spLocks/>
          </p:cNvSpPr>
          <p:nvPr/>
        </p:nvSpPr>
        <p:spPr bwMode="auto">
          <a:xfrm>
            <a:off x="535782" y="3492495"/>
            <a:ext cx="9618662" cy="346119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indent="-179388" algn="l" defTabSz="520700" rtl="0" fontAlgn="base">
              <a:lnSpc>
                <a:spcPts val="2200"/>
              </a:lnSpc>
              <a:spcBef>
                <a:spcPct val="0"/>
              </a:spcBef>
              <a:spcAft>
                <a:spcPts val="1200"/>
              </a:spcAft>
              <a:defRPr sz="1700" kern="1200">
                <a:solidFill>
                  <a:schemeClr val="tx1"/>
                </a:solidFill>
                <a:latin typeface="Arial"/>
                <a:ea typeface="+mn-ea"/>
                <a:cs typeface="Arial"/>
              </a:defRPr>
            </a:lvl1pPr>
            <a:lvl2pPr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2pPr>
            <a:lvl3pPr marL="358775"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3pPr>
            <a:lvl4pPr marL="539750"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4pPr>
            <a:lvl5pPr marL="719138"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5pPr>
            <a:lvl6pPr marL="2867750" indent="-260705" algn="l" defTabSz="521409" rtl="0" eaLnBrk="1" latinLnBrk="0" hangingPunct="1">
              <a:spcBef>
                <a:spcPct val="20000"/>
              </a:spcBef>
              <a:buFont typeface="Arial"/>
              <a:buChar char="•"/>
              <a:defRPr sz="2300" kern="1200">
                <a:solidFill>
                  <a:schemeClr val="tx1"/>
                </a:solidFill>
                <a:latin typeface="+mn-lt"/>
                <a:ea typeface="+mn-ea"/>
                <a:cs typeface="+mn-cs"/>
              </a:defRPr>
            </a:lvl6pPr>
            <a:lvl7pPr marL="3389160" indent="-260705" algn="l" defTabSz="521409" rtl="0" eaLnBrk="1" latinLnBrk="0" hangingPunct="1">
              <a:spcBef>
                <a:spcPct val="20000"/>
              </a:spcBef>
              <a:buFont typeface="Arial"/>
              <a:buChar char="•"/>
              <a:defRPr sz="2300" kern="1200">
                <a:solidFill>
                  <a:schemeClr val="tx1"/>
                </a:solidFill>
                <a:latin typeface="+mn-lt"/>
                <a:ea typeface="+mn-ea"/>
                <a:cs typeface="+mn-cs"/>
              </a:defRPr>
            </a:lvl7pPr>
            <a:lvl8pPr marL="3910569" indent="-260705" algn="l" defTabSz="521409" rtl="0" eaLnBrk="1" latinLnBrk="0" hangingPunct="1">
              <a:spcBef>
                <a:spcPct val="20000"/>
              </a:spcBef>
              <a:buFont typeface="Arial"/>
              <a:buChar char="•"/>
              <a:defRPr sz="2300" kern="1200">
                <a:solidFill>
                  <a:schemeClr val="tx1"/>
                </a:solidFill>
                <a:latin typeface="+mn-lt"/>
                <a:ea typeface="+mn-ea"/>
                <a:cs typeface="+mn-cs"/>
              </a:defRPr>
            </a:lvl8pPr>
            <a:lvl9pPr marL="4431978" indent="-260705" algn="l" defTabSz="521409" rtl="0" eaLnBrk="1" latinLnBrk="0" hangingPunct="1">
              <a:spcBef>
                <a:spcPct val="20000"/>
              </a:spcBef>
              <a:buFont typeface="Arial"/>
              <a:buChar char="•"/>
              <a:defRPr sz="2300" kern="1200">
                <a:solidFill>
                  <a:schemeClr val="tx1"/>
                </a:solidFill>
                <a:latin typeface="+mn-lt"/>
                <a:ea typeface="+mn-ea"/>
                <a:cs typeface="+mn-cs"/>
              </a:defRPr>
            </a:lvl9pPr>
          </a:lstStyle>
          <a:p>
            <a:pPr marL="285750" indent="-285750">
              <a:buClr>
                <a:srgbClr val="0460B4"/>
              </a:buClr>
              <a:buFont typeface="Wingdings" panose="05000000000000000000" pitchFamily="2" charset="2"/>
              <a:buChar char="§"/>
            </a:pPr>
            <a:r>
              <a:rPr lang="de-DE" sz="1800" dirty="0">
                <a:solidFill>
                  <a:srgbClr val="000000"/>
                </a:solidFill>
              </a:rPr>
              <a:t>Hier soll die Frage der </a:t>
            </a:r>
            <a:r>
              <a:rPr lang="de-DE" sz="1800" b="1" dirty="0">
                <a:solidFill>
                  <a:srgbClr val="000000"/>
                </a:solidFill>
              </a:rPr>
              <a:t>Suizidalität des/der Patienten/-in zu Beginn des aktuellen AmBADO-Falls</a:t>
            </a:r>
            <a:r>
              <a:rPr lang="de-DE" sz="1800" dirty="0">
                <a:solidFill>
                  <a:srgbClr val="000000"/>
                </a:solidFill>
              </a:rPr>
              <a:t> eingeschätzt werden. </a:t>
            </a:r>
          </a:p>
          <a:p>
            <a:pPr marL="285750" indent="-285750">
              <a:buClr>
                <a:srgbClr val="0460B4"/>
              </a:buClr>
              <a:buFont typeface="Wingdings" panose="05000000000000000000" pitchFamily="2" charset="2"/>
              <a:buChar char="§"/>
            </a:pPr>
            <a:r>
              <a:rPr lang="de-DE" sz="1800" b="1" dirty="0">
                <a:solidFill>
                  <a:srgbClr val="000000"/>
                </a:solidFill>
              </a:rPr>
              <a:t>Bei einer Jahresaktualisierung</a:t>
            </a:r>
            <a:r>
              <a:rPr lang="de-DE" sz="1800" dirty="0">
                <a:solidFill>
                  <a:srgbClr val="000000"/>
                </a:solidFill>
              </a:rPr>
              <a:t> ist die Suizidalität demnach </a:t>
            </a:r>
            <a:r>
              <a:rPr lang="de-DE" sz="1800" b="1" dirty="0">
                <a:solidFill>
                  <a:srgbClr val="000000"/>
                </a:solidFill>
              </a:rPr>
              <a:t>erneut einzuschätzen </a:t>
            </a:r>
            <a:r>
              <a:rPr lang="de-DE" sz="1800" dirty="0">
                <a:solidFill>
                  <a:srgbClr val="000000"/>
                </a:solidFill>
              </a:rPr>
              <a:t>und nicht von der vorangegangenen  Dokumentation zu übernehmen.</a:t>
            </a:r>
          </a:p>
          <a:p>
            <a:pPr marL="285750" indent="-285750">
              <a:buClr>
                <a:srgbClr val="0460B4"/>
              </a:buClr>
              <a:buFont typeface="Wingdings" panose="05000000000000000000" pitchFamily="2" charset="2"/>
              <a:buChar char="§"/>
            </a:pPr>
            <a:r>
              <a:rPr lang="de-DE" sz="1800" b="1" dirty="0">
                <a:solidFill>
                  <a:srgbClr val="000000"/>
                </a:solidFill>
              </a:rPr>
              <a:t>Neue Kategorien:</a:t>
            </a:r>
            <a:br>
              <a:rPr lang="de-DE" sz="1800" dirty="0">
                <a:solidFill>
                  <a:srgbClr val="000000"/>
                </a:solidFill>
              </a:rPr>
            </a:br>
            <a:r>
              <a:rPr lang="de-DE" sz="1800" dirty="0">
                <a:solidFill>
                  <a:srgbClr val="000000"/>
                </a:solidFill>
              </a:rPr>
              <a:t>Die Antwortkategorien wurden angepasst.</a:t>
            </a:r>
          </a:p>
          <a:p>
            <a:pPr marL="285750" indent="-285750">
              <a:buClr>
                <a:srgbClr val="0460B4"/>
              </a:buClr>
              <a:buFont typeface="Wingdings" panose="05000000000000000000" pitchFamily="2" charset="2"/>
              <a:buChar char="§"/>
            </a:pPr>
            <a:r>
              <a:rPr lang="de-DE" sz="1800" b="1" dirty="0">
                <a:solidFill>
                  <a:srgbClr val="000000"/>
                </a:solidFill>
              </a:rPr>
              <a:t>Kodierung bei nicht suizidalen Patienten:</a:t>
            </a:r>
            <a:br>
              <a:rPr lang="de-DE" sz="1800" dirty="0">
                <a:solidFill>
                  <a:srgbClr val="000000"/>
                </a:solidFill>
              </a:rPr>
            </a:br>
            <a:r>
              <a:rPr lang="de-DE" sz="1800" dirty="0">
                <a:solidFill>
                  <a:srgbClr val="000000"/>
                </a:solidFill>
              </a:rPr>
              <a:t>Wenn bei Aufnahme ein Verdacht auf Suizidalität besteht, der sich jedoch nicht bestätigt, ist die zweite Antwortoption anzugeben. Die Frage ist nur dann mit „nein“ zu beantworten, wenn Suizidalität zu Beginn des entsprechenden AmBADO-Falls nie ein Thema war.</a:t>
            </a:r>
          </a:p>
          <a:p>
            <a:pPr indent="0">
              <a:buClr>
                <a:srgbClr val="0460B4"/>
              </a:buClr>
            </a:pPr>
            <a:endParaRPr lang="de-DE" dirty="0"/>
          </a:p>
        </p:txBody>
      </p:sp>
      <p:pic>
        <p:nvPicPr>
          <p:cNvPr id="11" name="Grafik 10" descr="Marke neu">
            <a:extLst>
              <a:ext uri="{FF2B5EF4-FFF2-40B4-BE49-F238E27FC236}">
                <a16:creationId xmlns:a16="http://schemas.microsoft.com/office/drawing/2014/main" id="{5D3BD427-A536-4648-9533-D1A569773B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77163" y="1378494"/>
            <a:ext cx="540000" cy="540000"/>
          </a:xfrm>
          <a:prstGeom prst="rect">
            <a:avLst/>
          </a:prstGeom>
        </p:spPr>
      </p:pic>
    </p:spTree>
    <p:extLst>
      <p:ext uri="{BB962C8B-B14F-4D97-AF65-F5344CB8AC3E}">
        <p14:creationId xmlns:p14="http://schemas.microsoft.com/office/powerpoint/2010/main" val="20891232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AF45A3FA-D7AC-4794-B456-6318340925A1}"/>
              </a:ext>
            </a:extLst>
          </p:cNvPr>
          <p:cNvPicPr>
            <a:picLocks noChangeAspect="1"/>
          </p:cNvPicPr>
          <p:nvPr/>
        </p:nvPicPr>
        <p:blipFill>
          <a:blip r:embed="rId2"/>
          <a:stretch>
            <a:fillRect/>
          </a:stretch>
        </p:blipFill>
        <p:spPr>
          <a:xfrm>
            <a:off x="535782" y="1801813"/>
            <a:ext cx="5184000" cy="1571843"/>
          </a:xfrm>
          <a:prstGeom prst="rect">
            <a:avLst/>
          </a:prstGeom>
          <a:ln>
            <a:solidFill>
              <a:schemeClr val="tx1"/>
            </a:solidFill>
          </a:ln>
        </p:spPr>
      </p:pic>
      <p:sp>
        <p:nvSpPr>
          <p:cNvPr id="2" name="Titel 1"/>
          <p:cNvSpPr>
            <a:spLocks noGrp="1"/>
          </p:cNvSpPr>
          <p:nvPr>
            <p:ph type="title"/>
          </p:nvPr>
        </p:nvSpPr>
        <p:spPr/>
        <p:txBody>
          <a:bodyPr/>
          <a:lstStyle/>
          <a:p>
            <a:r>
              <a:rPr lang="de-DE" dirty="0"/>
              <a:t>1.13 - Kind / Jugendlicher wohnt im / in </a:t>
            </a:r>
          </a:p>
        </p:txBody>
      </p:sp>
      <p:sp>
        <p:nvSpPr>
          <p:cNvPr id="4" name="Datumsplatzhalter 3"/>
          <p:cNvSpPr>
            <a:spLocks noGrp="1"/>
          </p:cNvSpPr>
          <p:nvPr>
            <p:ph type="dt" sz="half" idx="10"/>
          </p:nvPr>
        </p:nvSpPr>
        <p:spPr/>
        <p:txBody>
          <a:bodyPr/>
          <a:lstStyle/>
          <a:p>
            <a:pPr>
              <a:defRPr/>
            </a:pPr>
            <a:r>
              <a:rPr lang="de-DE"/>
              <a:t>Stand: 02/2021 - Version 1.1</a:t>
            </a:r>
            <a:endParaRPr lang="de-DE" dirty="0"/>
          </a:p>
        </p:txBody>
      </p:sp>
      <p:sp>
        <p:nvSpPr>
          <p:cNvPr id="5" name="Fußzeilenplatzhalter 4"/>
          <p:cNvSpPr>
            <a:spLocks noGrp="1"/>
          </p:cNvSpPr>
          <p:nvPr>
            <p:ph type="ftr" sz="quarter" idx="11"/>
          </p:nvPr>
        </p:nvSpPr>
        <p:spPr/>
        <p:txBody>
          <a:bodyPr/>
          <a:lstStyle/>
          <a:p>
            <a:pPr>
              <a:defRPr/>
            </a:pPr>
            <a:r>
              <a:rPr lang="de-DE"/>
              <a:t>AmBADO KJP - Schulungsunterlagen</a:t>
            </a:r>
            <a:endParaRPr lang="de-DE" dirty="0"/>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82</a:t>
            </a:fld>
            <a:endParaRPr lang="de-DE" dirty="0"/>
          </a:p>
        </p:txBody>
      </p:sp>
      <p:sp>
        <p:nvSpPr>
          <p:cNvPr id="9" name="Inhaltsplatzhalter 8"/>
          <p:cNvSpPr txBox="1">
            <a:spLocks/>
          </p:cNvSpPr>
          <p:nvPr/>
        </p:nvSpPr>
        <p:spPr bwMode="auto">
          <a:xfrm>
            <a:off x="535782" y="3661457"/>
            <a:ext cx="9618662" cy="312117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indent="-179388" algn="l" defTabSz="520700" rtl="0" fontAlgn="base">
              <a:lnSpc>
                <a:spcPts val="2200"/>
              </a:lnSpc>
              <a:spcBef>
                <a:spcPct val="0"/>
              </a:spcBef>
              <a:spcAft>
                <a:spcPts val="1200"/>
              </a:spcAft>
              <a:defRPr sz="1700" kern="1200">
                <a:solidFill>
                  <a:schemeClr val="tx1"/>
                </a:solidFill>
                <a:latin typeface="Arial"/>
                <a:ea typeface="+mn-ea"/>
                <a:cs typeface="Arial"/>
              </a:defRPr>
            </a:lvl1pPr>
            <a:lvl2pPr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2pPr>
            <a:lvl3pPr marL="358775"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3pPr>
            <a:lvl4pPr marL="539750"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4pPr>
            <a:lvl5pPr marL="719138"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5pPr>
            <a:lvl6pPr marL="2867750" indent="-260705" algn="l" defTabSz="521409" rtl="0" eaLnBrk="1" latinLnBrk="0" hangingPunct="1">
              <a:spcBef>
                <a:spcPct val="20000"/>
              </a:spcBef>
              <a:buFont typeface="Arial"/>
              <a:buChar char="•"/>
              <a:defRPr sz="2300" kern="1200">
                <a:solidFill>
                  <a:schemeClr val="tx1"/>
                </a:solidFill>
                <a:latin typeface="+mn-lt"/>
                <a:ea typeface="+mn-ea"/>
                <a:cs typeface="+mn-cs"/>
              </a:defRPr>
            </a:lvl6pPr>
            <a:lvl7pPr marL="3389160" indent="-260705" algn="l" defTabSz="521409" rtl="0" eaLnBrk="1" latinLnBrk="0" hangingPunct="1">
              <a:spcBef>
                <a:spcPct val="20000"/>
              </a:spcBef>
              <a:buFont typeface="Arial"/>
              <a:buChar char="•"/>
              <a:defRPr sz="2300" kern="1200">
                <a:solidFill>
                  <a:schemeClr val="tx1"/>
                </a:solidFill>
                <a:latin typeface="+mn-lt"/>
                <a:ea typeface="+mn-ea"/>
                <a:cs typeface="+mn-cs"/>
              </a:defRPr>
            </a:lvl7pPr>
            <a:lvl8pPr marL="3910569" indent="-260705" algn="l" defTabSz="521409" rtl="0" eaLnBrk="1" latinLnBrk="0" hangingPunct="1">
              <a:spcBef>
                <a:spcPct val="20000"/>
              </a:spcBef>
              <a:buFont typeface="Arial"/>
              <a:buChar char="•"/>
              <a:defRPr sz="2300" kern="1200">
                <a:solidFill>
                  <a:schemeClr val="tx1"/>
                </a:solidFill>
                <a:latin typeface="+mn-lt"/>
                <a:ea typeface="+mn-ea"/>
                <a:cs typeface="+mn-cs"/>
              </a:defRPr>
            </a:lvl8pPr>
            <a:lvl9pPr marL="4431978" indent="-260705" algn="l" defTabSz="521409" rtl="0" eaLnBrk="1" latinLnBrk="0" hangingPunct="1">
              <a:spcBef>
                <a:spcPct val="20000"/>
              </a:spcBef>
              <a:buFont typeface="Arial"/>
              <a:buChar char="•"/>
              <a:defRPr sz="2300" kern="1200">
                <a:solidFill>
                  <a:schemeClr val="tx1"/>
                </a:solidFill>
                <a:latin typeface="+mn-lt"/>
                <a:ea typeface="+mn-ea"/>
                <a:cs typeface="+mn-cs"/>
              </a:defRPr>
            </a:lvl9pPr>
          </a:lstStyle>
          <a:p>
            <a:pPr marL="285750" indent="-285750">
              <a:lnSpc>
                <a:spcPts val="2400"/>
              </a:lnSpc>
              <a:buClr>
                <a:srgbClr val="0460B4"/>
              </a:buClr>
              <a:buFont typeface="Wingdings" panose="05000000000000000000" pitchFamily="2" charset="2"/>
              <a:buChar char="§"/>
            </a:pPr>
            <a:r>
              <a:rPr lang="de-DE" sz="2000" dirty="0">
                <a:solidFill>
                  <a:srgbClr val="000000"/>
                </a:solidFill>
              </a:rPr>
              <a:t>Hier ist die Wohnsituation des Kindes zu erfassen. Die bisherigen Fragen (Bei Mutter, Bei Vater, Andere Wohnsituation) wurden zu einer Frage komprimiert. </a:t>
            </a:r>
          </a:p>
          <a:p>
            <a:pPr marL="285750" indent="-285750">
              <a:lnSpc>
                <a:spcPts val="2400"/>
              </a:lnSpc>
              <a:buClr>
                <a:srgbClr val="0460B4"/>
              </a:buClr>
              <a:buFont typeface="Wingdings" panose="05000000000000000000" pitchFamily="2" charset="2"/>
              <a:buChar char="§"/>
            </a:pPr>
            <a:r>
              <a:rPr lang="de-DE" sz="2000" b="1" dirty="0">
                <a:solidFill>
                  <a:srgbClr val="000000"/>
                </a:solidFill>
              </a:rPr>
              <a:t>Familiärer Haushalt </a:t>
            </a:r>
            <a:r>
              <a:rPr lang="de-DE" sz="2000" dirty="0">
                <a:solidFill>
                  <a:srgbClr val="000000"/>
                </a:solidFill>
                <a:sym typeface="Wingdings" panose="05000000000000000000" pitchFamily="2" charset="2"/>
              </a:rPr>
              <a:t> Patient/-in lebt mit (Ersatz-)Eltern, Großeltern oder sonstigen Verwandten</a:t>
            </a:r>
            <a:endParaRPr lang="de-DE" sz="2000" dirty="0">
              <a:solidFill>
                <a:srgbClr val="000000"/>
              </a:solidFill>
            </a:endParaRPr>
          </a:p>
          <a:p>
            <a:pPr marL="285750" indent="-285750">
              <a:lnSpc>
                <a:spcPts val="2400"/>
              </a:lnSpc>
              <a:buClr>
                <a:srgbClr val="0460B4"/>
              </a:buClr>
              <a:buFont typeface="Wingdings" panose="05000000000000000000" pitchFamily="2" charset="2"/>
              <a:buChar char="§"/>
            </a:pPr>
            <a:r>
              <a:rPr lang="de-DE" sz="2000" b="1" dirty="0">
                <a:solidFill>
                  <a:srgbClr val="000000"/>
                </a:solidFill>
              </a:rPr>
              <a:t>Eigener Haushalt </a:t>
            </a:r>
            <a:r>
              <a:rPr lang="de-DE" sz="2000" dirty="0">
                <a:solidFill>
                  <a:srgbClr val="000000"/>
                </a:solidFill>
                <a:sym typeface="Wingdings" panose="05000000000000000000" pitchFamily="2" charset="2"/>
              </a:rPr>
              <a:t> Patient/-in lebt alleine oder mit Partner</a:t>
            </a:r>
          </a:p>
          <a:p>
            <a:pPr marL="285750" indent="-285750">
              <a:lnSpc>
                <a:spcPts val="2400"/>
              </a:lnSpc>
              <a:buClr>
                <a:srgbClr val="0460B4"/>
              </a:buClr>
              <a:buFont typeface="Wingdings" panose="05000000000000000000" pitchFamily="2" charset="2"/>
              <a:buChar char="§"/>
            </a:pPr>
            <a:r>
              <a:rPr lang="de-DE" sz="2000" b="1" dirty="0">
                <a:solidFill>
                  <a:srgbClr val="000000"/>
                </a:solidFill>
                <a:sym typeface="Wingdings" panose="05000000000000000000" pitchFamily="2" charset="2"/>
              </a:rPr>
              <a:t>Private Wohngemeinschaft </a:t>
            </a:r>
            <a:r>
              <a:rPr lang="de-DE" sz="2000" dirty="0">
                <a:solidFill>
                  <a:srgbClr val="000000"/>
                </a:solidFill>
                <a:sym typeface="Wingdings" panose="05000000000000000000" pitchFamily="2" charset="2"/>
              </a:rPr>
              <a:t> Wohngemeinschaften mit Freunden oder sonstigen Personen</a:t>
            </a:r>
            <a:endParaRPr lang="de-DE" sz="2000" dirty="0">
              <a:solidFill>
                <a:srgbClr val="000000"/>
              </a:solidFill>
            </a:endParaRPr>
          </a:p>
          <a:p>
            <a:pPr indent="0">
              <a:buClr>
                <a:srgbClr val="0460B4"/>
              </a:buClr>
            </a:pPr>
            <a:endParaRPr lang="de-DE" dirty="0"/>
          </a:p>
        </p:txBody>
      </p:sp>
      <p:pic>
        <p:nvPicPr>
          <p:cNvPr id="3" name="Grafik 2" descr="Marke neu">
            <a:extLst>
              <a:ext uri="{FF2B5EF4-FFF2-40B4-BE49-F238E27FC236}">
                <a16:creationId xmlns:a16="http://schemas.microsoft.com/office/drawing/2014/main" id="{86032F2C-F0F6-461F-A171-E3C0B1FAAA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77163" y="1378494"/>
            <a:ext cx="540000" cy="540000"/>
          </a:xfrm>
          <a:prstGeom prst="rect">
            <a:avLst/>
          </a:prstGeom>
        </p:spPr>
      </p:pic>
    </p:spTree>
    <p:extLst>
      <p:ext uri="{BB962C8B-B14F-4D97-AF65-F5344CB8AC3E}">
        <p14:creationId xmlns:p14="http://schemas.microsoft.com/office/powerpoint/2010/main" val="24297772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pPr>
              <a:defRPr/>
            </a:pPr>
            <a:r>
              <a:rPr lang="de-DE"/>
              <a:t>Stand: 02/2021 - Version 1.1</a:t>
            </a:r>
            <a:endParaRPr lang="de-DE" dirty="0"/>
          </a:p>
        </p:txBody>
      </p:sp>
      <p:sp>
        <p:nvSpPr>
          <p:cNvPr id="5" name="Fußzeilenplatzhalter 4"/>
          <p:cNvSpPr>
            <a:spLocks noGrp="1"/>
          </p:cNvSpPr>
          <p:nvPr>
            <p:ph type="ftr" sz="quarter" idx="11"/>
          </p:nvPr>
        </p:nvSpPr>
        <p:spPr/>
        <p:txBody>
          <a:bodyPr/>
          <a:lstStyle/>
          <a:p>
            <a:pPr>
              <a:defRPr/>
            </a:pPr>
            <a:r>
              <a:rPr lang="de-DE"/>
              <a:t>AmBADO KJP - Schulungsunterlagen</a:t>
            </a:r>
            <a:endParaRPr lang="de-DE" dirty="0"/>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83</a:t>
            </a:fld>
            <a:endParaRPr lang="de-DE" dirty="0"/>
          </a:p>
        </p:txBody>
      </p:sp>
      <p:sp>
        <p:nvSpPr>
          <p:cNvPr id="7" name="Titel 1">
            <a:extLst>
              <a:ext uri="{FF2B5EF4-FFF2-40B4-BE49-F238E27FC236}">
                <a16:creationId xmlns:a16="http://schemas.microsoft.com/office/drawing/2014/main" id="{4D134381-3BBB-4AD5-9636-65A7A57E252B}"/>
              </a:ext>
            </a:extLst>
          </p:cNvPr>
          <p:cNvSpPr txBox="1">
            <a:spLocks/>
          </p:cNvSpPr>
          <p:nvPr/>
        </p:nvSpPr>
        <p:spPr bwMode="auto">
          <a:xfrm>
            <a:off x="801648" y="3061250"/>
            <a:ext cx="9085342" cy="1438089"/>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520700" rtl="0" fontAlgn="base">
              <a:spcBef>
                <a:spcPct val="0"/>
              </a:spcBef>
              <a:spcAft>
                <a:spcPct val="0"/>
              </a:spcAft>
              <a:defRPr sz="2800" kern="1200">
                <a:solidFill>
                  <a:srgbClr val="174C8B"/>
                </a:solidFill>
                <a:latin typeface="Arial"/>
                <a:ea typeface="+mj-ea"/>
                <a:cs typeface="Arial"/>
              </a:defRPr>
            </a:lvl1pPr>
            <a:lvl2pPr algn="l" defTabSz="520700" rtl="0" fontAlgn="base">
              <a:spcBef>
                <a:spcPct val="0"/>
              </a:spcBef>
              <a:spcAft>
                <a:spcPct val="0"/>
              </a:spcAft>
              <a:defRPr sz="2800">
                <a:solidFill>
                  <a:srgbClr val="174C8B"/>
                </a:solidFill>
                <a:latin typeface="Arial" charset="0"/>
                <a:cs typeface="Arial" charset="0"/>
              </a:defRPr>
            </a:lvl2pPr>
            <a:lvl3pPr algn="l" defTabSz="520700" rtl="0" fontAlgn="base">
              <a:spcBef>
                <a:spcPct val="0"/>
              </a:spcBef>
              <a:spcAft>
                <a:spcPct val="0"/>
              </a:spcAft>
              <a:defRPr sz="2800">
                <a:solidFill>
                  <a:srgbClr val="174C8B"/>
                </a:solidFill>
                <a:latin typeface="Arial" charset="0"/>
                <a:cs typeface="Arial" charset="0"/>
              </a:defRPr>
            </a:lvl3pPr>
            <a:lvl4pPr algn="l" defTabSz="520700" rtl="0" fontAlgn="base">
              <a:spcBef>
                <a:spcPct val="0"/>
              </a:spcBef>
              <a:spcAft>
                <a:spcPct val="0"/>
              </a:spcAft>
              <a:defRPr sz="2800">
                <a:solidFill>
                  <a:srgbClr val="174C8B"/>
                </a:solidFill>
                <a:latin typeface="Arial" charset="0"/>
                <a:cs typeface="Arial" charset="0"/>
              </a:defRPr>
            </a:lvl4pPr>
            <a:lvl5pPr algn="l" defTabSz="520700" rtl="0" fontAlgn="base">
              <a:spcBef>
                <a:spcPct val="0"/>
              </a:spcBef>
              <a:spcAft>
                <a:spcPct val="0"/>
              </a:spcAft>
              <a:defRPr sz="2800">
                <a:solidFill>
                  <a:srgbClr val="174C8B"/>
                </a:solidFill>
                <a:latin typeface="Arial" charset="0"/>
                <a:cs typeface="Arial" charset="0"/>
              </a:defRPr>
            </a:lvl5pPr>
            <a:lvl6pPr marL="457200" algn="l" defTabSz="520700" rtl="0" fontAlgn="base">
              <a:spcBef>
                <a:spcPct val="0"/>
              </a:spcBef>
              <a:spcAft>
                <a:spcPct val="0"/>
              </a:spcAft>
              <a:defRPr sz="2800">
                <a:solidFill>
                  <a:srgbClr val="174C8B"/>
                </a:solidFill>
                <a:latin typeface="Arial" charset="0"/>
                <a:cs typeface="Arial" charset="0"/>
              </a:defRPr>
            </a:lvl6pPr>
            <a:lvl7pPr marL="914400" algn="l" defTabSz="520700" rtl="0" fontAlgn="base">
              <a:spcBef>
                <a:spcPct val="0"/>
              </a:spcBef>
              <a:spcAft>
                <a:spcPct val="0"/>
              </a:spcAft>
              <a:defRPr sz="2800">
                <a:solidFill>
                  <a:srgbClr val="174C8B"/>
                </a:solidFill>
                <a:latin typeface="Arial" charset="0"/>
                <a:cs typeface="Arial" charset="0"/>
              </a:defRPr>
            </a:lvl7pPr>
            <a:lvl8pPr marL="1371600" algn="l" defTabSz="520700" rtl="0" fontAlgn="base">
              <a:spcBef>
                <a:spcPct val="0"/>
              </a:spcBef>
              <a:spcAft>
                <a:spcPct val="0"/>
              </a:spcAft>
              <a:defRPr sz="2800">
                <a:solidFill>
                  <a:srgbClr val="174C8B"/>
                </a:solidFill>
                <a:latin typeface="Arial" charset="0"/>
                <a:cs typeface="Arial" charset="0"/>
              </a:defRPr>
            </a:lvl8pPr>
            <a:lvl9pPr marL="1828800" algn="l" defTabSz="520700" rtl="0" fontAlgn="base">
              <a:spcBef>
                <a:spcPct val="0"/>
              </a:spcBef>
              <a:spcAft>
                <a:spcPct val="0"/>
              </a:spcAft>
              <a:defRPr sz="2800">
                <a:solidFill>
                  <a:srgbClr val="174C8B"/>
                </a:solidFill>
                <a:latin typeface="Arial" charset="0"/>
                <a:cs typeface="Arial" charset="0"/>
              </a:defRPr>
            </a:lvl9pPr>
          </a:lstStyle>
          <a:p>
            <a:pPr algn="ctr"/>
            <a:r>
              <a:rPr lang="de-DE" sz="4400" b="1" dirty="0">
                <a:solidFill>
                  <a:schemeClr val="accent6"/>
                </a:solidFill>
              </a:rPr>
              <a:t>2. Anamnese einschließlich familiärer Belastungen</a:t>
            </a:r>
          </a:p>
        </p:txBody>
      </p:sp>
    </p:spTree>
    <p:extLst>
      <p:ext uri="{BB962C8B-B14F-4D97-AF65-F5344CB8AC3E}">
        <p14:creationId xmlns:p14="http://schemas.microsoft.com/office/powerpoint/2010/main" val="26420295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DE770F68-EE62-4263-9C9D-B39FE1F48593}"/>
              </a:ext>
            </a:extLst>
          </p:cNvPr>
          <p:cNvPicPr>
            <a:picLocks noChangeAspect="1"/>
          </p:cNvPicPr>
          <p:nvPr/>
        </p:nvPicPr>
        <p:blipFill>
          <a:blip r:embed="rId2"/>
          <a:stretch>
            <a:fillRect/>
          </a:stretch>
        </p:blipFill>
        <p:spPr>
          <a:xfrm>
            <a:off x="533400" y="1804988"/>
            <a:ext cx="8838000" cy="2327058"/>
          </a:xfrm>
          <a:prstGeom prst="rect">
            <a:avLst/>
          </a:prstGeom>
          <a:ln>
            <a:solidFill>
              <a:schemeClr val="tx1"/>
            </a:solidFill>
          </a:ln>
        </p:spPr>
      </p:pic>
      <p:sp>
        <p:nvSpPr>
          <p:cNvPr id="2" name="Titel 1"/>
          <p:cNvSpPr>
            <a:spLocks noGrp="1"/>
          </p:cNvSpPr>
          <p:nvPr>
            <p:ph type="title"/>
          </p:nvPr>
        </p:nvSpPr>
        <p:spPr/>
        <p:txBody>
          <a:bodyPr/>
          <a:lstStyle/>
          <a:p>
            <a:r>
              <a:rPr lang="de-DE" dirty="0"/>
              <a:t>2.4 - Kindergarten</a:t>
            </a:r>
          </a:p>
        </p:txBody>
      </p:sp>
      <p:sp>
        <p:nvSpPr>
          <p:cNvPr id="4" name="Datumsplatzhalter 3"/>
          <p:cNvSpPr>
            <a:spLocks noGrp="1"/>
          </p:cNvSpPr>
          <p:nvPr>
            <p:ph type="dt" sz="half" idx="10"/>
          </p:nvPr>
        </p:nvSpPr>
        <p:spPr/>
        <p:txBody>
          <a:bodyPr/>
          <a:lstStyle/>
          <a:p>
            <a:pPr>
              <a:defRPr/>
            </a:pPr>
            <a:r>
              <a:rPr lang="de-DE"/>
              <a:t>Stand: 02/2021 - Version 1.1</a:t>
            </a:r>
            <a:endParaRPr lang="de-DE" dirty="0"/>
          </a:p>
        </p:txBody>
      </p:sp>
      <p:sp>
        <p:nvSpPr>
          <p:cNvPr id="5" name="Fußzeilenplatzhalter 4"/>
          <p:cNvSpPr>
            <a:spLocks noGrp="1"/>
          </p:cNvSpPr>
          <p:nvPr>
            <p:ph type="ftr" sz="quarter" idx="11"/>
          </p:nvPr>
        </p:nvSpPr>
        <p:spPr/>
        <p:txBody>
          <a:bodyPr/>
          <a:lstStyle/>
          <a:p>
            <a:pPr>
              <a:defRPr/>
            </a:pPr>
            <a:r>
              <a:rPr lang="de-DE"/>
              <a:t>AmBADO KJP - Schulungsunterlagen</a:t>
            </a:r>
            <a:endParaRPr lang="de-DE" dirty="0"/>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84</a:t>
            </a:fld>
            <a:endParaRPr lang="de-DE" dirty="0"/>
          </a:p>
        </p:txBody>
      </p:sp>
      <p:sp>
        <p:nvSpPr>
          <p:cNvPr id="9" name="Inhaltsplatzhalter 8">
            <a:extLst>
              <a:ext uri="{FF2B5EF4-FFF2-40B4-BE49-F238E27FC236}">
                <a16:creationId xmlns:a16="http://schemas.microsoft.com/office/drawing/2014/main" id="{BDDBD08F-E45A-4B0B-B852-07FC9DE9ACFD}"/>
              </a:ext>
            </a:extLst>
          </p:cNvPr>
          <p:cNvSpPr txBox="1">
            <a:spLocks/>
          </p:cNvSpPr>
          <p:nvPr/>
        </p:nvSpPr>
        <p:spPr bwMode="auto">
          <a:xfrm>
            <a:off x="535782" y="4356471"/>
            <a:ext cx="9180974" cy="246819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indent="-179388" algn="l" defTabSz="520700" rtl="0" fontAlgn="base">
              <a:lnSpc>
                <a:spcPts val="2200"/>
              </a:lnSpc>
              <a:spcBef>
                <a:spcPct val="0"/>
              </a:spcBef>
              <a:spcAft>
                <a:spcPts val="1200"/>
              </a:spcAft>
              <a:defRPr sz="1700" kern="1200">
                <a:solidFill>
                  <a:schemeClr val="tx1"/>
                </a:solidFill>
                <a:latin typeface="Arial"/>
                <a:ea typeface="+mn-ea"/>
                <a:cs typeface="Arial"/>
              </a:defRPr>
            </a:lvl1pPr>
            <a:lvl2pPr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2pPr>
            <a:lvl3pPr marL="358775"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3pPr>
            <a:lvl4pPr marL="539750"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4pPr>
            <a:lvl5pPr marL="719138"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5pPr>
            <a:lvl6pPr marL="2867750" indent="-260705" algn="l" defTabSz="521409" rtl="0" eaLnBrk="1" latinLnBrk="0" hangingPunct="1">
              <a:spcBef>
                <a:spcPct val="20000"/>
              </a:spcBef>
              <a:buFont typeface="Arial"/>
              <a:buChar char="•"/>
              <a:defRPr sz="2300" kern="1200">
                <a:solidFill>
                  <a:schemeClr val="tx1"/>
                </a:solidFill>
                <a:latin typeface="+mn-lt"/>
                <a:ea typeface="+mn-ea"/>
                <a:cs typeface="+mn-cs"/>
              </a:defRPr>
            </a:lvl6pPr>
            <a:lvl7pPr marL="3389160" indent="-260705" algn="l" defTabSz="521409" rtl="0" eaLnBrk="1" latinLnBrk="0" hangingPunct="1">
              <a:spcBef>
                <a:spcPct val="20000"/>
              </a:spcBef>
              <a:buFont typeface="Arial"/>
              <a:buChar char="•"/>
              <a:defRPr sz="2300" kern="1200">
                <a:solidFill>
                  <a:schemeClr val="tx1"/>
                </a:solidFill>
                <a:latin typeface="+mn-lt"/>
                <a:ea typeface="+mn-ea"/>
                <a:cs typeface="+mn-cs"/>
              </a:defRPr>
            </a:lvl7pPr>
            <a:lvl8pPr marL="3910569" indent="-260705" algn="l" defTabSz="521409" rtl="0" eaLnBrk="1" latinLnBrk="0" hangingPunct="1">
              <a:spcBef>
                <a:spcPct val="20000"/>
              </a:spcBef>
              <a:buFont typeface="Arial"/>
              <a:buChar char="•"/>
              <a:defRPr sz="2300" kern="1200">
                <a:solidFill>
                  <a:schemeClr val="tx1"/>
                </a:solidFill>
                <a:latin typeface="+mn-lt"/>
                <a:ea typeface="+mn-ea"/>
                <a:cs typeface="+mn-cs"/>
              </a:defRPr>
            </a:lvl8pPr>
            <a:lvl9pPr marL="4431978" indent="-260705" algn="l" defTabSz="521409" rtl="0" eaLnBrk="1" latinLnBrk="0" hangingPunct="1">
              <a:spcBef>
                <a:spcPct val="20000"/>
              </a:spcBef>
              <a:buFont typeface="Arial"/>
              <a:buChar char="•"/>
              <a:defRPr sz="2300" kern="1200">
                <a:solidFill>
                  <a:schemeClr val="tx1"/>
                </a:solidFill>
                <a:latin typeface="+mn-lt"/>
                <a:ea typeface="+mn-ea"/>
                <a:cs typeface="+mn-cs"/>
              </a:defRPr>
            </a:lvl9pPr>
          </a:lstStyle>
          <a:p>
            <a:pPr marL="285750" indent="-285750">
              <a:lnSpc>
                <a:spcPts val="2400"/>
              </a:lnSpc>
              <a:buClr>
                <a:srgbClr val="0460B4"/>
              </a:buClr>
              <a:buFont typeface="Wingdings" panose="05000000000000000000" pitchFamily="2" charset="2"/>
              <a:buChar char="§"/>
            </a:pPr>
            <a:r>
              <a:rPr lang="de-DE" sz="2000" dirty="0"/>
              <a:t>Die Abfrage des Kindergartenbesuchs bezieht sich </a:t>
            </a:r>
            <a:r>
              <a:rPr lang="de-DE" sz="2000" b="1" dirty="0"/>
              <a:t>nicht nur</a:t>
            </a:r>
            <a:r>
              <a:rPr lang="de-DE" sz="2000" dirty="0"/>
              <a:t> auf die gegenwärtige Situation.</a:t>
            </a:r>
          </a:p>
          <a:p>
            <a:pPr marL="285750" indent="-285750">
              <a:lnSpc>
                <a:spcPts val="2400"/>
              </a:lnSpc>
              <a:buClr>
                <a:srgbClr val="0460B4"/>
              </a:buClr>
              <a:buFont typeface="Wingdings" panose="05000000000000000000" pitchFamily="2" charset="2"/>
              <a:buChar char="§"/>
            </a:pPr>
            <a:r>
              <a:rPr lang="de-DE" sz="2000" dirty="0">
                <a:solidFill>
                  <a:srgbClr val="000000"/>
                </a:solidFill>
              </a:rPr>
              <a:t>Es soll erfasst werden, ob der/die Patient/-in </a:t>
            </a:r>
            <a:r>
              <a:rPr lang="de-DE" sz="2000" b="1" dirty="0">
                <a:solidFill>
                  <a:srgbClr val="000000"/>
                </a:solidFill>
              </a:rPr>
              <a:t>jemals (für mind. drei Monate) </a:t>
            </a:r>
            <a:r>
              <a:rPr lang="de-DE" sz="2000" dirty="0">
                <a:solidFill>
                  <a:srgbClr val="000000"/>
                </a:solidFill>
              </a:rPr>
              <a:t>einen </a:t>
            </a:r>
            <a:r>
              <a:rPr lang="de-DE" sz="2000" b="1" dirty="0">
                <a:solidFill>
                  <a:srgbClr val="000000"/>
                </a:solidFill>
              </a:rPr>
              <a:t>Kindergarten</a:t>
            </a:r>
            <a:r>
              <a:rPr lang="de-DE" sz="2000" dirty="0">
                <a:solidFill>
                  <a:srgbClr val="000000"/>
                </a:solidFill>
              </a:rPr>
              <a:t> oder eine </a:t>
            </a:r>
            <a:r>
              <a:rPr lang="de-DE" sz="2000" b="1" dirty="0">
                <a:solidFill>
                  <a:srgbClr val="000000"/>
                </a:solidFill>
              </a:rPr>
              <a:t>Kindertagesstätte</a:t>
            </a:r>
            <a:r>
              <a:rPr lang="de-DE" sz="2000" dirty="0">
                <a:solidFill>
                  <a:srgbClr val="000000"/>
                </a:solidFill>
              </a:rPr>
              <a:t> besucht hat.</a:t>
            </a:r>
          </a:p>
          <a:p>
            <a:pPr marL="285750" indent="-285750">
              <a:lnSpc>
                <a:spcPts val="2400"/>
              </a:lnSpc>
              <a:buClr>
                <a:srgbClr val="0460B4"/>
              </a:buClr>
              <a:buFont typeface="Wingdings" panose="05000000000000000000" pitchFamily="2" charset="2"/>
              <a:buChar char="§"/>
            </a:pPr>
            <a:r>
              <a:rPr lang="de-DE" sz="2000" dirty="0">
                <a:solidFill>
                  <a:srgbClr val="000000"/>
                </a:solidFill>
              </a:rPr>
              <a:t>Wird angegeben, dass keine der Einrichtungen besucht wurde oder der Besuch unbekannt ist, ist die Abfrage der Störungen im Anschluss nicht zu beantworten.</a:t>
            </a:r>
          </a:p>
        </p:txBody>
      </p:sp>
      <p:pic>
        <p:nvPicPr>
          <p:cNvPr id="11" name="Grafik 10" descr="Marke neu">
            <a:extLst>
              <a:ext uri="{FF2B5EF4-FFF2-40B4-BE49-F238E27FC236}">
                <a16:creationId xmlns:a16="http://schemas.microsoft.com/office/drawing/2014/main" id="{23009310-D44E-4842-A55A-5E1978A36F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77163" y="1378494"/>
            <a:ext cx="540000" cy="540000"/>
          </a:xfrm>
          <a:prstGeom prst="rect">
            <a:avLst/>
          </a:prstGeom>
        </p:spPr>
      </p:pic>
    </p:spTree>
    <p:extLst>
      <p:ext uri="{BB962C8B-B14F-4D97-AF65-F5344CB8AC3E}">
        <p14:creationId xmlns:p14="http://schemas.microsoft.com/office/powerpoint/2010/main" val="35679377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9EDA9374-8511-4FBE-A5B0-FADC45DB248A}"/>
              </a:ext>
            </a:extLst>
          </p:cNvPr>
          <p:cNvPicPr>
            <a:picLocks noChangeAspect="1"/>
          </p:cNvPicPr>
          <p:nvPr/>
        </p:nvPicPr>
        <p:blipFill>
          <a:blip r:embed="rId2"/>
          <a:stretch>
            <a:fillRect/>
          </a:stretch>
        </p:blipFill>
        <p:spPr>
          <a:xfrm>
            <a:off x="535782" y="1809212"/>
            <a:ext cx="8697600" cy="1545813"/>
          </a:xfrm>
          <a:prstGeom prst="rect">
            <a:avLst/>
          </a:prstGeom>
          <a:ln>
            <a:solidFill>
              <a:schemeClr val="tx1"/>
            </a:solidFill>
          </a:ln>
        </p:spPr>
      </p:pic>
      <p:sp>
        <p:nvSpPr>
          <p:cNvPr id="2" name="Titel 1"/>
          <p:cNvSpPr>
            <a:spLocks noGrp="1"/>
          </p:cNvSpPr>
          <p:nvPr>
            <p:ph type="title"/>
          </p:nvPr>
        </p:nvSpPr>
        <p:spPr/>
        <p:txBody>
          <a:bodyPr/>
          <a:lstStyle/>
          <a:p>
            <a:r>
              <a:rPr lang="de-DE" dirty="0"/>
              <a:t>2.5 - Schule</a:t>
            </a:r>
          </a:p>
        </p:txBody>
      </p:sp>
      <p:sp>
        <p:nvSpPr>
          <p:cNvPr id="4" name="Datumsplatzhalter 3"/>
          <p:cNvSpPr>
            <a:spLocks noGrp="1"/>
          </p:cNvSpPr>
          <p:nvPr>
            <p:ph type="dt" sz="half" idx="10"/>
          </p:nvPr>
        </p:nvSpPr>
        <p:spPr/>
        <p:txBody>
          <a:bodyPr/>
          <a:lstStyle/>
          <a:p>
            <a:pPr>
              <a:defRPr/>
            </a:pPr>
            <a:r>
              <a:rPr lang="de-DE"/>
              <a:t>Stand: 02/2021 - Version 1.1</a:t>
            </a:r>
            <a:endParaRPr lang="de-DE" dirty="0"/>
          </a:p>
        </p:txBody>
      </p:sp>
      <p:sp>
        <p:nvSpPr>
          <p:cNvPr id="5" name="Fußzeilenplatzhalter 4"/>
          <p:cNvSpPr>
            <a:spLocks noGrp="1"/>
          </p:cNvSpPr>
          <p:nvPr>
            <p:ph type="ftr" sz="quarter" idx="11"/>
          </p:nvPr>
        </p:nvSpPr>
        <p:spPr/>
        <p:txBody>
          <a:bodyPr/>
          <a:lstStyle/>
          <a:p>
            <a:pPr>
              <a:defRPr/>
            </a:pPr>
            <a:r>
              <a:rPr lang="de-DE"/>
              <a:t>AmBADO KJP - Schulungsunterlagen</a:t>
            </a:r>
            <a:endParaRPr lang="de-DE" dirty="0"/>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85</a:t>
            </a:fld>
            <a:endParaRPr lang="de-DE" dirty="0"/>
          </a:p>
        </p:txBody>
      </p:sp>
      <p:sp>
        <p:nvSpPr>
          <p:cNvPr id="9" name="Inhaltsplatzhalter 8">
            <a:extLst>
              <a:ext uri="{FF2B5EF4-FFF2-40B4-BE49-F238E27FC236}">
                <a16:creationId xmlns:a16="http://schemas.microsoft.com/office/drawing/2014/main" id="{1CD314D5-CDE4-4502-9EB9-1A74A3A2E248}"/>
              </a:ext>
            </a:extLst>
          </p:cNvPr>
          <p:cNvSpPr txBox="1">
            <a:spLocks/>
          </p:cNvSpPr>
          <p:nvPr/>
        </p:nvSpPr>
        <p:spPr bwMode="auto">
          <a:xfrm>
            <a:off x="535782" y="3550929"/>
            <a:ext cx="8983331" cy="342262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indent="-179388" algn="l" defTabSz="520700" rtl="0" fontAlgn="base">
              <a:lnSpc>
                <a:spcPts val="2200"/>
              </a:lnSpc>
              <a:spcBef>
                <a:spcPct val="0"/>
              </a:spcBef>
              <a:spcAft>
                <a:spcPts val="1200"/>
              </a:spcAft>
              <a:defRPr sz="1700" kern="1200">
                <a:solidFill>
                  <a:schemeClr val="tx1"/>
                </a:solidFill>
                <a:latin typeface="Arial"/>
                <a:ea typeface="+mn-ea"/>
                <a:cs typeface="Arial"/>
              </a:defRPr>
            </a:lvl1pPr>
            <a:lvl2pPr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2pPr>
            <a:lvl3pPr marL="358775"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3pPr>
            <a:lvl4pPr marL="539750"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4pPr>
            <a:lvl5pPr marL="719138"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5pPr>
            <a:lvl6pPr marL="2867750" indent="-260705" algn="l" defTabSz="521409" rtl="0" eaLnBrk="1" latinLnBrk="0" hangingPunct="1">
              <a:spcBef>
                <a:spcPct val="20000"/>
              </a:spcBef>
              <a:buFont typeface="Arial"/>
              <a:buChar char="•"/>
              <a:defRPr sz="2300" kern="1200">
                <a:solidFill>
                  <a:schemeClr val="tx1"/>
                </a:solidFill>
                <a:latin typeface="+mn-lt"/>
                <a:ea typeface="+mn-ea"/>
                <a:cs typeface="+mn-cs"/>
              </a:defRPr>
            </a:lvl6pPr>
            <a:lvl7pPr marL="3389160" indent="-260705" algn="l" defTabSz="521409" rtl="0" eaLnBrk="1" latinLnBrk="0" hangingPunct="1">
              <a:spcBef>
                <a:spcPct val="20000"/>
              </a:spcBef>
              <a:buFont typeface="Arial"/>
              <a:buChar char="•"/>
              <a:defRPr sz="2300" kern="1200">
                <a:solidFill>
                  <a:schemeClr val="tx1"/>
                </a:solidFill>
                <a:latin typeface="+mn-lt"/>
                <a:ea typeface="+mn-ea"/>
                <a:cs typeface="+mn-cs"/>
              </a:defRPr>
            </a:lvl7pPr>
            <a:lvl8pPr marL="3910569" indent="-260705" algn="l" defTabSz="521409" rtl="0" eaLnBrk="1" latinLnBrk="0" hangingPunct="1">
              <a:spcBef>
                <a:spcPct val="20000"/>
              </a:spcBef>
              <a:buFont typeface="Arial"/>
              <a:buChar char="•"/>
              <a:defRPr sz="2300" kern="1200">
                <a:solidFill>
                  <a:schemeClr val="tx1"/>
                </a:solidFill>
                <a:latin typeface="+mn-lt"/>
                <a:ea typeface="+mn-ea"/>
                <a:cs typeface="+mn-cs"/>
              </a:defRPr>
            </a:lvl8pPr>
            <a:lvl9pPr marL="4431978" indent="-260705" algn="l" defTabSz="521409" rtl="0" eaLnBrk="1" latinLnBrk="0" hangingPunct="1">
              <a:spcBef>
                <a:spcPct val="20000"/>
              </a:spcBef>
              <a:buFont typeface="Arial"/>
              <a:buChar char="•"/>
              <a:defRPr sz="2300" kern="1200">
                <a:solidFill>
                  <a:schemeClr val="tx1"/>
                </a:solidFill>
                <a:latin typeface="+mn-lt"/>
                <a:ea typeface="+mn-ea"/>
                <a:cs typeface="+mn-cs"/>
              </a:defRPr>
            </a:lvl9pPr>
          </a:lstStyle>
          <a:p>
            <a:pPr marL="285750" indent="-285750">
              <a:lnSpc>
                <a:spcPts val="2400"/>
              </a:lnSpc>
              <a:spcAft>
                <a:spcPts val="1000"/>
              </a:spcAft>
              <a:buClr>
                <a:srgbClr val="0460B4"/>
              </a:buClr>
              <a:buFont typeface="Wingdings" panose="05000000000000000000" pitchFamily="2" charset="2"/>
              <a:buChar char="§"/>
            </a:pPr>
            <a:r>
              <a:rPr lang="de-DE" sz="1800" dirty="0">
                <a:solidFill>
                  <a:srgbClr val="000000"/>
                </a:solidFill>
              </a:rPr>
              <a:t>Hier ist zu kodieren, ob sich das Kind / der Jugendliche </a:t>
            </a:r>
            <a:r>
              <a:rPr lang="de-DE" sz="1800" b="1" dirty="0">
                <a:solidFill>
                  <a:srgbClr val="000000"/>
                </a:solidFill>
              </a:rPr>
              <a:t>derzeit in schulischer Ausbildung </a:t>
            </a:r>
            <a:r>
              <a:rPr lang="de-DE" sz="1800" dirty="0">
                <a:solidFill>
                  <a:srgbClr val="000000"/>
                </a:solidFill>
              </a:rPr>
              <a:t>befindet </a:t>
            </a:r>
            <a:r>
              <a:rPr lang="de-DE" sz="1800" b="1" dirty="0">
                <a:solidFill>
                  <a:srgbClr val="000000"/>
                </a:solidFill>
              </a:rPr>
              <a:t>oder jemals in der Schule war</a:t>
            </a:r>
            <a:r>
              <a:rPr lang="de-DE" sz="1800" dirty="0">
                <a:solidFill>
                  <a:srgbClr val="000000"/>
                </a:solidFill>
              </a:rPr>
              <a:t>. </a:t>
            </a:r>
          </a:p>
          <a:p>
            <a:pPr marL="285750" indent="-285750">
              <a:lnSpc>
                <a:spcPts val="2400"/>
              </a:lnSpc>
              <a:spcAft>
                <a:spcPts val="1000"/>
              </a:spcAft>
              <a:buClr>
                <a:srgbClr val="0460B4"/>
              </a:buClr>
              <a:buFont typeface="Wingdings" panose="05000000000000000000" pitchFamily="2" charset="2"/>
              <a:buChar char="§"/>
            </a:pPr>
            <a:r>
              <a:rPr lang="de-DE" sz="1800" b="1" dirty="0">
                <a:solidFill>
                  <a:srgbClr val="000000"/>
                </a:solidFill>
              </a:rPr>
              <a:t>„entfällt, da noch nicht schulpflichtig“</a:t>
            </a:r>
            <a:r>
              <a:rPr lang="de-DE" sz="1800" dirty="0">
                <a:solidFill>
                  <a:srgbClr val="000000"/>
                </a:solidFill>
                <a:sym typeface="Wingdings" panose="05000000000000000000" pitchFamily="2" charset="2"/>
              </a:rPr>
              <a:t> Kategorie für noch nicht schulpflichtige oder aufgrund einer Rückstellung noch nicht eingeschulte Kinder</a:t>
            </a:r>
            <a:endParaRPr lang="de-DE" sz="1800" dirty="0">
              <a:solidFill>
                <a:srgbClr val="000000"/>
              </a:solidFill>
            </a:endParaRPr>
          </a:p>
          <a:p>
            <a:pPr marL="285750" indent="-285750">
              <a:lnSpc>
                <a:spcPts val="2400"/>
              </a:lnSpc>
              <a:spcAft>
                <a:spcPts val="1000"/>
              </a:spcAft>
              <a:buClr>
                <a:srgbClr val="0460B4"/>
              </a:buClr>
              <a:buFont typeface="Wingdings" panose="05000000000000000000" pitchFamily="2" charset="2"/>
              <a:buChar char="§"/>
            </a:pPr>
            <a:r>
              <a:rPr lang="de-DE" sz="1800" b="1" dirty="0">
                <a:solidFill>
                  <a:srgbClr val="000000"/>
                </a:solidFill>
              </a:rPr>
              <a:t>„derzeit Schulbesuch“</a:t>
            </a:r>
            <a:r>
              <a:rPr lang="de-DE" sz="1800" dirty="0">
                <a:solidFill>
                  <a:srgbClr val="000000"/>
                </a:solidFill>
                <a:sym typeface="Wingdings" panose="05000000000000000000" pitchFamily="2" charset="2"/>
              </a:rPr>
              <a:t> Patienten, die derzeit eine </a:t>
            </a:r>
            <a:r>
              <a:rPr lang="de-DE" sz="1800" u="sng" dirty="0">
                <a:solidFill>
                  <a:srgbClr val="000000"/>
                </a:solidFill>
                <a:sym typeface="Wingdings" panose="05000000000000000000" pitchFamily="2" charset="2"/>
              </a:rPr>
              <a:t>Schule</a:t>
            </a:r>
            <a:r>
              <a:rPr lang="de-DE" sz="1800" dirty="0">
                <a:solidFill>
                  <a:srgbClr val="000000"/>
                </a:solidFill>
                <a:sym typeface="Wingdings" panose="05000000000000000000" pitchFamily="2" charset="2"/>
              </a:rPr>
              <a:t> besuchen</a:t>
            </a:r>
          </a:p>
          <a:p>
            <a:pPr marL="285750" indent="-285750">
              <a:lnSpc>
                <a:spcPts val="2400"/>
              </a:lnSpc>
              <a:spcAft>
                <a:spcPts val="1000"/>
              </a:spcAft>
              <a:buClr>
                <a:srgbClr val="0460B4"/>
              </a:buClr>
              <a:buFont typeface="Wingdings" panose="05000000000000000000" pitchFamily="2" charset="2"/>
              <a:buChar char="§"/>
            </a:pPr>
            <a:r>
              <a:rPr lang="de-DE" sz="1800" b="1" dirty="0">
                <a:solidFill>
                  <a:srgbClr val="000000"/>
                </a:solidFill>
                <a:sym typeface="Wingdings" panose="05000000000000000000" pitchFamily="2" charset="2"/>
              </a:rPr>
              <a:t>„Schullaufbahn beendet“</a:t>
            </a:r>
            <a:r>
              <a:rPr lang="de-DE" sz="1800" dirty="0">
                <a:solidFill>
                  <a:srgbClr val="000000"/>
                </a:solidFill>
                <a:sym typeface="Wingdings" panose="05000000000000000000" pitchFamily="2" charset="2"/>
              </a:rPr>
              <a:t> Patienten, die ihre Schullaufbahn abgeschlossen haben und/oder Patienten, die im Anschluss eine Hochschule besuchen</a:t>
            </a:r>
          </a:p>
          <a:p>
            <a:pPr marL="285750" indent="-285750">
              <a:lnSpc>
                <a:spcPts val="2400"/>
              </a:lnSpc>
              <a:spcAft>
                <a:spcPts val="1000"/>
              </a:spcAft>
              <a:buClr>
                <a:srgbClr val="0460B4"/>
              </a:buClr>
              <a:buFont typeface="Wingdings" panose="05000000000000000000" pitchFamily="2" charset="2"/>
              <a:buChar char="§"/>
            </a:pPr>
            <a:r>
              <a:rPr lang="de-DE" sz="1800" b="1" dirty="0">
                <a:solidFill>
                  <a:srgbClr val="000000"/>
                </a:solidFill>
                <a:sym typeface="Wingdings" panose="05000000000000000000" pitchFamily="2" charset="2"/>
              </a:rPr>
              <a:t>„aus anderen Gründen kein </a:t>
            </a:r>
            <a:r>
              <a:rPr lang="de-DE" sz="1800" b="1" dirty="0" err="1">
                <a:solidFill>
                  <a:srgbClr val="000000"/>
                </a:solidFill>
                <a:sym typeface="Wingdings" panose="05000000000000000000" pitchFamily="2" charset="2"/>
              </a:rPr>
              <a:t>Schulbes</a:t>
            </a:r>
            <a:r>
              <a:rPr lang="de-DE" sz="1800" b="1" dirty="0">
                <a:solidFill>
                  <a:srgbClr val="000000"/>
                </a:solidFill>
                <a:sym typeface="Wingdings" panose="05000000000000000000" pitchFamily="2" charset="2"/>
              </a:rPr>
              <a:t>.“ </a:t>
            </a:r>
            <a:r>
              <a:rPr lang="de-DE" sz="1800" dirty="0">
                <a:solidFill>
                  <a:srgbClr val="000000"/>
                </a:solidFill>
                <a:sym typeface="Wingdings" panose="05000000000000000000" pitchFamily="2" charset="2"/>
              </a:rPr>
              <a:t> Schulpflichtigen Patienten, die aus anderen Gründen bisher keine Schule besucht haben</a:t>
            </a:r>
            <a:endParaRPr lang="de-DE" sz="1800" dirty="0">
              <a:solidFill>
                <a:srgbClr val="000000"/>
              </a:solidFill>
            </a:endParaRPr>
          </a:p>
          <a:p>
            <a:pPr indent="0">
              <a:buClr>
                <a:srgbClr val="0460B4"/>
              </a:buClr>
            </a:pPr>
            <a:endParaRPr lang="de-DE" dirty="0"/>
          </a:p>
        </p:txBody>
      </p:sp>
      <p:pic>
        <p:nvPicPr>
          <p:cNvPr id="11" name="Grafik 10" descr="Marke neu">
            <a:extLst>
              <a:ext uri="{FF2B5EF4-FFF2-40B4-BE49-F238E27FC236}">
                <a16:creationId xmlns:a16="http://schemas.microsoft.com/office/drawing/2014/main" id="{247904BF-0D2D-4839-9586-DE4FF35F56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77163" y="1378494"/>
            <a:ext cx="540000" cy="540000"/>
          </a:xfrm>
          <a:prstGeom prst="rect">
            <a:avLst/>
          </a:prstGeom>
        </p:spPr>
      </p:pic>
    </p:spTree>
    <p:extLst>
      <p:ext uri="{BB962C8B-B14F-4D97-AF65-F5344CB8AC3E}">
        <p14:creationId xmlns:p14="http://schemas.microsoft.com/office/powerpoint/2010/main" val="41407867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105512A2-CE50-4268-BA28-BF0DF24F2DC2}"/>
              </a:ext>
            </a:extLst>
          </p:cNvPr>
          <p:cNvPicPr>
            <a:picLocks noChangeAspect="1"/>
          </p:cNvPicPr>
          <p:nvPr/>
        </p:nvPicPr>
        <p:blipFill>
          <a:blip r:embed="rId2"/>
          <a:stretch>
            <a:fillRect/>
          </a:stretch>
        </p:blipFill>
        <p:spPr>
          <a:xfrm>
            <a:off x="537375" y="2540490"/>
            <a:ext cx="4773600" cy="2989889"/>
          </a:xfrm>
          <a:prstGeom prst="rect">
            <a:avLst/>
          </a:prstGeom>
          <a:ln>
            <a:solidFill>
              <a:schemeClr val="tx1"/>
            </a:solidFill>
          </a:ln>
        </p:spPr>
      </p:pic>
      <p:sp>
        <p:nvSpPr>
          <p:cNvPr id="2" name="Titel 1">
            <a:extLst>
              <a:ext uri="{FF2B5EF4-FFF2-40B4-BE49-F238E27FC236}">
                <a16:creationId xmlns:a16="http://schemas.microsoft.com/office/drawing/2014/main" id="{E90B9C01-CBF8-411C-8ECD-86712551F44E}"/>
              </a:ext>
            </a:extLst>
          </p:cNvPr>
          <p:cNvSpPr>
            <a:spLocks noGrp="1"/>
          </p:cNvSpPr>
          <p:nvPr>
            <p:ph type="title"/>
          </p:nvPr>
        </p:nvSpPr>
        <p:spPr/>
        <p:txBody>
          <a:bodyPr/>
          <a:lstStyle/>
          <a:p>
            <a:r>
              <a:rPr lang="de-DE" dirty="0"/>
              <a:t>2.5.1 - Gegenwärtig / zuletzt bes. Schule oder Hochschule:</a:t>
            </a:r>
          </a:p>
        </p:txBody>
      </p:sp>
      <p:sp>
        <p:nvSpPr>
          <p:cNvPr id="4" name="Datumsplatzhalter 3">
            <a:extLst>
              <a:ext uri="{FF2B5EF4-FFF2-40B4-BE49-F238E27FC236}">
                <a16:creationId xmlns:a16="http://schemas.microsoft.com/office/drawing/2014/main" id="{76B3DD3E-20C0-42F9-AF25-AAE2E5099A48}"/>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6822B18F-AF67-4689-8A36-C9F16CEF343C}"/>
              </a:ext>
            </a:extLst>
          </p:cNvPr>
          <p:cNvSpPr>
            <a:spLocks noGrp="1"/>
          </p:cNvSpPr>
          <p:nvPr>
            <p:ph type="ftr" sz="quarter" idx="11"/>
          </p:nvPr>
        </p:nvSpPr>
        <p:spPr/>
        <p:txBody>
          <a:bodyPr/>
          <a:lstStyle/>
          <a:p>
            <a:pPr>
              <a:defRPr/>
            </a:pPr>
            <a:r>
              <a:rPr lang="de-DE"/>
              <a:t>AmBADO KJP - Schulungsunterlagen</a:t>
            </a:r>
            <a:endParaRPr lang="de-DE" dirty="0"/>
          </a:p>
        </p:txBody>
      </p:sp>
      <p:sp>
        <p:nvSpPr>
          <p:cNvPr id="6" name="Foliennummernplatzhalter 5">
            <a:extLst>
              <a:ext uri="{FF2B5EF4-FFF2-40B4-BE49-F238E27FC236}">
                <a16:creationId xmlns:a16="http://schemas.microsoft.com/office/drawing/2014/main" id="{CACDCAC5-D90F-41F0-BBF3-FA9956112A12}"/>
              </a:ext>
            </a:extLst>
          </p:cNvPr>
          <p:cNvSpPr>
            <a:spLocks noGrp="1"/>
          </p:cNvSpPr>
          <p:nvPr>
            <p:ph type="sldNum" sz="quarter" idx="12"/>
          </p:nvPr>
        </p:nvSpPr>
        <p:spPr/>
        <p:txBody>
          <a:bodyPr/>
          <a:lstStyle/>
          <a:p>
            <a:pPr>
              <a:defRPr/>
            </a:pPr>
            <a:fld id="{F9D6104D-E8AE-4D46-824F-6769818204BD}" type="slidenum">
              <a:rPr lang="de-DE" smtClean="0"/>
              <a:pPr>
                <a:defRPr/>
              </a:pPr>
              <a:t>86</a:t>
            </a:fld>
            <a:endParaRPr lang="de-DE" dirty="0"/>
          </a:p>
        </p:txBody>
      </p:sp>
      <p:sp>
        <p:nvSpPr>
          <p:cNvPr id="10" name="Inhaltsplatzhalter 8">
            <a:extLst>
              <a:ext uri="{FF2B5EF4-FFF2-40B4-BE49-F238E27FC236}">
                <a16:creationId xmlns:a16="http://schemas.microsoft.com/office/drawing/2014/main" id="{5E13423D-5BEA-4D57-A809-E06BF6787529}"/>
              </a:ext>
            </a:extLst>
          </p:cNvPr>
          <p:cNvSpPr txBox="1">
            <a:spLocks/>
          </p:cNvSpPr>
          <p:nvPr/>
        </p:nvSpPr>
        <p:spPr bwMode="auto">
          <a:xfrm>
            <a:off x="5566789" y="2354571"/>
            <a:ext cx="4772965" cy="34333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indent="-179388" algn="l" defTabSz="520700" rtl="0" fontAlgn="base">
              <a:lnSpc>
                <a:spcPts val="2200"/>
              </a:lnSpc>
              <a:spcBef>
                <a:spcPct val="0"/>
              </a:spcBef>
              <a:spcAft>
                <a:spcPts val="1200"/>
              </a:spcAft>
              <a:defRPr sz="1700" kern="1200">
                <a:solidFill>
                  <a:schemeClr val="tx1"/>
                </a:solidFill>
                <a:latin typeface="Arial"/>
                <a:ea typeface="+mn-ea"/>
                <a:cs typeface="Arial"/>
              </a:defRPr>
            </a:lvl1pPr>
            <a:lvl2pPr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2pPr>
            <a:lvl3pPr marL="358775"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3pPr>
            <a:lvl4pPr marL="539750"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4pPr>
            <a:lvl5pPr marL="719138"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5pPr>
            <a:lvl6pPr marL="2867750" indent="-260705" algn="l" defTabSz="521409" rtl="0" eaLnBrk="1" latinLnBrk="0" hangingPunct="1">
              <a:spcBef>
                <a:spcPct val="20000"/>
              </a:spcBef>
              <a:buFont typeface="Arial"/>
              <a:buChar char="•"/>
              <a:defRPr sz="2300" kern="1200">
                <a:solidFill>
                  <a:schemeClr val="tx1"/>
                </a:solidFill>
                <a:latin typeface="+mn-lt"/>
                <a:ea typeface="+mn-ea"/>
                <a:cs typeface="+mn-cs"/>
              </a:defRPr>
            </a:lvl6pPr>
            <a:lvl7pPr marL="3389160" indent="-260705" algn="l" defTabSz="521409" rtl="0" eaLnBrk="1" latinLnBrk="0" hangingPunct="1">
              <a:spcBef>
                <a:spcPct val="20000"/>
              </a:spcBef>
              <a:buFont typeface="Arial"/>
              <a:buChar char="•"/>
              <a:defRPr sz="2300" kern="1200">
                <a:solidFill>
                  <a:schemeClr val="tx1"/>
                </a:solidFill>
                <a:latin typeface="+mn-lt"/>
                <a:ea typeface="+mn-ea"/>
                <a:cs typeface="+mn-cs"/>
              </a:defRPr>
            </a:lvl7pPr>
            <a:lvl8pPr marL="3910569" indent="-260705" algn="l" defTabSz="521409" rtl="0" eaLnBrk="1" latinLnBrk="0" hangingPunct="1">
              <a:spcBef>
                <a:spcPct val="20000"/>
              </a:spcBef>
              <a:buFont typeface="Arial"/>
              <a:buChar char="•"/>
              <a:defRPr sz="2300" kern="1200">
                <a:solidFill>
                  <a:schemeClr val="tx1"/>
                </a:solidFill>
                <a:latin typeface="+mn-lt"/>
                <a:ea typeface="+mn-ea"/>
                <a:cs typeface="+mn-cs"/>
              </a:defRPr>
            </a:lvl8pPr>
            <a:lvl9pPr marL="4431978" indent="-260705" algn="l" defTabSz="521409" rtl="0" eaLnBrk="1" latinLnBrk="0" hangingPunct="1">
              <a:spcBef>
                <a:spcPct val="20000"/>
              </a:spcBef>
              <a:buFont typeface="Arial"/>
              <a:buChar char="•"/>
              <a:defRPr sz="2300" kern="1200">
                <a:solidFill>
                  <a:schemeClr val="tx1"/>
                </a:solidFill>
                <a:latin typeface="+mn-lt"/>
                <a:ea typeface="+mn-ea"/>
                <a:cs typeface="+mn-cs"/>
              </a:defRPr>
            </a:lvl9pPr>
          </a:lstStyle>
          <a:p>
            <a:pPr marL="285750" indent="-285750">
              <a:lnSpc>
                <a:spcPts val="2400"/>
              </a:lnSpc>
              <a:buClr>
                <a:srgbClr val="0460B4"/>
              </a:buClr>
              <a:buFont typeface="Wingdings" panose="05000000000000000000" pitchFamily="2" charset="2"/>
              <a:buChar char="§"/>
            </a:pPr>
            <a:r>
              <a:rPr lang="de-DE" sz="2000" b="1" dirty="0">
                <a:solidFill>
                  <a:srgbClr val="000000"/>
                </a:solidFill>
              </a:rPr>
              <a:t>Bei Patienten, die derzeit zur Schule gehen </a:t>
            </a:r>
            <a:r>
              <a:rPr lang="de-DE" sz="2000" b="1" dirty="0">
                <a:solidFill>
                  <a:srgbClr val="000000"/>
                </a:solidFill>
                <a:sym typeface="Wingdings" panose="05000000000000000000" pitchFamily="2" charset="2"/>
              </a:rPr>
              <a:t> </a:t>
            </a:r>
            <a:r>
              <a:rPr lang="de-DE" sz="2000" dirty="0">
                <a:solidFill>
                  <a:srgbClr val="000000"/>
                </a:solidFill>
                <a:sym typeface="Wingdings" panose="05000000000000000000" pitchFamily="2" charset="2"/>
              </a:rPr>
              <a:t>die zum Behandlungszeit-punkt besuchte Schulform</a:t>
            </a:r>
            <a:endParaRPr lang="de-DE" sz="2000" dirty="0">
              <a:solidFill>
                <a:srgbClr val="000000"/>
              </a:solidFill>
            </a:endParaRPr>
          </a:p>
          <a:p>
            <a:pPr marL="285750" indent="-285750">
              <a:lnSpc>
                <a:spcPts val="2400"/>
              </a:lnSpc>
              <a:buClr>
                <a:srgbClr val="0460B4"/>
              </a:buClr>
              <a:buFont typeface="Wingdings" panose="05000000000000000000" pitchFamily="2" charset="2"/>
              <a:buChar char="§"/>
            </a:pPr>
            <a:r>
              <a:rPr lang="de-DE" sz="2000" b="1" dirty="0">
                <a:solidFill>
                  <a:srgbClr val="000000"/>
                </a:solidFill>
              </a:rPr>
              <a:t>Bei Patienten, die ihre Schullauf-bahn bereits abgeschlossen haben </a:t>
            </a:r>
            <a:r>
              <a:rPr lang="de-DE" sz="2000" b="1" dirty="0">
                <a:solidFill>
                  <a:srgbClr val="000000"/>
                </a:solidFill>
                <a:sym typeface="Wingdings" panose="05000000000000000000" pitchFamily="2" charset="2"/>
              </a:rPr>
              <a:t></a:t>
            </a:r>
            <a:r>
              <a:rPr lang="de-DE" sz="2000" b="1" dirty="0">
                <a:solidFill>
                  <a:srgbClr val="000000"/>
                </a:solidFill>
              </a:rPr>
              <a:t> </a:t>
            </a:r>
            <a:r>
              <a:rPr lang="de-DE" sz="2000" dirty="0">
                <a:solidFill>
                  <a:srgbClr val="000000"/>
                </a:solidFill>
              </a:rPr>
              <a:t>die zuletzt besuchte Schulform</a:t>
            </a:r>
          </a:p>
          <a:p>
            <a:pPr marL="285750" indent="-285750">
              <a:lnSpc>
                <a:spcPts val="2400"/>
              </a:lnSpc>
              <a:buClr>
                <a:srgbClr val="0460B4"/>
              </a:buClr>
              <a:buFont typeface="Wingdings" panose="05000000000000000000" pitchFamily="2" charset="2"/>
              <a:buChar char="§"/>
            </a:pPr>
            <a:r>
              <a:rPr lang="de-DE" sz="2000" b="1" dirty="0">
                <a:solidFill>
                  <a:srgbClr val="000000"/>
                </a:solidFill>
              </a:rPr>
              <a:t>Bei Patienten, die die Schule krank-</a:t>
            </a:r>
            <a:r>
              <a:rPr lang="de-DE" sz="2000" b="1" dirty="0" err="1">
                <a:solidFill>
                  <a:srgbClr val="000000"/>
                </a:solidFill>
              </a:rPr>
              <a:t>heitsbedingt</a:t>
            </a:r>
            <a:r>
              <a:rPr lang="de-DE" sz="2000" b="1" dirty="0">
                <a:solidFill>
                  <a:srgbClr val="000000"/>
                </a:solidFill>
              </a:rPr>
              <a:t> nicht mehr besuchen </a:t>
            </a:r>
            <a:r>
              <a:rPr lang="de-DE" sz="2000" b="1" dirty="0">
                <a:solidFill>
                  <a:srgbClr val="000000"/>
                </a:solidFill>
                <a:sym typeface="Wingdings" panose="05000000000000000000" pitchFamily="2" charset="2"/>
              </a:rPr>
              <a:t> </a:t>
            </a:r>
            <a:r>
              <a:rPr lang="de-DE" sz="2000" dirty="0">
                <a:solidFill>
                  <a:srgbClr val="000000"/>
                </a:solidFill>
                <a:sym typeface="Wingdings" panose="05000000000000000000" pitchFamily="2" charset="2"/>
              </a:rPr>
              <a:t>die Schulform, an welcher der Patient gemeldet ist bzw. zuletzt gemeldet war</a:t>
            </a:r>
          </a:p>
        </p:txBody>
      </p:sp>
      <p:pic>
        <p:nvPicPr>
          <p:cNvPr id="3" name="Grafik 2" descr="Marke neu">
            <a:extLst>
              <a:ext uri="{FF2B5EF4-FFF2-40B4-BE49-F238E27FC236}">
                <a16:creationId xmlns:a16="http://schemas.microsoft.com/office/drawing/2014/main" id="{8C92DFFF-292A-4809-AB57-E7D1A0FA56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77163" y="1378494"/>
            <a:ext cx="540000" cy="540000"/>
          </a:xfrm>
          <a:prstGeom prst="rect">
            <a:avLst/>
          </a:prstGeom>
        </p:spPr>
      </p:pic>
    </p:spTree>
    <p:extLst>
      <p:ext uri="{BB962C8B-B14F-4D97-AF65-F5344CB8AC3E}">
        <p14:creationId xmlns:p14="http://schemas.microsoft.com/office/powerpoint/2010/main" val="13885304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2BD33A55-774E-4AC4-9C9C-BB434DFD1CEB}"/>
              </a:ext>
            </a:extLst>
          </p:cNvPr>
          <p:cNvPicPr>
            <a:picLocks noChangeAspect="1"/>
          </p:cNvPicPr>
          <p:nvPr/>
        </p:nvPicPr>
        <p:blipFill>
          <a:blip r:embed="rId2"/>
          <a:stretch>
            <a:fillRect/>
          </a:stretch>
        </p:blipFill>
        <p:spPr>
          <a:xfrm>
            <a:off x="792192" y="3110539"/>
            <a:ext cx="4320000" cy="1493333"/>
          </a:xfrm>
          <a:prstGeom prst="rect">
            <a:avLst/>
          </a:prstGeom>
          <a:ln>
            <a:solidFill>
              <a:schemeClr val="tx1"/>
            </a:solidFill>
          </a:ln>
        </p:spPr>
      </p:pic>
      <p:sp>
        <p:nvSpPr>
          <p:cNvPr id="2" name="Titel 1"/>
          <p:cNvSpPr>
            <a:spLocks noGrp="1"/>
          </p:cNvSpPr>
          <p:nvPr>
            <p:ph type="title"/>
          </p:nvPr>
        </p:nvSpPr>
        <p:spPr/>
        <p:txBody>
          <a:bodyPr/>
          <a:lstStyle/>
          <a:p>
            <a:r>
              <a:rPr lang="de-DE" dirty="0"/>
              <a:t>2.6 - Familie</a:t>
            </a:r>
          </a:p>
        </p:txBody>
      </p:sp>
      <p:sp>
        <p:nvSpPr>
          <p:cNvPr id="4" name="Datumsplatzhalter 3"/>
          <p:cNvSpPr>
            <a:spLocks noGrp="1"/>
          </p:cNvSpPr>
          <p:nvPr>
            <p:ph type="dt" sz="half" idx="10"/>
          </p:nvPr>
        </p:nvSpPr>
        <p:spPr/>
        <p:txBody>
          <a:bodyPr/>
          <a:lstStyle/>
          <a:p>
            <a:pPr>
              <a:defRPr/>
            </a:pPr>
            <a:r>
              <a:rPr lang="de-DE"/>
              <a:t>Stand: 02/2021 - Version 1.1</a:t>
            </a:r>
            <a:endParaRPr lang="de-DE" dirty="0"/>
          </a:p>
        </p:txBody>
      </p:sp>
      <p:sp>
        <p:nvSpPr>
          <p:cNvPr id="5" name="Fußzeilenplatzhalter 4"/>
          <p:cNvSpPr>
            <a:spLocks noGrp="1"/>
          </p:cNvSpPr>
          <p:nvPr>
            <p:ph type="ftr" sz="quarter" idx="11"/>
          </p:nvPr>
        </p:nvSpPr>
        <p:spPr/>
        <p:txBody>
          <a:bodyPr/>
          <a:lstStyle/>
          <a:p>
            <a:pPr>
              <a:defRPr/>
            </a:pPr>
            <a:r>
              <a:rPr lang="de-DE"/>
              <a:t>AmBADO KJP - Schulungsunterlagen</a:t>
            </a:r>
            <a:endParaRPr lang="de-DE" dirty="0"/>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87</a:t>
            </a:fld>
            <a:endParaRPr lang="de-DE" dirty="0"/>
          </a:p>
        </p:txBody>
      </p:sp>
      <p:sp>
        <p:nvSpPr>
          <p:cNvPr id="9" name="Inhaltsplatzhalter 8">
            <a:extLst>
              <a:ext uri="{FF2B5EF4-FFF2-40B4-BE49-F238E27FC236}">
                <a16:creationId xmlns:a16="http://schemas.microsoft.com/office/drawing/2014/main" id="{5BCFA83C-C644-47F9-B7B2-72EF2C71EBFE}"/>
              </a:ext>
            </a:extLst>
          </p:cNvPr>
          <p:cNvSpPr txBox="1">
            <a:spLocks/>
          </p:cNvSpPr>
          <p:nvPr/>
        </p:nvSpPr>
        <p:spPr bwMode="auto">
          <a:xfrm>
            <a:off x="5576447" y="2874617"/>
            <a:ext cx="4772965" cy="208015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indent="-179388" algn="l" defTabSz="520700" rtl="0" fontAlgn="base">
              <a:lnSpc>
                <a:spcPts val="2200"/>
              </a:lnSpc>
              <a:spcBef>
                <a:spcPct val="0"/>
              </a:spcBef>
              <a:spcAft>
                <a:spcPts val="1200"/>
              </a:spcAft>
              <a:defRPr sz="1700" kern="1200">
                <a:solidFill>
                  <a:schemeClr val="tx1"/>
                </a:solidFill>
                <a:latin typeface="Arial"/>
                <a:ea typeface="+mn-ea"/>
                <a:cs typeface="Arial"/>
              </a:defRPr>
            </a:lvl1pPr>
            <a:lvl2pPr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2pPr>
            <a:lvl3pPr marL="358775"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3pPr>
            <a:lvl4pPr marL="539750"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4pPr>
            <a:lvl5pPr marL="719138"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5pPr>
            <a:lvl6pPr marL="2867750" indent="-260705" algn="l" defTabSz="521409" rtl="0" eaLnBrk="1" latinLnBrk="0" hangingPunct="1">
              <a:spcBef>
                <a:spcPct val="20000"/>
              </a:spcBef>
              <a:buFont typeface="Arial"/>
              <a:buChar char="•"/>
              <a:defRPr sz="2300" kern="1200">
                <a:solidFill>
                  <a:schemeClr val="tx1"/>
                </a:solidFill>
                <a:latin typeface="+mn-lt"/>
                <a:ea typeface="+mn-ea"/>
                <a:cs typeface="+mn-cs"/>
              </a:defRPr>
            </a:lvl6pPr>
            <a:lvl7pPr marL="3389160" indent="-260705" algn="l" defTabSz="521409" rtl="0" eaLnBrk="1" latinLnBrk="0" hangingPunct="1">
              <a:spcBef>
                <a:spcPct val="20000"/>
              </a:spcBef>
              <a:buFont typeface="Arial"/>
              <a:buChar char="•"/>
              <a:defRPr sz="2300" kern="1200">
                <a:solidFill>
                  <a:schemeClr val="tx1"/>
                </a:solidFill>
                <a:latin typeface="+mn-lt"/>
                <a:ea typeface="+mn-ea"/>
                <a:cs typeface="+mn-cs"/>
              </a:defRPr>
            </a:lvl7pPr>
            <a:lvl8pPr marL="3910569" indent="-260705" algn="l" defTabSz="521409" rtl="0" eaLnBrk="1" latinLnBrk="0" hangingPunct="1">
              <a:spcBef>
                <a:spcPct val="20000"/>
              </a:spcBef>
              <a:buFont typeface="Arial"/>
              <a:buChar char="•"/>
              <a:defRPr sz="2300" kern="1200">
                <a:solidFill>
                  <a:schemeClr val="tx1"/>
                </a:solidFill>
                <a:latin typeface="+mn-lt"/>
                <a:ea typeface="+mn-ea"/>
                <a:cs typeface="+mn-cs"/>
              </a:defRPr>
            </a:lvl8pPr>
            <a:lvl9pPr marL="4431978" indent="-260705" algn="l" defTabSz="521409" rtl="0" eaLnBrk="1" latinLnBrk="0" hangingPunct="1">
              <a:spcBef>
                <a:spcPct val="20000"/>
              </a:spcBef>
              <a:buFont typeface="Arial"/>
              <a:buChar char="•"/>
              <a:defRPr sz="2300" kern="1200">
                <a:solidFill>
                  <a:schemeClr val="tx1"/>
                </a:solidFill>
                <a:latin typeface="+mn-lt"/>
                <a:ea typeface="+mn-ea"/>
                <a:cs typeface="+mn-cs"/>
              </a:defRPr>
            </a:lvl9pPr>
          </a:lstStyle>
          <a:p>
            <a:pPr marL="285750" indent="-285750">
              <a:lnSpc>
                <a:spcPts val="2400"/>
              </a:lnSpc>
              <a:buClr>
                <a:srgbClr val="0460B4"/>
              </a:buClr>
              <a:buFont typeface="Wingdings" panose="05000000000000000000" pitchFamily="2" charset="2"/>
              <a:buChar char="§"/>
            </a:pPr>
            <a:r>
              <a:rPr lang="de-DE" sz="2000" dirty="0">
                <a:solidFill>
                  <a:srgbClr val="000000"/>
                </a:solidFill>
              </a:rPr>
              <a:t>Diese Frage ist 2021 neu hinzugekommen.</a:t>
            </a:r>
          </a:p>
          <a:p>
            <a:pPr marL="285750" indent="-285750">
              <a:lnSpc>
                <a:spcPts val="2400"/>
              </a:lnSpc>
              <a:buClr>
                <a:srgbClr val="0460B4"/>
              </a:buClr>
              <a:buFont typeface="Wingdings" panose="05000000000000000000" pitchFamily="2" charset="2"/>
              <a:buChar char="§"/>
            </a:pPr>
            <a:r>
              <a:rPr lang="de-DE" sz="2000" dirty="0">
                <a:solidFill>
                  <a:srgbClr val="000000"/>
                </a:solidFill>
              </a:rPr>
              <a:t>Hier sollen sowohl </a:t>
            </a:r>
            <a:r>
              <a:rPr lang="de-DE" sz="2000" b="1" dirty="0">
                <a:solidFill>
                  <a:srgbClr val="000000"/>
                </a:solidFill>
              </a:rPr>
              <a:t>leibliche</a:t>
            </a:r>
            <a:r>
              <a:rPr lang="de-DE" sz="2000" dirty="0">
                <a:solidFill>
                  <a:srgbClr val="000000"/>
                </a:solidFill>
              </a:rPr>
              <a:t> als auch </a:t>
            </a:r>
            <a:r>
              <a:rPr lang="de-DE" sz="2000" b="1" dirty="0">
                <a:solidFill>
                  <a:srgbClr val="000000"/>
                </a:solidFill>
              </a:rPr>
              <a:t>Halb- und Stiefgeschwister</a:t>
            </a:r>
            <a:r>
              <a:rPr lang="de-DE" sz="2000" dirty="0">
                <a:solidFill>
                  <a:srgbClr val="000000"/>
                </a:solidFill>
              </a:rPr>
              <a:t> in der </a:t>
            </a:r>
            <a:r>
              <a:rPr lang="de-DE" sz="2000" b="1" dirty="0">
                <a:solidFill>
                  <a:srgbClr val="000000"/>
                </a:solidFill>
              </a:rPr>
              <a:t>gegenwärtigen</a:t>
            </a:r>
            <a:r>
              <a:rPr lang="de-DE" sz="2000" dirty="0">
                <a:solidFill>
                  <a:srgbClr val="000000"/>
                </a:solidFill>
              </a:rPr>
              <a:t> </a:t>
            </a:r>
            <a:r>
              <a:rPr lang="de-DE" sz="2000" b="1" dirty="0">
                <a:solidFill>
                  <a:srgbClr val="000000"/>
                </a:solidFill>
              </a:rPr>
              <a:t>Aufenthaltsfamilie </a:t>
            </a:r>
            <a:r>
              <a:rPr lang="de-DE" sz="2000" dirty="0">
                <a:solidFill>
                  <a:srgbClr val="000000"/>
                </a:solidFill>
              </a:rPr>
              <a:t>berücksichtigt werden.</a:t>
            </a:r>
          </a:p>
        </p:txBody>
      </p:sp>
      <p:pic>
        <p:nvPicPr>
          <p:cNvPr id="11" name="Grafik 10" descr="Marke neu">
            <a:extLst>
              <a:ext uri="{FF2B5EF4-FFF2-40B4-BE49-F238E27FC236}">
                <a16:creationId xmlns:a16="http://schemas.microsoft.com/office/drawing/2014/main" id="{9B8FC453-6706-42DA-B68B-E10C400DBD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77163" y="1378494"/>
            <a:ext cx="540000" cy="540000"/>
          </a:xfrm>
          <a:prstGeom prst="rect">
            <a:avLst/>
          </a:prstGeom>
        </p:spPr>
      </p:pic>
    </p:spTree>
    <p:extLst>
      <p:ext uri="{BB962C8B-B14F-4D97-AF65-F5344CB8AC3E}">
        <p14:creationId xmlns:p14="http://schemas.microsoft.com/office/powerpoint/2010/main" val="37782906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pPr>
              <a:defRPr/>
            </a:pPr>
            <a:r>
              <a:rPr lang="de-DE"/>
              <a:t>Stand: 02/2021 - Version 1.1</a:t>
            </a:r>
            <a:endParaRPr lang="de-DE" dirty="0"/>
          </a:p>
        </p:txBody>
      </p:sp>
      <p:sp>
        <p:nvSpPr>
          <p:cNvPr id="5" name="Fußzeilenplatzhalter 4"/>
          <p:cNvSpPr>
            <a:spLocks noGrp="1"/>
          </p:cNvSpPr>
          <p:nvPr>
            <p:ph type="ftr" sz="quarter" idx="11"/>
          </p:nvPr>
        </p:nvSpPr>
        <p:spPr/>
        <p:txBody>
          <a:bodyPr/>
          <a:lstStyle/>
          <a:p>
            <a:pPr>
              <a:defRPr/>
            </a:pPr>
            <a:r>
              <a:rPr lang="de-DE"/>
              <a:t>AmBADO KJP - Schulungsunterlagen</a:t>
            </a:r>
            <a:endParaRPr lang="de-DE" dirty="0"/>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88</a:t>
            </a:fld>
            <a:endParaRPr lang="de-DE" dirty="0"/>
          </a:p>
        </p:txBody>
      </p:sp>
      <p:sp>
        <p:nvSpPr>
          <p:cNvPr id="7" name="Titel 1">
            <a:extLst>
              <a:ext uri="{FF2B5EF4-FFF2-40B4-BE49-F238E27FC236}">
                <a16:creationId xmlns:a16="http://schemas.microsoft.com/office/drawing/2014/main" id="{4D134381-3BBB-4AD5-9636-65A7A57E252B}"/>
              </a:ext>
            </a:extLst>
          </p:cNvPr>
          <p:cNvSpPr txBox="1">
            <a:spLocks/>
          </p:cNvSpPr>
          <p:nvPr/>
        </p:nvSpPr>
        <p:spPr bwMode="auto">
          <a:xfrm>
            <a:off x="801648" y="3061250"/>
            <a:ext cx="9085342" cy="1438089"/>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520700" rtl="0" fontAlgn="base">
              <a:spcBef>
                <a:spcPct val="0"/>
              </a:spcBef>
              <a:spcAft>
                <a:spcPct val="0"/>
              </a:spcAft>
              <a:defRPr sz="2800" kern="1200">
                <a:solidFill>
                  <a:srgbClr val="174C8B"/>
                </a:solidFill>
                <a:latin typeface="Arial"/>
                <a:ea typeface="+mj-ea"/>
                <a:cs typeface="Arial"/>
              </a:defRPr>
            </a:lvl1pPr>
            <a:lvl2pPr algn="l" defTabSz="520700" rtl="0" fontAlgn="base">
              <a:spcBef>
                <a:spcPct val="0"/>
              </a:spcBef>
              <a:spcAft>
                <a:spcPct val="0"/>
              </a:spcAft>
              <a:defRPr sz="2800">
                <a:solidFill>
                  <a:srgbClr val="174C8B"/>
                </a:solidFill>
                <a:latin typeface="Arial" charset="0"/>
                <a:cs typeface="Arial" charset="0"/>
              </a:defRPr>
            </a:lvl2pPr>
            <a:lvl3pPr algn="l" defTabSz="520700" rtl="0" fontAlgn="base">
              <a:spcBef>
                <a:spcPct val="0"/>
              </a:spcBef>
              <a:spcAft>
                <a:spcPct val="0"/>
              </a:spcAft>
              <a:defRPr sz="2800">
                <a:solidFill>
                  <a:srgbClr val="174C8B"/>
                </a:solidFill>
                <a:latin typeface="Arial" charset="0"/>
                <a:cs typeface="Arial" charset="0"/>
              </a:defRPr>
            </a:lvl3pPr>
            <a:lvl4pPr algn="l" defTabSz="520700" rtl="0" fontAlgn="base">
              <a:spcBef>
                <a:spcPct val="0"/>
              </a:spcBef>
              <a:spcAft>
                <a:spcPct val="0"/>
              </a:spcAft>
              <a:defRPr sz="2800">
                <a:solidFill>
                  <a:srgbClr val="174C8B"/>
                </a:solidFill>
                <a:latin typeface="Arial" charset="0"/>
                <a:cs typeface="Arial" charset="0"/>
              </a:defRPr>
            </a:lvl4pPr>
            <a:lvl5pPr algn="l" defTabSz="520700" rtl="0" fontAlgn="base">
              <a:spcBef>
                <a:spcPct val="0"/>
              </a:spcBef>
              <a:spcAft>
                <a:spcPct val="0"/>
              </a:spcAft>
              <a:defRPr sz="2800">
                <a:solidFill>
                  <a:srgbClr val="174C8B"/>
                </a:solidFill>
                <a:latin typeface="Arial" charset="0"/>
                <a:cs typeface="Arial" charset="0"/>
              </a:defRPr>
            </a:lvl5pPr>
            <a:lvl6pPr marL="457200" algn="l" defTabSz="520700" rtl="0" fontAlgn="base">
              <a:spcBef>
                <a:spcPct val="0"/>
              </a:spcBef>
              <a:spcAft>
                <a:spcPct val="0"/>
              </a:spcAft>
              <a:defRPr sz="2800">
                <a:solidFill>
                  <a:srgbClr val="174C8B"/>
                </a:solidFill>
                <a:latin typeface="Arial" charset="0"/>
                <a:cs typeface="Arial" charset="0"/>
              </a:defRPr>
            </a:lvl6pPr>
            <a:lvl7pPr marL="914400" algn="l" defTabSz="520700" rtl="0" fontAlgn="base">
              <a:spcBef>
                <a:spcPct val="0"/>
              </a:spcBef>
              <a:spcAft>
                <a:spcPct val="0"/>
              </a:spcAft>
              <a:defRPr sz="2800">
                <a:solidFill>
                  <a:srgbClr val="174C8B"/>
                </a:solidFill>
                <a:latin typeface="Arial" charset="0"/>
                <a:cs typeface="Arial" charset="0"/>
              </a:defRPr>
            </a:lvl7pPr>
            <a:lvl8pPr marL="1371600" algn="l" defTabSz="520700" rtl="0" fontAlgn="base">
              <a:spcBef>
                <a:spcPct val="0"/>
              </a:spcBef>
              <a:spcAft>
                <a:spcPct val="0"/>
              </a:spcAft>
              <a:defRPr sz="2800">
                <a:solidFill>
                  <a:srgbClr val="174C8B"/>
                </a:solidFill>
                <a:latin typeface="Arial" charset="0"/>
                <a:cs typeface="Arial" charset="0"/>
              </a:defRPr>
            </a:lvl8pPr>
            <a:lvl9pPr marL="1828800" algn="l" defTabSz="520700" rtl="0" fontAlgn="base">
              <a:spcBef>
                <a:spcPct val="0"/>
              </a:spcBef>
              <a:spcAft>
                <a:spcPct val="0"/>
              </a:spcAft>
              <a:defRPr sz="2800">
                <a:solidFill>
                  <a:srgbClr val="174C8B"/>
                </a:solidFill>
                <a:latin typeface="Arial" charset="0"/>
                <a:cs typeface="Arial" charset="0"/>
              </a:defRPr>
            </a:lvl9pPr>
          </a:lstStyle>
          <a:p>
            <a:pPr algn="ctr"/>
            <a:r>
              <a:rPr lang="de-DE" sz="4400" b="1" dirty="0">
                <a:solidFill>
                  <a:schemeClr val="accent6"/>
                </a:solidFill>
              </a:rPr>
              <a:t>3. Psychopathologischer Befund</a:t>
            </a:r>
          </a:p>
        </p:txBody>
      </p:sp>
    </p:spTree>
    <p:extLst>
      <p:ext uri="{BB962C8B-B14F-4D97-AF65-F5344CB8AC3E}">
        <p14:creationId xmlns:p14="http://schemas.microsoft.com/office/powerpoint/2010/main" val="17796155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CB37CDC1-6558-4AE6-88B8-7DB16B3DFCA6}"/>
              </a:ext>
            </a:extLst>
          </p:cNvPr>
          <p:cNvPicPr>
            <a:picLocks noChangeAspect="1"/>
          </p:cNvPicPr>
          <p:nvPr/>
        </p:nvPicPr>
        <p:blipFill>
          <a:blip r:embed="rId2"/>
          <a:stretch>
            <a:fillRect/>
          </a:stretch>
        </p:blipFill>
        <p:spPr>
          <a:xfrm>
            <a:off x="537179" y="1811338"/>
            <a:ext cx="8856000" cy="2875325"/>
          </a:xfrm>
          <a:prstGeom prst="rect">
            <a:avLst/>
          </a:prstGeom>
          <a:ln>
            <a:solidFill>
              <a:schemeClr val="tx1"/>
            </a:solidFill>
          </a:ln>
        </p:spPr>
      </p:pic>
      <p:sp>
        <p:nvSpPr>
          <p:cNvPr id="2" name="Titel 1"/>
          <p:cNvSpPr>
            <a:spLocks noGrp="1"/>
          </p:cNvSpPr>
          <p:nvPr>
            <p:ph type="title"/>
          </p:nvPr>
        </p:nvSpPr>
        <p:spPr/>
        <p:txBody>
          <a:bodyPr/>
          <a:lstStyle/>
          <a:p>
            <a:r>
              <a:rPr lang="de-DE" dirty="0"/>
              <a:t>3.0 - Psychopathologischer Befund</a:t>
            </a:r>
          </a:p>
        </p:txBody>
      </p:sp>
      <p:sp>
        <p:nvSpPr>
          <p:cNvPr id="4" name="Datumsplatzhalter 3"/>
          <p:cNvSpPr>
            <a:spLocks noGrp="1"/>
          </p:cNvSpPr>
          <p:nvPr>
            <p:ph type="dt" sz="half" idx="10"/>
          </p:nvPr>
        </p:nvSpPr>
        <p:spPr/>
        <p:txBody>
          <a:bodyPr/>
          <a:lstStyle/>
          <a:p>
            <a:pPr>
              <a:defRPr/>
            </a:pPr>
            <a:r>
              <a:rPr lang="de-DE"/>
              <a:t>Stand: 02/2021 - Version 1.1</a:t>
            </a:r>
            <a:endParaRPr lang="de-DE" dirty="0"/>
          </a:p>
        </p:txBody>
      </p:sp>
      <p:sp>
        <p:nvSpPr>
          <p:cNvPr id="5" name="Fußzeilenplatzhalter 4"/>
          <p:cNvSpPr>
            <a:spLocks noGrp="1"/>
          </p:cNvSpPr>
          <p:nvPr>
            <p:ph type="ftr" sz="quarter" idx="11"/>
          </p:nvPr>
        </p:nvSpPr>
        <p:spPr/>
        <p:txBody>
          <a:bodyPr/>
          <a:lstStyle/>
          <a:p>
            <a:pPr>
              <a:defRPr/>
            </a:pPr>
            <a:r>
              <a:rPr lang="de-DE"/>
              <a:t>AmBADO KJP - Schulungsunterlagen</a:t>
            </a:r>
            <a:endParaRPr lang="de-DE" dirty="0"/>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89</a:t>
            </a:fld>
            <a:endParaRPr lang="de-DE" dirty="0"/>
          </a:p>
        </p:txBody>
      </p:sp>
      <p:sp>
        <p:nvSpPr>
          <p:cNvPr id="9" name="Inhaltsplatzhalter 8">
            <a:extLst>
              <a:ext uri="{FF2B5EF4-FFF2-40B4-BE49-F238E27FC236}">
                <a16:creationId xmlns:a16="http://schemas.microsoft.com/office/drawing/2014/main" id="{18DD0BC1-E999-4685-9E85-9BF04EC32B4D}"/>
              </a:ext>
            </a:extLst>
          </p:cNvPr>
          <p:cNvSpPr txBox="1">
            <a:spLocks/>
          </p:cNvSpPr>
          <p:nvPr/>
        </p:nvSpPr>
        <p:spPr bwMode="auto">
          <a:xfrm>
            <a:off x="535782" y="4889870"/>
            <a:ext cx="8857397" cy="20252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indent="-179388" algn="l" defTabSz="520700" rtl="0" fontAlgn="base">
              <a:lnSpc>
                <a:spcPts val="2200"/>
              </a:lnSpc>
              <a:spcBef>
                <a:spcPct val="0"/>
              </a:spcBef>
              <a:spcAft>
                <a:spcPts val="1200"/>
              </a:spcAft>
              <a:defRPr sz="1700" kern="1200">
                <a:solidFill>
                  <a:schemeClr val="tx1"/>
                </a:solidFill>
                <a:latin typeface="Arial"/>
                <a:ea typeface="+mn-ea"/>
                <a:cs typeface="Arial"/>
              </a:defRPr>
            </a:lvl1pPr>
            <a:lvl2pPr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2pPr>
            <a:lvl3pPr marL="358775"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3pPr>
            <a:lvl4pPr marL="539750"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4pPr>
            <a:lvl5pPr marL="719138"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5pPr>
            <a:lvl6pPr marL="2867750" indent="-260705" algn="l" defTabSz="521409" rtl="0" eaLnBrk="1" latinLnBrk="0" hangingPunct="1">
              <a:spcBef>
                <a:spcPct val="20000"/>
              </a:spcBef>
              <a:buFont typeface="Arial"/>
              <a:buChar char="•"/>
              <a:defRPr sz="2300" kern="1200">
                <a:solidFill>
                  <a:schemeClr val="tx1"/>
                </a:solidFill>
                <a:latin typeface="+mn-lt"/>
                <a:ea typeface="+mn-ea"/>
                <a:cs typeface="+mn-cs"/>
              </a:defRPr>
            </a:lvl6pPr>
            <a:lvl7pPr marL="3389160" indent="-260705" algn="l" defTabSz="521409" rtl="0" eaLnBrk="1" latinLnBrk="0" hangingPunct="1">
              <a:spcBef>
                <a:spcPct val="20000"/>
              </a:spcBef>
              <a:buFont typeface="Arial"/>
              <a:buChar char="•"/>
              <a:defRPr sz="2300" kern="1200">
                <a:solidFill>
                  <a:schemeClr val="tx1"/>
                </a:solidFill>
                <a:latin typeface="+mn-lt"/>
                <a:ea typeface="+mn-ea"/>
                <a:cs typeface="+mn-cs"/>
              </a:defRPr>
            </a:lvl7pPr>
            <a:lvl8pPr marL="3910569" indent="-260705" algn="l" defTabSz="521409" rtl="0" eaLnBrk="1" latinLnBrk="0" hangingPunct="1">
              <a:spcBef>
                <a:spcPct val="20000"/>
              </a:spcBef>
              <a:buFont typeface="Arial"/>
              <a:buChar char="•"/>
              <a:defRPr sz="2300" kern="1200">
                <a:solidFill>
                  <a:schemeClr val="tx1"/>
                </a:solidFill>
                <a:latin typeface="+mn-lt"/>
                <a:ea typeface="+mn-ea"/>
                <a:cs typeface="+mn-cs"/>
              </a:defRPr>
            </a:lvl8pPr>
            <a:lvl9pPr marL="4431978" indent="-260705" algn="l" defTabSz="521409" rtl="0" eaLnBrk="1" latinLnBrk="0" hangingPunct="1">
              <a:spcBef>
                <a:spcPct val="20000"/>
              </a:spcBef>
              <a:buFont typeface="Arial"/>
              <a:buChar char="•"/>
              <a:defRPr sz="2300" kern="1200">
                <a:solidFill>
                  <a:schemeClr val="tx1"/>
                </a:solidFill>
                <a:latin typeface="+mn-lt"/>
                <a:ea typeface="+mn-ea"/>
                <a:cs typeface="+mn-cs"/>
              </a:defRPr>
            </a:lvl9pPr>
          </a:lstStyle>
          <a:p>
            <a:pPr marL="285750" indent="-285750">
              <a:lnSpc>
                <a:spcPts val="2400"/>
              </a:lnSpc>
              <a:buClr>
                <a:srgbClr val="0460B4"/>
              </a:buClr>
              <a:buFont typeface="Wingdings" panose="05000000000000000000" pitchFamily="2" charset="2"/>
              <a:buChar char="§"/>
            </a:pPr>
            <a:r>
              <a:rPr lang="de-DE" sz="1800" dirty="0"/>
              <a:t>Die Antwortoption „Patient konnte nicht untersucht werden“ sollte nicht häufig vor-kommen. In der Regel ist ein psychopathologischer Befund immer zu erheben und auch in der AmBADO zu dokumentieren. </a:t>
            </a:r>
          </a:p>
          <a:p>
            <a:pPr marL="285750" indent="-285750">
              <a:lnSpc>
                <a:spcPts val="2400"/>
              </a:lnSpc>
              <a:buClr>
                <a:srgbClr val="0460B4"/>
              </a:buClr>
              <a:buFont typeface="Wingdings" panose="05000000000000000000" pitchFamily="2" charset="2"/>
              <a:buChar char="§"/>
            </a:pPr>
            <a:r>
              <a:rPr lang="de-DE" sz="1800" dirty="0"/>
              <a:t>„Patient konnte nicht untersucht werden“ ist deshalb wirklich nur dann auszuwählen, wenn die Erhebung aus triftigen Gründen nicht möglich war. Bei einer Ambulanz-prüfung kann es bei hohem „nicht untersucht“-Anteil zu Rückfragen kommen.</a:t>
            </a:r>
          </a:p>
        </p:txBody>
      </p:sp>
      <p:pic>
        <p:nvPicPr>
          <p:cNvPr id="11" name="Grafik 10" descr="Marke neu">
            <a:extLst>
              <a:ext uri="{FF2B5EF4-FFF2-40B4-BE49-F238E27FC236}">
                <a16:creationId xmlns:a16="http://schemas.microsoft.com/office/drawing/2014/main" id="{5C0A4C89-221C-49F7-A431-B8F93BAA9C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77163" y="1378494"/>
            <a:ext cx="540000" cy="540000"/>
          </a:xfrm>
          <a:prstGeom prst="rect">
            <a:avLst/>
          </a:prstGeom>
        </p:spPr>
      </p:pic>
    </p:spTree>
    <p:extLst>
      <p:ext uri="{BB962C8B-B14F-4D97-AF65-F5344CB8AC3E}">
        <p14:creationId xmlns:p14="http://schemas.microsoft.com/office/powerpoint/2010/main" val="761895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DF29A-4C47-4B05-9373-4CFDAE790948}"/>
              </a:ext>
            </a:extLst>
          </p:cNvPr>
          <p:cNvSpPr>
            <a:spLocks noGrp="1"/>
          </p:cNvSpPr>
          <p:nvPr>
            <p:ph type="title"/>
          </p:nvPr>
        </p:nvSpPr>
        <p:spPr/>
        <p:txBody>
          <a:bodyPr/>
          <a:lstStyle/>
          <a:p>
            <a:r>
              <a:rPr lang="de-DE" dirty="0">
                <a:solidFill>
                  <a:srgbClr val="82C836"/>
                </a:solidFill>
              </a:rPr>
              <a:t>Was ist die AmBADO? – Richtig oder Falsch?</a:t>
            </a:r>
          </a:p>
        </p:txBody>
      </p:sp>
      <p:sp>
        <p:nvSpPr>
          <p:cNvPr id="4" name="Datumsplatzhalter 3">
            <a:extLst>
              <a:ext uri="{FF2B5EF4-FFF2-40B4-BE49-F238E27FC236}">
                <a16:creationId xmlns:a16="http://schemas.microsoft.com/office/drawing/2014/main" id="{414E8319-DA84-41A9-AE9C-DFD40313784F}"/>
              </a:ext>
            </a:extLst>
          </p:cNvPr>
          <p:cNvSpPr>
            <a:spLocks noGrp="1"/>
          </p:cNvSpPr>
          <p:nvPr>
            <p:ph type="dt" sz="half" idx="10"/>
          </p:nvPr>
        </p:nvSpPr>
        <p:spPr/>
        <p:txBody>
          <a:bodyPr/>
          <a:lstStyle/>
          <a:p>
            <a:pPr>
              <a:defRPr/>
            </a:pPr>
            <a:r>
              <a:rPr lang="de-DE"/>
              <a:t>Stand: 02/2021 - Version 1.1</a:t>
            </a:r>
            <a:endParaRPr lang="de-DE" dirty="0"/>
          </a:p>
        </p:txBody>
      </p:sp>
      <p:sp>
        <p:nvSpPr>
          <p:cNvPr id="5" name="Fußzeilenplatzhalter 4">
            <a:extLst>
              <a:ext uri="{FF2B5EF4-FFF2-40B4-BE49-F238E27FC236}">
                <a16:creationId xmlns:a16="http://schemas.microsoft.com/office/drawing/2014/main" id="{3508DC59-1544-4E94-AB8E-CA06B3151AB7}"/>
              </a:ext>
            </a:extLst>
          </p:cNvPr>
          <p:cNvSpPr>
            <a:spLocks noGrp="1"/>
          </p:cNvSpPr>
          <p:nvPr>
            <p:ph type="ftr" sz="quarter" idx="11"/>
          </p:nvPr>
        </p:nvSpPr>
        <p:spPr/>
        <p:txBody>
          <a:bodyPr/>
          <a:lstStyle/>
          <a:p>
            <a:pPr>
              <a:defRPr/>
            </a:pPr>
            <a:r>
              <a:rPr lang="de-DE" dirty="0"/>
              <a:t>AmBADO KJP - Schulungsunterlagen</a:t>
            </a:r>
          </a:p>
        </p:txBody>
      </p:sp>
      <p:sp>
        <p:nvSpPr>
          <p:cNvPr id="6" name="Foliennummernplatzhalter 5">
            <a:extLst>
              <a:ext uri="{FF2B5EF4-FFF2-40B4-BE49-F238E27FC236}">
                <a16:creationId xmlns:a16="http://schemas.microsoft.com/office/drawing/2014/main" id="{3C7368CB-4FA0-48F9-9095-AD68C4B0826D}"/>
              </a:ext>
            </a:extLst>
          </p:cNvPr>
          <p:cNvSpPr>
            <a:spLocks noGrp="1"/>
          </p:cNvSpPr>
          <p:nvPr>
            <p:ph type="sldNum" sz="quarter" idx="12"/>
          </p:nvPr>
        </p:nvSpPr>
        <p:spPr/>
        <p:txBody>
          <a:bodyPr/>
          <a:lstStyle/>
          <a:p>
            <a:pPr>
              <a:defRPr/>
            </a:pPr>
            <a:fld id="{F9D6104D-E8AE-4D46-824F-6769818204BD}" type="slidenum">
              <a:rPr lang="de-DE" smtClean="0"/>
              <a:pPr>
                <a:defRPr/>
              </a:pPr>
              <a:t>9</a:t>
            </a:fld>
            <a:endParaRPr lang="de-DE" dirty="0"/>
          </a:p>
        </p:txBody>
      </p:sp>
      <p:sp>
        <p:nvSpPr>
          <p:cNvPr id="8" name="Inhaltsplatzhalter 2">
            <a:extLst>
              <a:ext uri="{FF2B5EF4-FFF2-40B4-BE49-F238E27FC236}">
                <a16:creationId xmlns:a16="http://schemas.microsoft.com/office/drawing/2014/main" id="{B0F59D59-722A-4F58-995C-8D15A1CB4F47}"/>
              </a:ext>
            </a:extLst>
          </p:cNvPr>
          <p:cNvSpPr>
            <a:spLocks noGrp="1"/>
          </p:cNvSpPr>
          <p:nvPr>
            <p:ph idx="1"/>
          </p:nvPr>
        </p:nvSpPr>
        <p:spPr>
          <a:xfrm>
            <a:off x="534988" y="1715060"/>
            <a:ext cx="9618662" cy="701287"/>
          </a:xfrm>
        </p:spPr>
        <p:txBody>
          <a:bodyPr/>
          <a:lstStyle/>
          <a:p>
            <a:pPr indent="0">
              <a:lnSpc>
                <a:spcPts val="2300"/>
              </a:lnSpc>
              <a:buClr>
                <a:srgbClr val="0460B4"/>
              </a:buClr>
            </a:pPr>
            <a:r>
              <a:rPr lang="de-DE" sz="1800" dirty="0"/>
              <a:t>Hier sind einige Aussagen zur AmBADO. </a:t>
            </a:r>
            <a:br>
              <a:rPr lang="de-DE" sz="1800" dirty="0"/>
            </a:br>
            <a:r>
              <a:rPr lang="de-DE" sz="1800" dirty="0"/>
              <a:t>Nun sind Sie an der Reihe! Welche Aussagen sind richtig, welche falsch?</a:t>
            </a:r>
          </a:p>
        </p:txBody>
      </p:sp>
      <p:pic>
        <p:nvPicPr>
          <p:cNvPr id="16" name="Grafik 15">
            <a:extLst>
              <a:ext uri="{FF2B5EF4-FFF2-40B4-BE49-F238E27FC236}">
                <a16:creationId xmlns:a16="http://schemas.microsoft.com/office/drawing/2014/main" id="{95B23FDD-0654-41D7-AEFC-2E6ADDBBB59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3750" l="7083" r="90625">
                        <a14:foregroundMark x1="9167" y1="53385" x2="9167" y2="53385"/>
                        <a14:foregroundMark x1="65313" y1="93906" x2="65313" y2="93906"/>
                        <a14:foregroundMark x1="90729" y1="74844" x2="90729" y2="74844"/>
                        <a14:foregroundMark x1="9010" y1="47188" x2="9010" y2="47188"/>
                        <a14:foregroundMark x1="8490" y1="54427" x2="8490" y2="54427"/>
                        <a14:foregroundMark x1="8281" y1="47708" x2="8281" y2="47708"/>
                        <a14:foregroundMark x1="7969" y1="52188" x2="7969" y2="52188"/>
                        <a14:foregroundMark x1="7760" y1="47708" x2="7760" y2="47708"/>
                        <a14:foregroundMark x1="7448" y1="53021" x2="7448" y2="53021"/>
                        <a14:foregroundMark x1="7448" y1="58177" x2="7448" y2="58177"/>
                        <a14:foregroundMark x1="7604" y1="59740" x2="7604" y2="59740"/>
                        <a14:foregroundMark x1="7083" y1="56302" x2="7083" y2="56302"/>
                      </a14:backgroundRemoval>
                    </a14:imgEffect>
                  </a14:imgLayer>
                </a14:imgProps>
              </a:ext>
            </a:extLst>
          </a:blip>
          <a:srcRect t="19045" b="1963"/>
          <a:stretch/>
        </p:blipFill>
        <p:spPr>
          <a:xfrm>
            <a:off x="8906669" y="83726"/>
            <a:ext cx="1527827" cy="1206856"/>
          </a:xfrm>
          <a:prstGeom prst="rect">
            <a:avLst/>
          </a:prstGeom>
        </p:spPr>
      </p:pic>
      <p:graphicFrame>
        <p:nvGraphicFramePr>
          <p:cNvPr id="3" name="Tabelle 2">
            <a:extLst>
              <a:ext uri="{FF2B5EF4-FFF2-40B4-BE49-F238E27FC236}">
                <a16:creationId xmlns:a16="http://schemas.microsoft.com/office/drawing/2014/main" id="{65437D66-C9C8-49BB-ABC3-19FFFBC1CA83}"/>
              </a:ext>
            </a:extLst>
          </p:cNvPr>
          <p:cNvGraphicFramePr>
            <a:graphicFrameLocks noGrp="1"/>
          </p:cNvGraphicFramePr>
          <p:nvPr>
            <p:extLst>
              <p:ext uri="{D42A27DB-BD31-4B8C-83A1-F6EECF244321}">
                <p14:modId xmlns:p14="http://schemas.microsoft.com/office/powerpoint/2010/main" val="3167901308"/>
              </p:ext>
            </p:extLst>
          </p:nvPr>
        </p:nvGraphicFramePr>
        <p:xfrm>
          <a:off x="522521" y="2693092"/>
          <a:ext cx="7692142" cy="3996000"/>
        </p:xfrm>
        <a:graphic>
          <a:graphicData uri="http://schemas.openxmlformats.org/drawingml/2006/table">
            <a:tbl>
              <a:tblPr firstRow="1" bandRow="1">
                <a:tableStyleId>{68D230F3-CF80-4859-8CE7-A43EE81993B5}</a:tableStyleId>
              </a:tblPr>
              <a:tblGrid>
                <a:gridCol w="5194997">
                  <a:extLst>
                    <a:ext uri="{9D8B030D-6E8A-4147-A177-3AD203B41FA5}">
                      <a16:colId xmlns:a16="http://schemas.microsoft.com/office/drawing/2014/main" val="974559942"/>
                    </a:ext>
                  </a:extLst>
                </a:gridCol>
                <a:gridCol w="2497145">
                  <a:extLst>
                    <a:ext uri="{9D8B030D-6E8A-4147-A177-3AD203B41FA5}">
                      <a16:colId xmlns:a16="http://schemas.microsoft.com/office/drawing/2014/main" val="1053190104"/>
                    </a:ext>
                  </a:extLst>
                </a:gridCol>
              </a:tblGrid>
              <a:tr h="448780">
                <a:tc>
                  <a:txBody>
                    <a:bodyPr/>
                    <a:lstStyle/>
                    <a:p>
                      <a:r>
                        <a:rPr lang="de-DE" sz="1800" dirty="0">
                          <a:latin typeface="Arial" panose="020B0604020202020204" pitchFamily="34" charset="0"/>
                          <a:cs typeface="Arial" panose="020B0604020202020204" pitchFamily="34" charset="0"/>
                        </a:rPr>
                        <a:t>Aussage</a:t>
                      </a:r>
                      <a:endParaRPr lang="de-DE" dirty="0">
                        <a:latin typeface="Arial" panose="020B0604020202020204" pitchFamily="34" charset="0"/>
                        <a:cs typeface="Arial" panose="020B0604020202020204" pitchFamily="34" charset="0"/>
                      </a:endParaRPr>
                    </a:p>
                  </a:txBody>
                  <a:tcPr/>
                </a:tc>
                <a:tc>
                  <a:txBody>
                    <a:bodyPr/>
                    <a:lstStyle/>
                    <a:p>
                      <a:r>
                        <a:rPr lang="de-DE" sz="1800" dirty="0">
                          <a:latin typeface="Arial" panose="020B0604020202020204" pitchFamily="34" charset="0"/>
                          <a:cs typeface="Arial" panose="020B0604020202020204" pitchFamily="34" charset="0"/>
                        </a:rPr>
                        <a:t>Richtig oder falsch?</a:t>
                      </a:r>
                    </a:p>
                  </a:txBody>
                  <a:tcPr/>
                </a:tc>
                <a:extLst>
                  <a:ext uri="{0D108BD9-81ED-4DB2-BD59-A6C34878D82A}">
                    <a16:rowId xmlns:a16="http://schemas.microsoft.com/office/drawing/2014/main" val="1101963033"/>
                  </a:ext>
                </a:extLst>
              </a:tr>
              <a:tr h="709444">
                <a:tc>
                  <a:txBody>
                    <a:bodyPr/>
                    <a:lstStyle/>
                    <a:p>
                      <a:pPr>
                        <a:spcBef>
                          <a:spcPts val="600"/>
                        </a:spcBef>
                        <a:spcAft>
                          <a:spcPts val="600"/>
                        </a:spcAft>
                      </a:pPr>
                      <a:r>
                        <a:rPr lang="de-DE" sz="1800" dirty="0">
                          <a:latin typeface="Arial" panose="020B0604020202020204" pitchFamily="34" charset="0"/>
                          <a:cs typeface="Arial" panose="020B0604020202020204" pitchFamily="34" charset="0"/>
                        </a:rPr>
                        <a:t>Die AmBADO ist gesetzlich verankert.</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spcBef>
                          <a:spcPts val="600"/>
                        </a:spcBef>
                        <a:spcAft>
                          <a:spcPts val="600"/>
                        </a:spcAft>
                      </a:pPr>
                      <a:endParaRPr lang="de-DE" sz="1800" dirty="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338285344"/>
                  </a:ext>
                </a:extLst>
              </a:tr>
              <a:tr h="709444">
                <a:tc>
                  <a:txBody>
                    <a:bodyPr/>
                    <a:lstStyle/>
                    <a:p>
                      <a:pPr>
                        <a:spcBef>
                          <a:spcPts val="600"/>
                        </a:spcBef>
                        <a:spcAft>
                          <a:spcPts val="600"/>
                        </a:spcAft>
                      </a:pPr>
                      <a:r>
                        <a:rPr lang="de-DE" sz="1800" dirty="0">
                          <a:latin typeface="Arial" panose="020B0604020202020204" pitchFamily="34" charset="0"/>
                          <a:cs typeface="Arial" panose="020B0604020202020204" pitchFamily="34" charset="0"/>
                        </a:rPr>
                        <a:t>Die AmBADO wird bundesweit einheitlich erhoben.</a:t>
                      </a:r>
                    </a:p>
                  </a:txBody>
                  <a:tcPr anchor="ctr">
                    <a:lnR w="12700" cap="flat" cmpd="sng" algn="ctr">
                      <a:solidFill>
                        <a:schemeClr val="accent1"/>
                      </a:solidFill>
                      <a:prstDash val="solid"/>
                      <a:round/>
                      <a:headEnd type="none" w="med" len="med"/>
                      <a:tailEnd type="none" w="med" len="med"/>
                    </a:lnR>
                  </a:tcPr>
                </a:tc>
                <a:tc>
                  <a:txBody>
                    <a:bodyPr/>
                    <a:lstStyle/>
                    <a:p>
                      <a:pPr>
                        <a:spcBef>
                          <a:spcPts val="600"/>
                        </a:spcBef>
                        <a:spcAft>
                          <a:spcPts val="600"/>
                        </a:spcAft>
                      </a:pPr>
                      <a:endParaRPr lang="de-DE" sz="1800" dirty="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261620485"/>
                  </a:ext>
                </a:extLst>
              </a:tr>
              <a:tr h="709444">
                <a:tc>
                  <a:txBody>
                    <a:bodyPr/>
                    <a:lstStyle/>
                    <a:p>
                      <a:pPr>
                        <a:spcBef>
                          <a:spcPts val="600"/>
                        </a:spcBef>
                        <a:spcAft>
                          <a:spcPts val="600"/>
                        </a:spcAft>
                      </a:pPr>
                      <a:r>
                        <a:rPr lang="de-DE" sz="1800" dirty="0">
                          <a:latin typeface="Arial" panose="020B0604020202020204" pitchFamily="34" charset="0"/>
                          <a:cs typeface="Arial" panose="020B0604020202020204" pitchFamily="34" charset="0"/>
                        </a:rPr>
                        <a:t>Die AmBADO dient in erster Linie der Überwachung der Mitarbeiter in der PIA.</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spcBef>
                          <a:spcPts val="600"/>
                        </a:spcBef>
                        <a:spcAft>
                          <a:spcPts val="600"/>
                        </a:spcAft>
                      </a:pPr>
                      <a:endParaRPr lang="de-DE" sz="1800" dirty="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682204866"/>
                  </a:ext>
                </a:extLst>
              </a:tr>
              <a:tr h="709444">
                <a:tc>
                  <a:txBody>
                    <a:bodyPr/>
                    <a:lstStyle/>
                    <a:p>
                      <a:pPr>
                        <a:spcBef>
                          <a:spcPts val="600"/>
                        </a:spcBef>
                        <a:spcAft>
                          <a:spcPts val="600"/>
                        </a:spcAft>
                      </a:pPr>
                      <a:r>
                        <a:rPr lang="de-DE" sz="1800" dirty="0">
                          <a:latin typeface="Arial" panose="020B0604020202020204" pitchFamily="34" charset="0"/>
                          <a:cs typeface="Arial" panose="020B0604020202020204" pitchFamily="34" charset="0"/>
                        </a:rPr>
                        <a:t>Die AmBADO ist ein Instrument zur Qualitätssicherung.</a:t>
                      </a:r>
                    </a:p>
                  </a:txBody>
                  <a:tcPr anchor="ctr">
                    <a:lnR w="12700" cap="flat" cmpd="sng" algn="ctr">
                      <a:solidFill>
                        <a:schemeClr val="accent1"/>
                      </a:solidFill>
                      <a:prstDash val="solid"/>
                      <a:round/>
                      <a:headEnd type="none" w="med" len="med"/>
                      <a:tailEnd type="none" w="med" len="med"/>
                    </a:lnR>
                  </a:tcPr>
                </a:tc>
                <a:tc>
                  <a:txBody>
                    <a:bodyPr/>
                    <a:lstStyle/>
                    <a:p>
                      <a:pPr>
                        <a:spcBef>
                          <a:spcPts val="600"/>
                        </a:spcBef>
                        <a:spcAft>
                          <a:spcPts val="600"/>
                        </a:spcAft>
                      </a:pPr>
                      <a:endParaRPr lang="de-DE" sz="1800" dirty="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372339124"/>
                  </a:ext>
                </a:extLst>
              </a:tr>
              <a:tr h="709444">
                <a:tc>
                  <a:txBody>
                    <a:bodyPr/>
                    <a:lstStyle/>
                    <a:p>
                      <a:pPr>
                        <a:spcBef>
                          <a:spcPts val="600"/>
                        </a:spcBef>
                        <a:spcAft>
                          <a:spcPts val="600"/>
                        </a:spcAft>
                      </a:pPr>
                      <a:r>
                        <a:rPr lang="de-DE" sz="1800" dirty="0">
                          <a:latin typeface="Arial" panose="020B0604020202020204" pitchFamily="34" charset="0"/>
                          <a:cs typeface="Arial" panose="020B0604020202020204" pitchFamily="34" charset="0"/>
                        </a:rPr>
                        <a:t>Die AmBADO ist seit 1990 für alle </a:t>
                      </a:r>
                      <a:r>
                        <a:rPr lang="de-DE" sz="1800" kern="1200" dirty="0">
                          <a:solidFill>
                            <a:schemeClr val="tx1"/>
                          </a:solidFill>
                          <a:latin typeface="Arial" panose="020B0604020202020204" pitchFamily="34" charset="0"/>
                          <a:ea typeface="+mn-ea"/>
                          <a:cs typeface="Arial" panose="020B0604020202020204" pitchFamily="34" charset="0"/>
                        </a:rPr>
                        <a:t>kinder- und jugendpsychiatrischen PIA in Bayern verbindlich.</a:t>
                      </a:r>
                    </a:p>
                  </a:txBody>
                  <a:tcPr anchor="ctr">
                    <a:lnR w="12700" cap="flat" cmpd="sng" algn="ctr">
                      <a:solidFill>
                        <a:schemeClr val="accent1"/>
                      </a:solidFill>
                      <a:prstDash val="solid"/>
                      <a:round/>
                      <a:headEnd type="none" w="med" len="med"/>
                      <a:tailEnd type="none" w="med" len="med"/>
                    </a:lnR>
                    <a:solidFill>
                      <a:srgbClr val="DEEBFA"/>
                    </a:solidFill>
                  </a:tcPr>
                </a:tc>
                <a:tc>
                  <a:txBody>
                    <a:bodyPr/>
                    <a:lstStyle/>
                    <a:p>
                      <a:pPr>
                        <a:spcBef>
                          <a:spcPts val="600"/>
                        </a:spcBef>
                        <a:spcAft>
                          <a:spcPts val="600"/>
                        </a:spcAft>
                      </a:pPr>
                      <a:endParaRPr lang="de-DE" sz="1800" dirty="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solidFill>
                      <a:srgbClr val="DEEBFA"/>
                    </a:solidFill>
                  </a:tcPr>
                </a:tc>
                <a:extLst>
                  <a:ext uri="{0D108BD9-81ED-4DB2-BD59-A6C34878D82A}">
                    <a16:rowId xmlns:a16="http://schemas.microsoft.com/office/drawing/2014/main" val="1954681900"/>
                  </a:ext>
                </a:extLst>
              </a:tr>
            </a:tbl>
          </a:graphicData>
        </a:graphic>
      </p:graphicFrame>
    </p:spTree>
    <p:extLst>
      <p:ext uri="{BB962C8B-B14F-4D97-AF65-F5344CB8AC3E}">
        <p14:creationId xmlns:p14="http://schemas.microsoft.com/office/powerpoint/2010/main" val="28205182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pPr>
              <a:defRPr/>
            </a:pPr>
            <a:r>
              <a:rPr lang="de-DE"/>
              <a:t>Stand: 02/2021 - Version 1.1</a:t>
            </a:r>
            <a:endParaRPr lang="de-DE" dirty="0"/>
          </a:p>
        </p:txBody>
      </p:sp>
      <p:sp>
        <p:nvSpPr>
          <p:cNvPr id="5" name="Fußzeilenplatzhalter 4"/>
          <p:cNvSpPr>
            <a:spLocks noGrp="1"/>
          </p:cNvSpPr>
          <p:nvPr>
            <p:ph type="ftr" sz="quarter" idx="11"/>
          </p:nvPr>
        </p:nvSpPr>
        <p:spPr/>
        <p:txBody>
          <a:bodyPr/>
          <a:lstStyle/>
          <a:p>
            <a:pPr>
              <a:defRPr/>
            </a:pPr>
            <a:r>
              <a:rPr lang="de-DE"/>
              <a:t>AmBADO KJP - Schulungsunterlagen</a:t>
            </a:r>
            <a:endParaRPr lang="de-DE" dirty="0"/>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90</a:t>
            </a:fld>
            <a:endParaRPr lang="de-DE" dirty="0"/>
          </a:p>
        </p:txBody>
      </p:sp>
      <p:sp>
        <p:nvSpPr>
          <p:cNvPr id="7" name="Titel 1">
            <a:extLst>
              <a:ext uri="{FF2B5EF4-FFF2-40B4-BE49-F238E27FC236}">
                <a16:creationId xmlns:a16="http://schemas.microsoft.com/office/drawing/2014/main" id="{4D134381-3BBB-4AD5-9636-65A7A57E252B}"/>
              </a:ext>
            </a:extLst>
          </p:cNvPr>
          <p:cNvSpPr txBox="1">
            <a:spLocks/>
          </p:cNvSpPr>
          <p:nvPr/>
        </p:nvSpPr>
        <p:spPr bwMode="auto">
          <a:xfrm>
            <a:off x="801648" y="3061250"/>
            <a:ext cx="9085342" cy="1438089"/>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520700" rtl="0" fontAlgn="base">
              <a:spcBef>
                <a:spcPct val="0"/>
              </a:spcBef>
              <a:spcAft>
                <a:spcPct val="0"/>
              </a:spcAft>
              <a:defRPr sz="2800" kern="1200">
                <a:solidFill>
                  <a:srgbClr val="174C8B"/>
                </a:solidFill>
                <a:latin typeface="Arial"/>
                <a:ea typeface="+mj-ea"/>
                <a:cs typeface="Arial"/>
              </a:defRPr>
            </a:lvl1pPr>
            <a:lvl2pPr algn="l" defTabSz="520700" rtl="0" fontAlgn="base">
              <a:spcBef>
                <a:spcPct val="0"/>
              </a:spcBef>
              <a:spcAft>
                <a:spcPct val="0"/>
              </a:spcAft>
              <a:defRPr sz="2800">
                <a:solidFill>
                  <a:srgbClr val="174C8B"/>
                </a:solidFill>
                <a:latin typeface="Arial" charset="0"/>
                <a:cs typeface="Arial" charset="0"/>
              </a:defRPr>
            </a:lvl2pPr>
            <a:lvl3pPr algn="l" defTabSz="520700" rtl="0" fontAlgn="base">
              <a:spcBef>
                <a:spcPct val="0"/>
              </a:spcBef>
              <a:spcAft>
                <a:spcPct val="0"/>
              </a:spcAft>
              <a:defRPr sz="2800">
                <a:solidFill>
                  <a:srgbClr val="174C8B"/>
                </a:solidFill>
                <a:latin typeface="Arial" charset="0"/>
                <a:cs typeface="Arial" charset="0"/>
              </a:defRPr>
            </a:lvl3pPr>
            <a:lvl4pPr algn="l" defTabSz="520700" rtl="0" fontAlgn="base">
              <a:spcBef>
                <a:spcPct val="0"/>
              </a:spcBef>
              <a:spcAft>
                <a:spcPct val="0"/>
              </a:spcAft>
              <a:defRPr sz="2800">
                <a:solidFill>
                  <a:srgbClr val="174C8B"/>
                </a:solidFill>
                <a:latin typeface="Arial" charset="0"/>
                <a:cs typeface="Arial" charset="0"/>
              </a:defRPr>
            </a:lvl4pPr>
            <a:lvl5pPr algn="l" defTabSz="520700" rtl="0" fontAlgn="base">
              <a:spcBef>
                <a:spcPct val="0"/>
              </a:spcBef>
              <a:spcAft>
                <a:spcPct val="0"/>
              </a:spcAft>
              <a:defRPr sz="2800">
                <a:solidFill>
                  <a:srgbClr val="174C8B"/>
                </a:solidFill>
                <a:latin typeface="Arial" charset="0"/>
                <a:cs typeface="Arial" charset="0"/>
              </a:defRPr>
            </a:lvl5pPr>
            <a:lvl6pPr marL="457200" algn="l" defTabSz="520700" rtl="0" fontAlgn="base">
              <a:spcBef>
                <a:spcPct val="0"/>
              </a:spcBef>
              <a:spcAft>
                <a:spcPct val="0"/>
              </a:spcAft>
              <a:defRPr sz="2800">
                <a:solidFill>
                  <a:srgbClr val="174C8B"/>
                </a:solidFill>
                <a:latin typeface="Arial" charset="0"/>
                <a:cs typeface="Arial" charset="0"/>
              </a:defRPr>
            </a:lvl6pPr>
            <a:lvl7pPr marL="914400" algn="l" defTabSz="520700" rtl="0" fontAlgn="base">
              <a:spcBef>
                <a:spcPct val="0"/>
              </a:spcBef>
              <a:spcAft>
                <a:spcPct val="0"/>
              </a:spcAft>
              <a:defRPr sz="2800">
                <a:solidFill>
                  <a:srgbClr val="174C8B"/>
                </a:solidFill>
                <a:latin typeface="Arial" charset="0"/>
                <a:cs typeface="Arial" charset="0"/>
              </a:defRPr>
            </a:lvl7pPr>
            <a:lvl8pPr marL="1371600" algn="l" defTabSz="520700" rtl="0" fontAlgn="base">
              <a:spcBef>
                <a:spcPct val="0"/>
              </a:spcBef>
              <a:spcAft>
                <a:spcPct val="0"/>
              </a:spcAft>
              <a:defRPr sz="2800">
                <a:solidFill>
                  <a:srgbClr val="174C8B"/>
                </a:solidFill>
                <a:latin typeface="Arial" charset="0"/>
                <a:cs typeface="Arial" charset="0"/>
              </a:defRPr>
            </a:lvl8pPr>
            <a:lvl9pPr marL="1828800" algn="l" defTabSz="520700" rtl="0" fontAlgn="base">
              <a:spcBef>
                <a:spcPct val="0"/>
              </a:spcBef>
              <a:spcAft>
                <a:spcPct val="0"/>
              </a:spcAft>
              <a:defRPr sz="2800">
                <a:solidFill>
                  <a:srgbClr val="174C8B"/>
                </a:solidFill>
                <a:latin typeface="Arial" charset="0"/>
                <a:cs typeface="Arial" charset="0"/>
              </a:defRPr>
            </a:lvl9pPr>
          </a:lstStyle>
          <a:p>
            <a:pPr algn="ctr"/>
            <a:r>
              <a:rPr lang="de-DE" sz="4400" b="1" dirty="0">
                <a:solidFill>
                  <a:schemeClr val="accent6"/>
                </a:solidFill>
              </a:rPr>
              <a:t>4. Somatisch-neurologischer Befund</a:t>
            </a:r>
          </a:p>
        </p:txBody>
      </p:sp>
    </p:spTree>
    <p:extLst>
      <p:ext uri="{BB962C8B-B14F-4D97-AF65-F5344CB8AC3E}">
        <p14:creationId xmlns:p14="http://schemas.microsoft.com/office/powerpoint/2010/main" val="10141370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9347E002-1F9F-43E0-8A3F-BCE9AC400643}"/>
              </a:ext>
            </a:extLst>
          </p:cNvPr>
          <p:cNvPicPr>
            <a:picLocks noChangeAspect="1"/>
          </p:cNvPicPr>
          <p:nvPr/>
        </p:nvPicPr>
        <p:blipFill>
          <a:blip r:embed="rId2"/>
          <a:stretch>
            <a:fillRect/>
          </a:stretch>
        </p:blipFill>
        <p:spPr>
          <a:xfrm>
            <a:off x="535782" y="1813718"/>
            <a:ext cx="9000000" cy="2760982"/>
          </a:xfrm>
          <a:prstGeom prst="rect">
            <a:avLst/>
          </a:prstGeom>
          <a:ln>
            <a:solidFill>
              <a:schemeClr val="tx1"/>
            </a:solidFill>
          </a:ln>
        </p:spPr>
      </p:pic>
      <p:sp>
        <p:nvSpPr>
          <p:cNvPr id="2" name="Titel 1"/>
          <p:cNvSpPr>
            <a:spLocks noGrp="1"/>
          </p:cNvSpPr>
          <p:nvPr>
            <p:ph type="title"/>
          </p:nvPr>
        </p:nvSpPr>
        <p:spPr/>
        <p:txBody>
          <a:bodyPr/>
          <a:lstStyle/>
          <a:p>
            <a:r>
              <a:rPr lang="de-DE" dirty="0"/>
              <a:t>4.0/4.1 - somatisch-</a:t>
            </a:r>
            <a:r>
              <a:rPr lang="de-DE" dirty="0" err="1"/>
              <a:t>neurolog</a:t>
            </a:r>
            <a:r>
              <a:rPr lang="de-DE" dirty="0"/>
              <a:t>. &amp; pathologischer Befund</a:t>
            </a:r>
          </a:p>
        </p:txBody>
      </p:sp>
      <p:sp>
        <p:nvSpPr>
          <p:cNvPr id="4" name="Datumsplatzhalter 3"/>
          <p:cNvSpPr>
            <a:spLocks noGrp="1"/>
          </p:cNvSpPr>
          <p:nvPr>
            <p:ph type="dt" sz="half" idx="10"/>
          </p:nvPr>
        </p:nvSpPr>
        <p:spPr/>
        <p:txBody>
          <a:bodyPr/>
          <a:lstStyle/>
          <a:p>
            <a:pPr>
              <a:defRPr/>
            </a:pPr>
            <a:r>
              <a:rPr lang="de-DE"/>
              <a:t>Stand: 02/2021 - Version 1.1</a:t>
            </a:r>
            <a:endParaRPr lang="de-DE" dirty="0"/>
          </a:p>
        </p:txBody>
      </p:sp>
      <p:sp>
        <p:nvSpPr>
          <p:cNvPr id="5" name="Fußzeilenplatzhalter 4"/>
          <p:cNvSpPr>
            <a:spLocks noGrp="1"/>
          </p:cNvSpPr>
          <p:nvPr>
            <p:ph type="ftr" sz="quarter" idx="11"/>
          </p:nvPr>
        </p:nvSpPr>
        <p:spPr/>
        <p:txBody>
          <a:bodyPr/>
          <a:lstStyle/>
          <a:p>
            <a:pPr>
              <a:defRPr/>
            </a:pPr>
            <a:r>
              <a:rPr lang="de-DE"/>
              <a:t>AmBADO KJP - Schulungsunterlagen</a:t>
            </a:r>
            <a:endParaRPr lang="de-DE" dirty="0"/>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91</a:t>
            </a:fld>
            <a:endParaRPr lang="de-DE" dirty="0"/>
          </a:p>
        </p:txBody>
      </p:sp>
      <p:sp>
        <p:nvSpPr>
          <p:cNvPr id="9" name="Inhaltsplatzhalter 8">
            <a:extLst>
              <a:ext uri="{FF2B5EF4-FFF2-40B4-BE49-F238E27FC236}">
                <a16:creationId xmlns:a16="http://schemas.microsoft.com/office/drawing/2014/main" id="{5B4C8FAA-995E-42A7-9FB6-069C2D41BB9B}"/>
              </a:ext>
            </a:extLst>
          </p:cNvPr>
          <p:cNvSpPr txBox="1">
            <a:spLocks/>
          </p:cNvSpPr>
          <p:nvPr/>
        </p:nvSpPr>
        <p:spPr bwMode="auto">
          <a:xfrm>
            <a:off x="535782" y="4853996"/>
            <a:ext cx="9000000" cy="190557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indent="-179388" algn="l" defTabSz="520700" rtl="0" fontAlgn="base">
              <a:lnSpc>
                <a:spcPts val="2200"/>
              </a:lnSpc>
              <a:spcBef>
                <a:spcPct val="0"/>
              </a:spcBef>
              <a:spcAft>
                <a:spcPts val="1200"/>
              </a:spcAft>
              <a:defRPr sz="1700" kern="1200">
                <a:solidFill>
                  <a:schemeClr val="tx1"/>
                </a:solidFill>
                <a:latin typeface="Arial"/>
                <a:ea typeface="+mn-ea"/>
                <a:cs typeface="Arial"/>
              </a:defRPr>
            </a:lvl1pPr>
            <a:lvl2pPr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2pPr>
            <a:lvl3pPr marL="358775"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3pPr>
            <a:lvl4pPr marL="539750"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4pPr>
            <a:lvl5pPr marL="719138"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5pPr>
            <a:lvl6pPr marL="2867750" indent="-260705" algn="l" defTabSz="521409" rtl="0" eaLnBrk="1" latinLnBrk="0" hangingPunct="1">
              <a:spcBef>
                <a:spcPct val="20000"/>
              </a:spcBef>
              <a:buFont typeface="Arial"/>
              <a:buChar char="•"/>
              <a:defRPr sz="2300" kern="1200">
                <a:solidFill>
                  <a:schemeClr val="tx1"/>
                </a:solidFill>
                <a:latin typeface="+mn-lt"/>
                <a:ea typeface="+mn-ea"/>
                <a:cs typeface="+mn-cs"/>
              </a:defRPr>
            </a:lvl6pPr>
            <a:lvl7pPr marL="3389160" indent="-260705" algn="l" defTabSz="521409" rtl="0" eaLnBrk="1" latinLnBrk="0" hangingPunct="1">
              <a:spcBef>
                <a:spcPct val="20000"/>
              </a:spcBef>
              <a:buFont typeface="Arial"/>
              <a:buChar char="•"/>
              <a:defRPr sz="2300" kern="1200">
                <a:solidFill>
                  <a:schemeClr val="tx1"/>
                </a:solidFill>
                <a:latin typeface="+mn-lt"/>
                <a:ea typeface="+mn-ea"/>
                <a:cs typeface="+mn-cs"/>
              </a:defRPr>
            </a:lvl7pPr>
            <a:lvl8pPr marL="3910569" indent="-260705" algn="l" defTabSz="521409" rtl="0" eaLnBrk="1" latinLnBrk="0" hangingPunct="1">
              <a:spcBef>
                <a:spcPct val="20000"/>
              </a:spcBef>
              <a:buFont typeface="Arial"/>
              <a:buChar char="•"/>
              <a:defRPr sz="2300" kern="1200">
                <a:solidFill>
                  <a:schemeClr val="tx1"/>
                </a:solidFill>
                <a:latin typeface="+mn-lt"/>
                <a:ea typeface="+mn-ea"/>
                <a:cs typeface="+mn-cs"/>
              </a:defRPr>
            </a:lvl8pPr>
            <a:lvl9pPr marL="4431978" indent="-260705" algn="l" defTabSz="521409" rtl="0" eaLnBrk="1" latinLnBrk="0" hangingPunct="1">
              <a:spcBef>
                <a:spcPct val="20000"/>
              </a:spcBef>
              <a:buFont typeface="Arial"/>
              <a:buChar char="•"/>
              <a:defRPr sz="2300" kern="1200">
                <a:solidFill>
                  <a:schemeClr val="tx1"/>
                </a:solidFill>
                <a:latin typeface="+mn-lt"/>
                <a:ea typeface="+mn-ea"/>
                <a:cs typeface="+mn-cs"/>
              </a:defRPr>
            </a:lvl9pPr>
          </a:lstStyle>
          <a:p>
            <a:pPr marL="285750" indent="-285750">
              <a:lnSpc>
                <a:spcPts val="2400"/>
              </a:lnSpc>
              <a:buClr>
                <a:srgbClr val="0460B4"/>
              </a:buClr>
              <a:buFont typeface="Wingdings" panose="05000000000000000000" pitchFamily="2" charset="2"/>
              <a:buChar char="§"/>
            </a:pPr>
            <a:r>
              <a:rPr lang="de-DE" sz="2000" dirty="0"/>
              <a:t>Die Abfrage des somatisch-neurologischen Befunds wurde neu strukturiert.</a:t>
            </a:r>
          </a:p>
          <a:p>
            <a:pPr marL="285750" indent="-285750">
              <a:lnSpc>
                <a:spcPts val="2400"/>
              </a:lnSpc>
              <a:buClr>
                <a:srgbClr val="0460B4"/>
              </a:buClr>
              <a:buFont typeface="Wingdings" panose="05000000000000000000" pitchFamily="2" charset="2"/>
              <a:buChar char="§"/>
            </a:pPr>
            <a:r>
              <a:rPr lang="de-DE" sz="2000" dirty="0"/>
              <a:t>Die Angabe von Größe und Gewicht entfällt.</a:t>
            </a:r>
          </a:p>
          <a:p>
            <a:pPr marL="285750" indent="-285750">
              <a:lnSpc>
                <a:spcPts val="2400"/>
              </a:lnSpc>
              <a:buClr>
                <a:srgbClr val="0460B4"/>
              </a:buClr>
              <a:buFont typeface="Wingdings" panose="05000000000000000000" pitchFamily="2" charset="2"/>
              <a:buChar char="§"/>
            </a:pPr>
            <a:r>
              <a:rPr lang="de-DE" sz="2000" dirty="0">
                <a:solidFill>
                  <a:srgbClr val="000000"/>
                </a:solidFill>
              </a:rPr>
              <a:t>Beim pathologischen Befund ist eine Mehrfachauswahl zulässig.</a:t>
            </a:r>
          </a:p>
        </p:txBody>
      </p:sp>
      <p:pic>
        <p:nvPicPr>
          <p:cNvPr id="11" name="Grafik 10" descr="Marke neu">
            <a:extLst>
              <a:ext uri="{FF2B5EF4-FFF2-40B4-BE49-F238E27FC236}">
                <a16:creationId xmlns:a16="http://schemas.microsoft.com/office/drawing/2014/main" id="{62A88386-53BA-446D-9BF8-AE09CF4877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77163" y="1378494"/>
            <a:ext cx="540000" cy="540000"/>
          </a:xfrm>
          <a:prstGeom prst="rect">
            <a:avLst/>
          </a:prstGeom>
        </p:spPr>
      </p:pic>
    </p:spTree>
    <p:extLst>
      <p:ext uri="{BB962C8B-B14F-4D97-AF65-F5344CB8AC3E}">
        <p14:creationId xmlns:p14="http://schemas.microsoft.com/office/powerpoint/2010/main" val="13014385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pPr>
              <a:defRPr/>
            </a:pPr>
            <a:r>
              <a:rPr lang="de-DE"/>
              <a:t>Stand: 02/2021 - Version 1.1</a:t>
            </a:r>
            <a:endParaRPr lang="de-DE" dirty="0"/>
          </a:p>
        </p:txBody>
      </p:sp>
      <p:sp>
        <p:nvSpPr>
          <p:cNvPr id="5" name="Fußzeilenplatzhalter 4"/>
          <p:cNvSpPr>
            <a:spLocks noGrp="1"/>
          </p:cNvSpPr>
          <p:nvPr>
            <p:ph type="ftr" sz="quarter" idx="11"/>
          </p:nvPr>
        </p:nvSpPr>
        <p:spPr/>
        <p:txBody>
          <a:bodyPr/>
          <a:lstStyle/>
          <a:p>
            <a:pPr>
              <a:defRPr/>
            </a:pPr>
            <a:r>
              <a:rPr lang="de-DE"/>
              <a:t>AmBADO KJP - Schulungsunterlagen</a:t>
            </a:r>
            <a:endParaRPr lang="de-DE" dirty="0"/>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92</a:t>
            </a:fld>
            <a:endParaRPr lang="de-DE" dirty="0"/>
          </a:p>
        </p:txBody>
      </p:sp>
      <p:sp>
        <p:nvSpPr>
          <p:cNvPr id="7" name="Titel 1">
            <a:extLst>
              <a:ext uri="{FF2B5EF4-FFF2-40B4-BE49-F238E27FC236}">
                <a16:creationId xmlns:a16="http://schemas.microsoft.com/office/drawing/2014/main" id="{4D134381-3BBB-4AD5-9636-65A7A57E252B}"/>
              </a:ext>
            </a:extLst>
          </p:cNvPr>
          <p:cNvSpPr txBox="1">
            <a:spLocks/>
          </p:cNvSpPr>
          <p:nvPr/>
        </p:nvSpPr>
        <p:spPr bwMode="auto">
          <a:xfrm>
            <a:off x="801648" y="3061250"/>
            <a:ext cx="9085342" cy="1438089"/>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520700" rtl="0" fontAlgn="base">
              <a:spcBef>
                <a:spcPct val="0"/>
              </a:spcBef>
              <a:spcAft>
                <a:spcPct val="0"/>
              </a:spcAft>
              <a:defRPr sz="2800" kern="1200">
                <a:solidFill>
                  <a:srgbClr val="174C8B"/>
                </a:solidFill>
                <a:latin typeface="Arial"/>
                <a:ea typeface="+mj-ea"/>
                <a:cs typeface="Arial"/>
              </a:defRPr>
            </a:lvl1pPr>
            <a:lvl2pPr algn="l" defTabSz="520700" rtl="0" fontAlgn="base">
              <a:spcBef>
                <a:spcPct val="0"/>
              </a:spcBef>
              <a:spcAft>
                <a:spcPct val="0"/>
              </a:spcAft>
              <a:defRPr sz="2800">
                <a:solidFill>
                  <a:srgbClr val="174C8B"/>
                </a:solidFill>
                <a:latin typeface="Arial" charset="0"/>
                <a:cs typeface="Arial" charset="0"/>
              </a:defRPr>
            </a:lvl2pPr>
            <a:lvl3pPr algn="l" defTabSz="520700" rtl="0" fontAlgn="base">
              <a:spcBef>
                <a:spcPct val="0"/>
              </a:spcBef>
              <a:spcAft>
                <a:spcPct val="0"/>
              </a:spcAft>
              <a:defRPr sz="2800">
                <a:solidFill>
                  <a:srgbClr val="174C8B"/>
                </a:solidFill>
                <a:latin typeface="Arial" charset="0"/>
                <a:cs typeface="Arial" charset="0"/>
              </a:defRPr>
            </a:lvl3pPr>
            <a:lvl4pPr algn="l" defTabSz="520700" rtl="0" fontAlgn="base">
              <a:spcBef>
                <a:spcPct val="0"/>
              </a:spcBef>
              <a:spcAft>
                <a:spcPct val="0"/>
              </a:spcAft>
              <a:defRPr sz="2800">
                <a:solidFill>
                  <a:srgbClr val="174C8B"/>
                </a:solidFill>
                <a:latin typeface="Arial" charset="0"/>
                <a:cs typeface="Arial" charset="0"/>
              </a:defRPr>
            </a:lvl4pPr>
            <a:lvl5pPr algn="l" defTabSz="520700" rtl="0" fontAlgn="base">
              <a:spcBef>
                <a:spcPct val="0"/>
              </a:spcBef>
              <a:spcAft>
                <a:spcPct val="0"/>
              </a:spcAft>
              <a:defRPr sz="2800">
                <a:solidFill>
                  <a:srgbClr val="174C8B"/>
                </a:solidFill>
                <a:latin typeface="Arial" charset="0"/>
                <a:cs typeface="Arial" charset="0"/>
              </a:defRPr>
            </a:lvl5pPr>
            <a:lvl6pPr marL="457200" algn="l" defTabSz="520700" rtl="0" fontAlgn="base">
              <a:spcBef>
                <a:spcPct val="0"/>
              </a:spcBef>
              <a:spcAft>
                <a:spcPct val="0"/>
              </a:spcAft>
              <a:defRPr sz="2800">
                <a:solidFill>
                  <a:srgbClr val="174C8B"/>
                </a:solidFill>
                <a:latin typeface="Arial" charset="0"/>
                <a:cs typeface="Arial" charset="0"/>
              </a:defRPr>
            </a:lvl6pPr>
            <a:lvl7pPr marL="914400" algn="l" defTabSz="520700" rtl="0" fontAlgn="base">
              <a:spcBef>
                <a:spcPct val="0"/>
              </a:spcBef>
              <a:spcAft>
                <a:spcPct val="0"/>
              </a:spcAft>
              <a:defRPr sz="2800">
                <a:solidFill>
                  <a:srgbClr val="174C8B"/>
                </a:solidFill>
                <a:latin typeface="Arial" charset="0"/>
                <a:cs typeface="Arial" charset="0"/>
              </a:defRPr>
            </a:lvl7pPr>
            <a:lvl8pPr marL="1371600" algn="l" defTabSz="520700" rtl="0" fontAlgn="base">
              <a:spcBef>
                <a:spcPct val="0"/>
              </a:spcBef>
              <a:spcAft>
                <a:spcPct val="0"/>
              </a:spcAft>
              <a:defRPr sz="2800">
                <a:solidFill>
                  <a:srgbClr val="174C8B"/>
                </a:solidFill>
                <a:latin typeface="Arial" charset="0"/>
                <a:cs typeface="Arial" charset="0"/>
              </a:defRPr>
            </a:lvl8pPr>
            <a:lvl9pPr marL="1828800" algn="l" defTabSz="520700" rtl="0" fontAlgn="base">
              <a:spcBef>
                <a:spcPct val="0"/>
              </a:spcBef>
              <a:spcAft>
                <a:spcPct val="0"/>
              </a:spcAft>
              <a:defRPr sz="2800">
                <a:solidFill>
                  <a:srgbClr val="174C8B"/>
                </a:solidFill>
                <a:latin typeface="Arial" charset="0"/>
                <a:cs typeface="Arial" charset="0"/>
              </a:defRPr>
            </a:lvl9pPr>
          </a:lstStyle>
          <a:p>
            <a:pPr algn="ctr"/>
            <a:r>
              <a:rPr lang="de-DE" sz="4400" b="1" dirty="0">
                <a:solidFill>
                  <a:schemeClr val="accent6"/>
                </a:solidFill>
              </a:rPr>
              <a:t>5. Diagnosen (M A S)</a:t>
            </a:r>
          </a:p>
        </p:txBody>
      </p:sp>
    </p:spTree>
    <p:extLst>
      <p:ext uri="{BB962C8B-B14F-4D97-AF65-F5344CB8AC3E}">
        <p14:creationId xmlns:p14="http://schemas.microsoft.com/office/powerpoint/2010/main" val="137279385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47F3A7D1-A0DF-49DD-9645-89AB6F883B5D}"/>
              </a:ext>
            </a:extLst>
          </p:cNvPr>
          <p:cNvPicPr>
            <a:picLocks noChangeAspect="1"/>
          </p:cNvPicPr>
          <p:nvPr/>
        </p:nvPicPr>
        <p:blipFill rotWithShape="1">
          <a:blip r:embed="rId3"/>
          <a:srcRect t="-1" b="1078"/>
          <a:stretch/>
        </p:blipFill>
        <p:spPr>
          <a:xfrm>
            <a:off x="535781" y="1811832"/>
            <a:ext cx="8388000" cy="3243947"/>
          </a:xfrm>
          <a:prstGeom prst="rect">
            <a:avLst/>
          </a:prstGeom>
          <a:ln>
            <a:solidFill>
              <a:schemeClr val="tx1"/>
            </a:solidFill>
          </a:ln>
        </p:spPr>
      </p:pic>
      <p:sp>
        <p:nvSpPr>
          <p:cNvPr id="2" name="Titel 1"/>
          <p:cNvSpPr>
            <a:spLocks noGrp="1"/>
          </p:cNvSpPr>
          <p:nvPr>
            <p:ph type="title"/>
          </p:nvPr>
        </p:nvSpPr>
        <p:spPr/>
        <p:txBody>
          <a:bodyPr/>
          <a:lstStyle/>
          <a:p>
            <a:r>
              <a:rPr lang="de-DE" dirty="0"/>
              <a:t>5.1 - I. Achse, 5.1.4 - Verdachtsdiagnose</a:t>
            </a:r>
          </a:p>
        </p:txBody>
      </p:sp>
      <p:sp>
        <p:nvSpPr>
          <p:cNvPr id="4" name="Datumsplatzhalter 3"/>
          <p:cNvSpPr>
            <a:spLocks noGrp="1"/>
          </p:cNvSpPr>
          <p:nvPr>
            <p:ph type="dt" sz="half" idx="10"/>
          </p:nvPr>
        </p:nvSpPr>
        <p:spPr/>
        <p:txBody>
          <a:bodyPr/>
          <a:lstStyle/>
          <a:p>
            <a:pPr>
              <a:defRPr/>
            </a:pPr>
            <a:r>
              <a:rPr lang="de-DE"/>
              <a:t>Stand: 02/2021 - Version 1.1</a:t>
            </a:r>
            <a:endParaRPr lang="de-DE" dirty="0"/>
          </a:p>
        </p:txBody>
      </p:sp>
      <p:sp>
        <p:nvSpPr>
          <p:cNvPr id="5" name="Fußzeilenplatzhalter 4"/>
          <p:cNvSpPr>
            <a:spLocks noGrp="1"/>
          </p:cNvSpPr>
          <p:nvPr>
            <p:ph type="ftr" sz="quarter" idx="11"/>
          </p:nvPr>
        </p:nvSpPr>
        <p:spPr/>
        <p:txBody>
          <a:bodyPr/>
          <a:lstStyle/>
          <a:p>
            <a:pPr>
              <a:defRPr/>
            </a:pPr>
            <a:r>
              <a:rPr lang="de-DE"/>
              <a:t>AmBADO KJP - Schulungsunterlagen</a:t>
            </a:r>
            <a:endParaRPr lang="de-DE" dirty="0"/>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93</a:t>
            </a:fld>
            <a:endParaRPr lang="de-DE" dirty="0"/>
          </a:p>
        </p:txBody>
      </p:sp>
      <p:pic>
        <p:nvPicPr>
          <p:cNvPr id="9" name="Grafik 8" descr="Marke neu">
            <a:extLst>
              <a:ext uri="{FF2B5EF4-FFF2-40B4-BE49-F238E27FC236}">
                <a16:creationId xmlns:a16="http://schemas.microsoft.com/office/drawing/2014/main" id="{156B215A-5A19-4586-960C-96F6476D81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77163" y="1378494"/>
            <a:ext cx="540000" cy="540000"/>
          </a:xfrm>
          <a:prstGeom prst="rect">
            <a:avLst/>
          </a:prstGeom>
        </p:spPr>
      </p:pic>
      <p:sp>
        <p:nvSpPr>
          <p:cNvPr id="3" name="Inhaltsplatzhalter 8">
            <a:extLst>
              <a:ext uri="{FF2B5EF4-FFF2-40B4-BE49-F238E27FC236}">
                <a16:creationId xmlns:a16="http://schemas.microsoft.com/office/drawing/2014/main" id="{807DD912-A32A-4A4E-AA29-58AF2C485489}"/>
              </a:ext>
            </a:extLst>
          </p:cNvPr>
          <p:cNvSpPr txBox="1">
            <a:spLocks/>
          </p:cNvSpPr>
          <p:nvPr/>
        </p:nvSpPr>
        <p:spPr bwMode="auto">
          <a:xfrm>
            <a:off x="535781" y="5225341"/>
            <a:ext cx="9396000" cy="176933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indent="-179388" algn="l" defTabSz="520700" rtl="0" fontAlgn="base">
              <a:lnSpc>
                <a:spcPts val="2200"/>
              </a:lnSpc>
              <a:spcBef>
                <a:spcPct val="0"/>
              </a:spcBef>
              <a:spcAft>
                <a:spcPts val="1200"/>
              </a:spcAft>
              <a:defRPr sz="1700" kern="1200">
                <a:solidFill>
                  <a:schemeClr val="tx1"/>
                </a:solidFill>
                <a:latin typeface="Arial"/>
                <a:ea typeface="+mn-ea"/>
                <a:cs typeface="Arial"/>
              </a:defRPr>
            </a:lvl1pPr>
            <a:lvl2pPr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2pPr>
            <a:lvl3pPr marL="358775"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3pPr>
            <a:lvl4pPr marL="539750"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4pPr>
            <a:lvl5pPr marL="719138"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5pPr>
            <a:lvl6pPr marL="2867750" indent="-260705" algn="l" defTabSz="521409" rtl="0" eaLnBrk="1" latinLnBrk="0" hangingPunct="1">
              <a:spcBef>
                <a:spcPct val="20000"/>
              </a:spcBef>
              <a:buFont typeface="Arial"/>
              <a:buChar char="•"/>
              <a:defRPr sz="2300" kern="1200">
                <a:solidFill>
                  <a:schemeClr val="tx1"/>
                </a:solidFill>
                <a:latin typeface="+mn-lt"/>
                <a:ea typeface="+mn-ea"/>
                <a:cs typeface="+mn-cs"/>
              </a:defRPr>
            </a:lvl6pPr>
            <a:lvl7pPr marL="3389160" indent="-260705" algn="l" defTabSz="521409" rtl="0" eaLnBrk="1" latinLnBrk="0" hangingPunct="1">
              <a:spcBef>
                <a:spcPct val="20000"/>
              </a:spcBef>
              <a:buFont typeface="Arial"/>
              <a:buChar char="•"/>
              <a:defRPr sz="2300" kern="1200">
                <a:solidFill>
                  <a:schemeClr val="tx1"/>
                </a:solidFill>
                <a:latin typeface="+mn-lt"/>
                <a:ea typeface="+mn-ea"/>
                <a:cs typeface="+mn-cs"/>
              </a:defRPr>
            </a:lvl7pPr>
            <a:lvl8pPr marL="3910569" indent="-260705" algn="l" defTabSz="521409" rtl="0" eaLnBrk="1" latinLnBrk="0" hangingPunct="1">
              <a:spcBef>
                <a:spcPct val="20000"/>
              </a:spcBef>
              <a:buFont typeface="Arial"/>
              <a:buChar char="•"/>
              <a:defRPr sz="2300" kern="1200">
                <a:solidFill>
                  <a:schemeClr val="tx1"/>
                </a:solidFill>
                <a:latin typeface="+mn-lt"/>
                <a:ea typeface="+mn-ea"/>
                <a:cs typeface="+mn-cs"/>
              </a:defRPr>
            </a:lvl8pPr>
            <a:lvl9pPr marL="4431978" indent="-260705" algn="l" defTabSz="521409" rtl="0" eaLnBrk="1" latinLnBrk="0" hangingPunct="1">
              <a:spcBef>
                <a:spcPct val="20000"/>
              </a:spcBef>
              <a:buFont typeface="Arial"/>
              <a:buChar char="•"/>
              <a:defRPr sz="2300" kern="1200">
                <a:solidFill>
                  <a:schemeClr val="tx1"/>
                </a:solidFill>
                <a:latin typeface="+mn-lt"/>
                <a:ea typeface="+mn-ea"/>
                <a:cs typeface="+mn-cs"/>
              </a:defRPr>
            </a:lvl9pPr>
          </a:lstStyle>
          <a:p>
            <a:pPr marL="285750" indent="-285750">
              <a:spcAft>
                <a:spcPts val="1000"/>
              </a:spcAft>
              <a:buClr>
                <a:srgbClr val="0460B4"/>
              </a:buClr>
              <a:buFont typeface="Wingdings" panose="05000000000000000000" pitchFamily="2" charset="2"/>
              <a:buChar char="§"/>
            </a:pPr>
            <a:r>
              <a:rPr lang="de-DE" sz="1800" dirty="0"/>
              <a:t>Die Erfassung der Diagnosen ist nach </a:t>
            </a:r>
            <a:r>
              <a:rPr lang="de-DE" sz="1800" b="1" dirty="0">
                <a:solidFill>
                  <a:srgbClr val="C00000"/>
                </a:solidFill>
              </a:rPr>
              <a:t>ICD-10-GM</a:t>
            </a:r>
            <a:r>
              <a:rPr lang="de-DE" sz="1800" dirty="0"/>
              <a:t> vorzunehmen.</a:t>
            </a:r>
          </a:p>
          <a:p>
            <a:pPr marL="285750" indent="-285750">
              <a:spcAft>
                <a:spcPts val="1000"/>
              </a:spcAft>
              <a:buClr>
                <a:srgbClr val="0460B4"/>
              </a:buClr>
              <a:buFont typeface="Wingdings" panose="05000000000000000000" pitchFamily="2" charset="2"/>
              <a:buChar char="§"/>
            </a:pPr>
            <a:r>
              <a:rPr lang="de-DE" sz="1800" dirty="0"/>
              <a:t>Erlaubt sind dabei folgende Eingabemuster: </a:t>
            </a:r>
            <a:r>
              <a:rPr lang="de-DE" sz="1800" b="1" dirty="0"/>
              <a:t>FXX</a:t>
            </a:r>
            <a:r>
              <a:rPr lang="de-DE" sz="1800" dirty="0"/>
              <a:t>, </a:t>
            </a:r>
            <a:r>
              <a:rPr lang="de-DE" sz="1800" b="1" dirty="0"/>
              <a:t>FXX.X </a:t>
            </a:r>
            <a:r>
              <a:rPr lang="de-DE" sz="1800" dirty="0"/>
              <a:t>oder </a:t>
            </a:r>
            <a:r>
              <a:rPr lang="de-DE" sz="1800" b="1" dirty="0"/>
              <a:t>FXX.XX</a:t>
            </a:r>
            <a:br>
              <a:rPr lang="de-DE" sz="1800" dirty="0"/>
            </a:br>
            <a:r>
              <a:rPr lang="de-DE" sz="1800" dirty="0"/>
              <a:t>Hierbei sollen nur diejenigen Stellen angegeben werden, die in der ICD auch tatsächlich vorgesehen sind (bitte keine weiteren Ziffern oder Zeichen anhängen).</a:t>
            </a:r>
          </a:p>
          <a:p>
            <a:pPr marL="285750" indent="-285750">
              <a:buClr>
                <a:srgbClr val="0460B4"/>
              </a:buClr>
              <a:buFont typeface="Wingdings" panose="05000000000000000000" pitchFamily="2" charset="2"/>
              <a:buChar char="§"/>
            </a:pPr>
            <a:r>
              <a:rPr lang="de-DE" sz="1800" dirty="0"/>
              <a:t>Eine </a:t>
            </a:r>
            <a:r>
              <a:rPr lang="de-DE" sz="1800" b="1" dirty="0"/>
              <a:t>Verdachtsdiagnose</a:t>
            </a:r>
            <a:r>
              <a:rPr lang="de-DE" sz="1800" dirty="0"/>
              <a:t> ist nur anzugeben, </a:t>
            </a:r>
            <a:r>
              <a:rPr lang="de-DE" sz="1800" b="1" dirty="0"/>
              <a:t>wenn keine gesicherte Diagnose vorliegt</a:t>
            </a:r>
            <a:r>
              <a:rPr lang="de-DE" sz="1800" dirty="0"/>
              <a:t>!</a:t>
            </a:r>
          </a:p>
        </p:txBody>
      </p:sp>
    </p:spTree>
    <p:extLst>
      <p:ext uri="{BB962C8B-B14F-4D97-AF65-F5344CB8AC3E}">
        <p14:creationId xmlns:p14="http://schemas.microsoft.com/office/powerpoint/2010/main" val="37102324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5.2.1 - II. Achse</a:t>
            </a:r>
          </a:p>
        </p:txBody>
      </p:sp>
      <p:sp>
        <p:nvSpPr>
          <p:cNvPr id="4" name="Datumsplatzhalter 3"/>
          <p:cNvSpPr>
            <a:spLocks noGrp="1"/>
          </p:cNvSpPr>
          <p:nvPr>
            <p:ph type="dt" sz="half" idx="10"/>
          </p:nvPr>
        </p:nvSpPr>
        <p:spPr/>
        <p:txBody>
          <a:bodyPr/>
          <a:lstStyle/>
          <a:p>
            <a:pPr>
              <a:defRPr/>
            </a:pPr>
            <a:r>
              <a:rPr lang="de-DE"/>
              <a:t>Stand: 02/2021 - Version 1.1</a:t>
            </a:r>
            <a:endParaRPr lang="de-DE" dirty="0"/>
          </a:p>
        </p:txBody>
      </p:sp>
      <p:sp>
        <p:nvSpPr>
          <p:cNvPr id="5" name="Fußzeilenplatzhalter 4"/>
          <p:cNvSpPr>
            <a:spLocks noGrp="1"/>
          </p:cNvSpPr>
          <p:nvPr>
            <p:ph type="ftr" sz="quarter" idx="11"/>
          </p:nvPr>
        </p:nvSpPr>
        <p:spPr/>
        <p:txBody>
          <a:bodyPr/>
          <a:lstStyle/>
          <a:p>
            <a:pPr>
              <a:defRPr/>
            </a:pPr>
            <a:r>
              <a:rPr lang="de-DE"/>
              <a:t>AmBADO KJP - Schulungsunterlagen</a:t>
            </a:r>
            <a:endParaRPr lang="de-DE" dirty="0"/>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94</a:t>
            </a:fld>
            <a:endParaRPr lang="de-DE" dirty="0"/>
          </a:p>
        </p:txBody>
      </p:sp>
      <p:pic>
        <p:nvPicPr>
          <p:cNvPr id="9" name="Grafik 8" descr="Marke neu">
            <a:extLst>
              <a:ext uri="{FF2B5EF4-FFF2-40B4-BE49-F238E27FC236}">
                <a16:creationId xmlns:a16="http://schemas.microsoft.com/office/drawing/2014/main" id="{0E1E2FD0-7BE7-43DD-96F6-2A45640B360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77163" y="1378494"/>
            <a:ext cx="540000" cy="540000"/>
          </a:xfrm>
          <a:prstGeom prst="rect">
            <a:avLst/>
          </a:prstGeom>
        </p:spPr>
      </p:pic>
      <p:sp>
        <p:nvSpPr>
          <p:cNvPr id="3" name="Inhaltsplatzhalter 8">
            <a:extLst>
              <a:ext uri="{FF2B5EF4-FFF2-40B4-BE49-F238E27FC236}">
                <a16:creationId xmlns:a16="http://schemas.microsoft.com/office/drawing/2014/main" id="{B57F8503-0D15-44CE-8283-4151F239A010}"/>
              </a:ext>
            </a:extLst>
          </p:cNvPr>
          <p:cNvSpPr txBox="1">
            <a:spLocks/>
          </p:cNvSpPr>
          <p:nvPr/>
        </p:nvSpPr>
        <p:spPr bwMode="auto">
          <a:xfrm>
            <a:off x="6609476" y="2074274"/>
            <a:ext cx="3780000" cy="465613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indent="-179388" algn="l" defTabSz="520700" rtl="0" fontAlgn="base">
              <a:lnSpc>
                <a:spcPts val="2200"/>
              </a:lnSpc>
              <a:spcBef>
                <a:spcPct val="0"/>
              </a:spcBef>
              <a:spcAft>
                <a:spcPts val="1200"/>
              </a:spcAft>
              <a:defRPr sz="1700" kern="1200">
                <a:solidFill>
                  <a:schemeClr val="tx1"/>
                </a:solidFill>
                <a:latin typeface="Arial"/>
                <a:ea typeface="+mn-ea"/>
                <a:cs typeface="Arial"/>
              </a:defRPr>
            </a:lvl1pPr>
            <a:lvl2pPr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2pPr>
            <a:lvl3pPr marL="358775"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3pPr>
            <a:lvl4pPr marL="539750"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4pPr>
            <a:lvl5pPr marL="719138"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5pPr>
            <a:lvl6pPr marL="2867750" indent="-260705" algn="l" defTabSz="521409" rtl="0" eaLnBrk="1" latinLnBrk="0" hangingPunct="1">
              <a:spcBef>
                <a:spcPct val="20000"/>
              </a:spcBef>
              <a:buFont typeface="Arial"/>
              <a:buChar char="•"/>
              <a:defRPr sz="2300" kern="1200">
                <a:solidFill>
                  <a:schemeClr val="tx1"/>
                </a:solidFill>
                <a:latin typeface="+mn-lt"/>
                <a:ea typeface="+mn-ea"/>
                <a:cs typeface="+mn-cs"/>
              </a:defRPr>
            </a:lvl6pPr>
            <a:lvl7pPr marL="3389160" indent="-260705" algn="l" defTabSz="521409" rtl="0" eaLnBrk="1" latinLnBrk="0" hangingPunct="1">
              <a:spcBef>
                <a:spcPct val="20000"/>
              </a:spcBef>
              <a:buFont typeface="Arial"/>
              <a:buChar char="•"/>
              <a:defRPr sz="2300" kern="1200">
                <a:solidFill>
                  <a:schemeClr val="tx1"/>
                </a:solidFill>
                <a:latin typeface="+mn-lt"/>
                <a:ea typeface="+mn-ea"/>
                <a:cs typeface="+mn-cs"/>
              </a:defRPr>
            </a:lvl7pPr>
            <a:lvl8pPr marL="3910569" indent="-260705" algn="l" defTabSz="521409" rtl="0" eaLnBrk="1" latinLnBrk="0" hangingPunct="1">
              <a:spcBef>
                <a:spcPct val="20000"/>
              </a:spcBef>
              <a:buFont typeface="Arial"/>
              <a:buChar char="•"/>
              <a:defRPr sz="2300" kern="1200">
                <a:solidFill>
                  <a:schemeClr val="tx1"/>
                </a:solidFill>
                <a:latin typeface="+mn-lt"/>
                <a:ea typeface="+mn-ea"/>
                <a:cs typeface="+mn-cs"/>
              </a:defRPr>
            </a:lvl8pPr>
            <a:lvl9pPr marL="4431978" indent="-260705" algn="l" defTabSz="521409" rtl="0" eaLnBrk="1" latinLnBrk="0" hangingPunct="1">
              <a:spcBef>
                <a:spcPct val="20000"/>
              </a:spcBef>
              <a:buFont typeface="Arial"/>
              <a:buChar char="•"/>
              <a:defRPr sz="2300" kern="1200">
                <a:solidFill>
                  <a:schemeClr val="tx1"/>
                </a:solidFill>
                <a:latin typeface="+mn-lt"/>
                <a:ea typeface="+mn-ea"/>
                <a:cs typeface="+mn-cs"/>
              </a:defRPr>
            </a:lvl9pPr>
          </a:lstStyle>
          <a:p>
            <a:pPr marL="285750" indent="-285750">
              <a:lnSpc>
                <a:spcPts val="2400"/>
              </a:lnSpc>
              <a:buClr>
                <a:srgbClr val="0460B4"/>
              </a:buClr>
              <a:buFont typeface="Wingdings" panose="05000000000000000000" pitchFamily="2" charset="2"/>
              <a:buChar char="§"/>
            </a:pPr>
            <a:r>
              <a:rPr lang="de-DE" sz="1800" b="1" dirty="0">
                <a:solidFill>
                  <a:srgbClr val="000000"/>
                </a:solidFill>
              </a:rPr>
              <a:t>Achtung:</a:t>
            </a:r>
            <a:r>
              <a:rPr lang="de-DE" sz="1800" dirty="0">
                <a:solidFill>
                  <a:srgbClr val="000000"/>
                </a:solidFill>
              </a:rPr>
              <a:t> Abweichung von</a:t>
            </a:r>
            <a:br>
              <a:rPr lang="de-DE" sz="1800" dirty="0">
                <a:solidFill>
                  <a:srgbClr val="000000"/>
                </a:solidFill>
              </a:rPr>
            </a:br>
            <a:r>
              <a:rPr lang="de-DE" sz="1800" dirty="0">
                <a:solidFill>
                  <a:srgbClr val="000000"/>
                </a:solidFill>
              </a:rPr>
              <a:t>der ICD-10 Kodierung!</a:t>
            </a:r>
          </a:p>
          <a:p>
            <a:pPr marL="285750" indent="-285750">
              <a:lnSpc>
                <a:spcPts val="2400"/>
              </a:lnSpc>
              <a:buClr>
                <a:srgbClr val="0460B4"/>
              </a:buClr>
              <a:buFont typeface="Wingdings" panose="05000000000000000000" pitchFamily="2" charset="2"/>
              <a:buChar char="§"/>
            </a:pPr>
            <a:r>
              <a:rPr lang="de-DE" sz="1800" dirty="0">
                <a:solidFill>
                  <a:srgbClr val="000000"/>
                </a:solidFill>
              </a:rPr>
              <a:t>Erhebung der Störungen erfolgt nun durch eine Mehrfachauswahl.</a:t>
            </a:r>
          </a:p>
          <a:p>
            <a:pPr marL="285750" indent="-285750">
              <a:lnSpc>
                <a:spcPts val="2400"/>
              </a:lnSpc>
              <a:buClr>
                <a:srgbClr val="0460B4"/>
              </a:buClr>
              <a:buFont typeface="Wingdings" panose="05000000000000000000" pitchFamily="2" charset="2"/>
              <a:buChar char="§"/>
            </a:pPr>
            <a:r>
              <a:rPr lang="de-DE" sz="1800" dirty="0">
                <a:solidFill>
                  <a:srgbClr val="000000"/>
                </a:solidFill>
              </a:rPr>
              <a:t>Es sind </a:t>
            </a:r>
            <a:r>
              <a:rPr lang="de-DE" sz="1800" b="1" dirty="0">
                <a:solidFill>
                  <a:srgbClr val="000000"/>
                </a:solidFill>
              </a:rPr>
              <a:t>alle zutreffenden Einzel-störungen </a:t>
            </a:r>
            <a:r>
              <a:rPr lang="de-DE" sz="1800" dirty="0">
                <a:solidFill>
                  <a:srgbClr val="000000"/>
                </a:solidFill>
              </a:rPr>
              <a:t>auszuwählen (Kombi-</a:t>
            </a:r>
            <a:r>
              <a:rPr lang="de-DE" sz="1800" dirty="0" err="1">
                <a:solidFill>
                  <a:srgbClr val="000000"/>
                </a:solidFill>
              </a:rPr>
              <a:t>nationsstörungen</a:t>
            </a:r>
            <a:r>
              <a:rPr lang="de-DE" sz="1800" dirty="0">
                <a:solidFill>
                  <a:srgbClr val="000000"/>
                </a:solidFill>
              </a:rPr>
              <a:t> F81.3 und F83 werden hier nicht mehr erfasst).</a:t>
            </a:r>
          </a:p>
          <a:p>
            <a:pPr marL="285750" indent="-285750">
              <a:lnSpc>
                <a:spcPts val="2400"/>
              </a:lnSpc>
              <a:buClr>
                <a:srgbClr val="0460B4"/>
              </a:buClr>
              <a:buFont typeface="Wingdings" panose="05000000000000000000" pitchFamily="2" charset="2"/>
              <a:buChar char="§"/>
            </a:pPr>
            <a:r>
              <a:rPr lang="de-DE" sz="1800" dirty="0">
                <a:solidFill>
                  <a:srgbClr val="000000"/>
                </a:solidFill>
              </a:rPr>
              <a:t>F80.20 und F80.28 sind unter F80.2 zu erfassen.</a:t>
            </a:r>
          </a:p>
          <a:p>
            <a:pPr marL="285750" indent="-285750">
              <a:lnSpc>
                <a:spcPts val="2400"/>
              </a:lnSpc>
              <a:buClr>
                <a:srgbClr val="0460B4"/>
              </a:buClr>
              <a:buFont typeface="Wingdings" panose="05000000000000000000" pitchFamily="2" charset="2"/>
              <a:buChar char="§"/>
            </a:pPr>
            <a:r>
              <a:rPr lang="de-DE" sz="1800" dirty="0">
                <a:solidFill>
                  <a:srgbClr val="000000"/>
                </a:solidFill>
              </a:rPr>
              <a:t>Für die Einschätzung der </a:t>
            </a:r>
            <a:r>
              <a:rPr lang="de-DE" sz="1800" dirty="0" err="1">
                <a:solidFill>
                  <a:srgbClr val="000000"/>
                </a:solidFill>
              </a:rPr>
              <a:t>Entwick-lungsstörungen</a:t>
            </a:r>
            <a:r>
              <a:rPr lang="de-DE" sz="1800" dirty="0">
                <a:solidFill>
                  <a:srgbClr val="000000"/>
                </a:solidFill>
              </a:rPr>
              <a:t> ist der </a:t>
            </a:r>
            <a:r>
              <a:rPr lang="de-DE" sz="1800" b="1" dirty="0">
                <a:solidFill>
                  <a:srgbClr val="000000"/>
                </a:solidFill>
              </a:rPr>
              <a:t>klinische Eindruck ausreichend</a:t>
            </a:r>
            <a:r>
              <a:rPr lang="de-DE" sz="1800" dirty="0">
                <a:solidFill>
                  <a:srgbClr val="000000"/>
                </a:solidFill>
              </a:rPr>
              <a:t>.</a:t>
            </a:r>
          </a:p>
        </p:txBody>
      </p:sp>
      <p:pic>
        <p:nvPicPr>
          <p:cNvPr id="10" name="Grafik 9">
            <a:extLst>
              <a:ext uri="{FF2B5EF4-FFF2-40B4-BE49-F238E27FC236}">
                <a16:creationId xmlns:a16="http://schemas.microsoft.com/office/drawing/2014/main" id="{10A811CE-AFBF-4BF7-BF8E-73A4919F2C6D}"/>
              </a:ext>
            </a:extLst>
          </p:cNvPr>
          <p:cNvPicPr>
            <a:picLocks noChangeAspect="1"/>
          </p:cNvPicPr>
          <p:nvPr/>
        </p:nvPicPr>
        <p:blipFill rotWithShape="1">
          <a:blip r:embed="rId4"/>
          <a:srcRect r="32025" b="78704"/>
          <a:stretch/>
        </p:blipFill>
        <p:spPr>
          <a:xfrm>
            <a:off x="534987" y="2103677"/>
            <a:ext cx="5799600" cy="1051891"/>
          </a:xfrm>
          <a:prstGeom prst="rect">
            <a:avLst/>
          </a:prstGeom>
          <a:ln>
            <a:solidFill>
              <a:schemeClr val="tx1"/>
            </a:solidFill>
          </a:ln>
        </p:spPr>
      </p:pic>
      <p:pic>
        <p:nvPicPr>
          <p:cNvPr id="12" name="Grafik 11">
            <a:extLst>
              <a:ext uri="{FF2B5EF4-FFF2-40B4-BE49-F238E27FC236}">
                <a16:creationId xmlns:a16="http://schemas.microsoft.com/office/drawing/2014/main" id="{79E7B034-89B2-49D0-8ED6-E1E41DA43CB3}"/>
              </a:ext>
            </a:extLst>
          </p:cNvPr>
          <p:cNvPicPr>
            <a:picLocks noChangeAspect="1"/>
          </p:cNvPicPr>
          <p:nvPr/>
        </p:nvPicPr>
        <p:blipFill rotWithShape="1">
          <a:blip r:embed="rId4"/>
          <a:srcRect l="6443" t="21023" r="22847"/>
          <a:stretch/>
        </p:blipFill>
        <p:spPr>
          <a:xfrm>
            <a:off x="533288" y="3166560"/>
            <a:ext cx="5799600" cy="3750177"/>
          </a:xfrm>
          <a:prstGeom prst="rect">
            <a:avLst/>
          </a:prstGeom>
          <a:ln>
            <a:solidFill>
              <a:schemeClr val="tx1"/>
            </a:solidFill>
          </a:ln>
        </p:spPr>
      </p:pic>
    </p:spTree>
    <p:extLst>
      <p:ext uri="{BB962C8B-B14F-4D97-AF65-F5344CB8AC3E}">
        <p14:creationId xmlns:p14="http://schemas.microsoft.com/office/powerpoint/2010/main" val="7570552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B304DC7A-D18C-4D51-8349-76C2322E3E9A}"/>
              </a:ext>
            </a:extLst>
          </p:cNvPr>
          <p:cNvPicPr>
            <a:picLocks noChangeAspect="1"/>
          </p:cNvPicPr>
          <p:nvPr/>
        </p:nvPicPr>
        <p:blipFill>
          <a:blip r:embed="rId2"/>
          <a:stretch>
            <a:fillRect/>
          </a:stretch>
        </p:blipFill>
        <p:spPr>
          <a:xfrm>
            <a:off x="536218" y="1811427"/>
            <a:ext cx="9000000" cy="2815453"/>
          </a:xfrm>
          <a:prstGeom prst="rect">
            <a:avLst/>
          </a:prstGeom>
          <a:ln>
            <a:solidFill>
              <a:schemeClr val="tx1"/>
            </a:solidFill>
          </a:ln>
        </p:spPr>
      </p:pic>
      <p:sp>
        <p:nvSpPr>
          <p:cNvPr id="2" name="Titel 1"/>
          <p:cNvSpPr>
            <a:spLocks noGrp="1"/>
          </p:cNvSpPr>
          <p:nvPr>
            <p:ph type="title"/>
          </p:nvPr>
        </p:nvSpPr>
        <p:spPr/>
        <p:txBody>
          <a:bodyPr/>
          <a:lstStyle/>
          <a:p>
            <a:r>
              <a:rPr lang="de-DE" dirty="0"/>
              <a:t>5.4 - IV. Achse</a:t>
            </a:r>
          </a:p>
        </p:txBody>
      </p:sp>
      <p:sp>
        <p:nvSpPr>
          <p:cNvPr id="4" name="Datumsplatzhalter 3"/>
          <p:cNvSpPr>
            <a:spLocks noGrp="1"/>
          </p:cNvSpPr>
          <p:nvPr>
            <p:ph type="dt" sz="half" idx="10"/>
          </p:nvPr>
        </p:nvSpPr>
        <p:spPr/>
        <p:txBody>
          <a:bodyPr/>
          <a:lstStyle/>
          <a:p>
            <a:pPr>
              <a:defRPr/>
            </a:pPr>
            <a:r>
              <a:rPr lang="de-DE"/>
              <a:t>Stand: 02/2021 - Version 1.1</a:t>
            </a:r>
            <a:endParaRPr lang="de-DE" dirty="0"/>
          </a:p>
        </p:txBody>
      </p:sp>
      <p:sp>
        <p:nvSpPr>
          <p:cNvPr id="5" name="Fußzeilenplatzhalter 4"/>
          <p:cNvSpPr>
            <a:spLocks noGrp="1"/>
          </p:cNvSpPr>
          <p:nvPr>
            <p:ph type="ftr" sz="quarter" idx="11"/>
          </p:nvPr>
        </p:nvSpPr>
        <p:spPr/>
        <p:txBody>
          <a:bodyPr/>
          <a:lstStyle/>
          <a:p>
            <a:pPr>
              <a:defRPr/>
            </a:pPr>
            <a:r>
              <a:rPr lang="de-DE"/>
              <a:t>AmBADO KJP - Schulungsunterlagen</a:t>
            </a:r>
            <a:endParaRPr lang="de-DE" dirty="0"/>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95</a:t>
            </a:fld>
            <a:endParaRPr lang="de-DE" dirty="0"/>
          </a:p>
        </p:txBody>
      </p:sp>
      <p:sp>
        <p:nvSpPr>
          <p:cNvPr id="3" name="Inhaltsplatzhalter 8">
            <a:extLst>
              <a:ext uri="{FF2B5EF4-FFF2-40B4-BE49-F238E27FC236}">
                <a16:creationId xmlns:a16="http://schemas.microsoft.com/office/drawing/2014/main" id="{C2831182-9E59-473A-AE8F-BB419443505A}"/>
              </a:ext>
            </a:extLst>
          </p:cNvPr>
          <p:cNvSpPr txBox="1">
            <a:spLocks/>
          </p:cNvSpPr>
          <p:nvPr/>
        </p:nvSpPr>
        <p:spPr bwMode="auto">
          <a:xfrm>
            <a:off x="535782" y="4931762"/>
            <a:ext cx="8962336" cy="1720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indent="-179388" algn="l" defTabSz="520700" rtl="0" fontAlgn="base">
              <a:lnSpc>
                <a:spcPts val="2200"/>
              </a:lnSpc>
              <a:spcBef>
                <a:spcPct val="0"/>
              </a:spcBef>
              <a:spcAft>
                <a:spcPts val="1200"/>
              </a:spcAft>
              <a:defRPr sz="1700" kern="1200">
                <a:solidFill>
                  <a:schemeClr val="tx1"/>
                </a:solidFill>
                <a:latin typeface="Arial"/>
                <a:ea typeface="+mn-ea"/>
                <a:cs typeface="Arial"/>
              </a:defRPr>
            </a:lvl1pPr>
            <a:lvl2pPr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2pPr>
            <a:lvl3pPr marL="358775"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3pPr>
            <a:lvl4pPr marL="539750"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4pPr>
            <a:lvl5pPr marL="719138"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5pPr>
            <a:lvl6pPr marL="2867750" indent="-260705" algn="l" defTabSz="521409" rtl="0" eaLnBrk="1" latinLnBrk="0" hangingPunct="1">
              <a:spcBef>
                <a:spcPct val="20000"/>
              </a:spcBef>
              <a:buFont typeface="Arial"/>
              <a:buChar char="•"/>
              <a:defRPr sz="2300" kern="1200">
                <a:solidFill>
                  <a:schemeClr val="tx1"/>
                </a:solidFill>
                <a:latin typeface="+mn-lt"/>
                <a:ea typeface="+mn-ea"/>
                <a:cs typeface="+mn-cs"/>
              </a:defRPr>
            </a:lvl6pPr>
            <a:lvl7pPr marL="3389160" indent="-260705" algn="l" defTabSz="521409" rtl="0" eaLnBrk="1" latinLnBrk="0" hangingPunct="1">
              <a:spcBef>
                <a:spcPct val="20000"/>
              </a:spcBef>
              <a:buFont typeface="Arial"/>
              <a:buChar char="•"/>
              <a:defRPr sz="2300" kern="1200">
                <a:solidFill>
                  <a:schemeClr val="tx1"/>
                </a:solidFill>
                <a:latin typeface="+mn-lt"/>
                <a:ea typeface="+mn-ea"/>
                <a:cs typeface="+mn-cs"/>
              </a:defRPr>
            </a:lvl7pPr>
            <a:lvl8pPr marL="3910569" indent="-260705" algn="l" defTabSz="521409" rtl="0" eaLnBrk="1" latinLnBrk="0" hangingPunct="1">
              <a:spcBef>
                <a:spcPct val="20000"/>
              </a:spcBef>
              <a:buFont typeface="Arial"/>
              <a:buChar char="•"/>
              <a:defRPr sz="2300" kern="1200">
                <a:solidFill>
                  <a:schemeClr val="tx1"/>
                </a:solidFill>
                <a:latin typeface="+mn-lt"/>
                <a:ea typeface="+mn-ea"/>
                <a:cs typeface="+mn-cs"/>
              </a:defRPr>
            </a:lvl8pPr>
            <a:lvl9pPr marL="4431978" indent="-260705" algn="l" defTabSz="521409" rtl="0" eaLnBrk="1" latinLnBrk="0" hangingPunct="1">
              <a:spcBef>
                <a:spcPct val="20000"/>
              </a:spcBef>
              <a:buFont typeface="Arial"/>
              <a:buChar char="•"/>
              <a:defRPr sz="2300" kern="1200">
                <a:solidFill>
                  <a:schemeClr val="tx1"/>
                </a:solidFill>
                <a:latin typeface="+mn-lt"/>
                <a:ea typeface="+mn-ea"/>
                <a:cs typeface="+mn-cs"/>
              </a:defRPr>
            </a:lvl9pPr>
          </a:lstStyle>
          <a:p>
            <a:pPr marL="285750" indent="-285750">
              <a:lnSpc>
                <a:spcPts val="2400"/>
              </a:lnSpc>
              <a:buClr>
                <a:srgbClr val="0460B4"/>
              </a:buClr>
              <a:buFont typeface="Wingdings" panose="05000000000000000000" pitchFamily="2" charset="2"/>
              <a:buChar char="§"/>
            </a:pPr>
            <a:r>
              <a:rPr lang="de-DE" sz="1800" dirty="0"/>
              <a:t>Auf der IV. Achse sind </a:t>
            </a:r>
            <a:r>
              <a:rPr lang="de-DE" sz="1800" b="1" dirty="0"/>
              <a:t>nur gesicherte Diagnosen </a:t>
            </a:r>
            <a:r>
              <a:rPr lang="de-DE" sz="1800" dirty="0"/>
              <a:t>zu erfassen!</a:t>
            </a:r>
          </a:p>
          <a:p>
            <a:pPr marL="285750" indent="-285750">
              <a:lnSpc>
                <a:spcPts val="2400"/>
              </a:lnSpc>
              <a:buClr>
                <a:srgbClr val="0460B4"/>
              </a:buClr>
              <a:buFont typeface="Wingdings" panose="05000000000000000000" pitchFamily="2" charset="2"/>
              <a:buChar char="§"/>
            </a:pPr>
            <a:r>
              <a:rPr lang="de-DE" sz="1800" dirty="0"/>
              <a:t>Eine </a:t>
            </a:r>
            <a:r>
              <a:rPr lang="de-DE" sz="1800" b="1" dirty="0"/>
              <a:t>körperliche Erkrankung </a:t>
            </a:r>
            <a:r>
              <a:rPr lang="de-DE" sz="1800" dirty="0"/>
              <a:t>soll dann kodiert werden, wenn diese </a:t>
            </a:r>
            <a:r>
              <a:rPr lang="de-DE" sz="1800" b="1" dirty="0"/>
              <a:t>für die Behandlung in der PIA relevant </a:t>
            </a:r>
            <a:r>
              <a:rPr lang="de-DE" sz="1800" dirty="0"/>
              <a:t>ist.</a:t>
            </a:r>
          </a:p>
          <a:p>
            <a:pPr marL="285750" indent="-285750">
              <a:lnSpc>
                <a:spcPts val="2400"/>
              </a:lnSpc>
              <a:buClr>
                <a:srgbClr val="0460B4"/>
              </a:buClr>
              <a:buFont typeface="Wingdings" panose="05000000000000000000" pitchFamily="2" charset="2"/>
              <a:buChar char="§"/>
            </a:pPr>
            <a:r>
              <a:rPr lang="de-DE" sz="1800" dirty="0"/>
              <a:t>Die Erfassung von </a:t>
            </a:r>
            <a:r>
              <a:rPr lang="de-DE" sz="1800" b="1" dirty="0"/>
              <a:t>F-Diagnosen</a:t>
            </a:r>
            <a:r>
              <a:rPr lang="de-DE" sz="1800" dirty="0"/>
              <a:t> ist an dieser Stelle </a:t>
            </a:r>
            <a:r>
              <a:rPr lang="de-DE" sz="1800" b="1" dirty="0"/>
              <a:t>nicht erlaubt</a:t>
            </a:r>
            <a:r>
              <a:rPr lang="de-DE" sz="1800" dirty="0"/>
              <a:t>!</a:t>
            </a:r>
          </a:p>
        </p:txBody>
      </p:sp>
    </p:spTree>
    <p:extLst>
      <p:ext uri="{BB962C8B-B14F-4D97-AF65-F5344CB8AC3E}">
        <p14:creationId xmlns:p14="http://schemas.microsoft.com/office/powerpoint/2010/main" val="32102763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pPr>
              <a:defRPr/>
            </a:pPr>
            <a:r>
              <a:rPr lang="de-DE"/>
              <a:t>Stand: 02/2021 - Version 1.1</a:t>
            </a:r>
            <a:endParaRPr lang="de-DE" dirty="0"/>
          </a:p>
        </p:txBody>
      </p:sp>
      <p:sp>
        <p:nvSpPr>
          <p:cNvPr id="5" name="Fußzeilenplatzhalter 4"/>
          <p:cNvSpPr>
            <a:spLocks noGrp="1"/>
          </p:cNvSpPr>
          <p:nvPr>
            <p:ph type="ftr" sz="quarter" idx="11"/>
          </p:nvPr>
        </p:nvSpPr>
        <p:spPr/>
        <p:txBody>
          <a:bodyPr/>
          <a:lstStyle/>
          <a:p>
            <a:pPr>
              <a:defRPr/>
            </a:pPr>
            <a:r>
              <a:rPr lang="de-DE"/>
              <a:t>AmBADO KJP - Schulungsunterlagen</a:t>
            </a:r>
            <a:endParaRPr lang="de-DE" dirty="0"/>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96</a:t>
            </a:fld>
            <a:endParaRPr lang="de-DE" dirty="0"/>
          </a:p>
        </p:txBody>
      </p:sp>
      <p:sp>
        <p:nvSpPr>
          <p:cNvPr id="7" name="Titel 1">
            <a:extLst>
              <a:ext uri="{FF2B5EF4-FFF2-40B4-BE49-F238E27FC236}">
                <a16:creationId xmlns:a16="http://schemas.microsoft.com/office/drawing/2014/main" id="{4D134381-3BBB-4AD5-9636-65A7A57E252B}"/>
              </a:ext>
            </a:extLst>
          </p:cNvPr>
          <p:cNvSpPr txBox="1">
            <a:spLocks/>
          </p:cNvSpPr>
          <p:nvPr/>
        </p:nvSpPr>
        <p:spPr bwMode="auto">
          <a:xfrm>
            <a:off x="801648" y="3061250"/>
            <a:ext cx="9085342" cy="1438089"/>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520700" rtl="0" fontAlgn="base">
              <a:spcBef>
                <a:spcPct val="0"/>
              </a:spcBef>
              <a:spcAft>
                <a:spcPct val="0"/>
              </a:spcAft>
              <a:defRPr sz="2800" kern="1200">
                <a:solidFill>
                  <a:srgbClr val="174C8B"/>
                </a:solidFill>
                <a:latin typeface="Arial"/>
                <a:ea typeface="+mj-ea"/>
                <a:cs typeface="Arial"/>
              </a:defRPr>
            </a:lvl1pPr>
            <a:lvl2pPr algn="l" defTabSz="520700" rtl="0" fontAlgn="base">
              <a:spcBef>
                <a:spcPct val="0"/>
              </a:spcBef>
              <a:spcAft>
                <a:spcPct val="0"/>
              </a:spcAft>
              <a:defRPr sz="2800">
                <a:solidFill>
                  <a:srgbClr val="174C8B"/>
                </a:solidFill>
                <a:latin typeface="Arial" charset="0"/>
                <a:cs typeface="Arial" charset="0"/>
              </a:defRPr>
            </a:lvl2pPr>
            <a:lvl3pPr algn="l" defTabSz="520700" rtl="0" fontAlgn="base">
              <a:spcBef>
                <a:spcPct val="0"/>
              </a:spcBef>
              <a:spcAft>
                <a:spcPct val="0"/>
              </a:spcAft>
              <a:defRPr sz="2800">
                <a:solidFill>
                  <a:srgbClr val="174C8B"/>
                </a:solidFill>
                <a:latin typeface="Arial" charset="0"/>
                <a:cs typeface="Arial" charset="0"/>
              </a:defRPr>
            </a:lvl3pPr>
            <a:lvl4pPr algn="l" defTabSz="520700" rtl="0" fontAlgn="base">
              <a:spcBef>
                <a:spcPct val="0"/>
              </a:spcBef>
              <a:spcAft>
                <a:spcPct val="0"/>
              </a:spcAft>
              <a:defRPr sz="2800">
                <a:solidFill>
                  <a:srgbClr val="174C8B"/>
                </a:solidFill>
                <a:latin typeface="Arial" charset="0"/>
                <a:cs typeface="Arial" charset="0"/>
              </a:defRPr>
            </a:lvl4pPr>
            <a:lvl5pPr algn="l" defTabSz="520700" rtl="0" fontAlgn="base">
              <a:spcBef>
                <a:spcPct val="0"/>
              </a:spcBef>
              <a:spcAft>
                <a:spcPct val="0"/>
              </a:spcAft>
              <a:defRPr sz="2800">
                <a:solidFill>
                  <a:srgbClr val="174C8B"/>
                </a:solidFill>
                <a:latin typeface="Arial" charset="0"/>
                <a:cs typeface="Arial" charset="0"/>
              </a:defRPr>
            </a:lvl5pPr>
            <a:lvl6pPr marL="457200" algn="l" defTabSz="520700" rtl="0" fontAlgn="base">
              <a:spcBef>
                <a:spcPct val="0"/>
              </a:spcBef>
              <a:spcAft>
                <a:spcPct val="0"/>
              </a:spcAft>
              <a:defRPr sz="2800">
                <a:solidFill>
                  <a:srgbClr val="174C8B"/>
                </a:solidFill>
                <a:latin typeface="Arial" charset="0"/>
                <a:cs typeface="Arial" charset="0"/>
              </a:defRPr>
            </a:lvl6pPr>
            <a:lvl7pPr marL="914400" algn="l" defTabSz="520700" rtl="0" fontAlgn="base">
              <a:spcBef>
                <a:spcPct val="0"/>
              </a:spcBef>
              <a:spcAft>
                <a:spcPct val="0"/>
              </a:spcAft>
              <a:defRPr sz="2800">
                <a:solidFill>
                  <a:srgbClr val="174C8B"/>
                </a:solidFill>
                <a:latin typeface="Arial" charset="0"/>
                <a:cs typeface="Arial" charset="0"/>
              </a:defRPr>
            </a:lvl7pPr>
            <a:lvl8pPr marL="1371600" algn="l" defTabSz="520700" rtl="0" fontAlgn="base">
              <a:spcBef>
                <a:spcPct val="0"/>
              </a:spcBef>
              <a:spcAft>
                <a:spcPct val="0"/>
              </a:spcAft>
              <a:defRPr sz="2800">
                <a:solidFill>
                  <a:srgbClr val="174C8B"/>
                </a:solidFill>
                <a:latin typeface="Arial" charset="0"/>
                <a:cs typeface="Arial" charset="0"/>
              </a:defRPr>
            </a:lvl8pPr>
            <a:lvl9pPr marL="1828800" algn="l" defTabSz="520700" rtl="0" fontAlgn="base">
              <a:spcBef>
                <a:spcPct val="0"/>
              </a:spcBef>
              <a:spcAft>
                <a:spcPct val="0"/>
              </a:spcAft>
              <a:defRPr sz="2800">
                <a:solidFill>
                  <a:srgbClr val="174C8B"/>
                </a:solidFill>
                <a:latin typeface="Arial" charset="0"/>
                <a:cs typeface="Arial" charset="0"/>
              </a:defRPr>
            </a:lvl9pPr>
          </a:lstStyle>
          <a:p>
            <a:pPr algn="ctr"/>
            <a:r>
              <a:rPr lang="de-DE" sz="4400" b="1" dirty="0">
                <a:solidFill>
                  <a:schemeClr val="accent6"/>
                </a:solidFill>
              </a:rPr>
              <a:t>7. Maßnahmen</a:t>
            </a:r>
          </a:p>
        </p:txBody>
      </p:sp>
    </p:spTree>
    <p:extLst>
      <p:ext uri="{BB962C8B-B14F-4D97-AF65-F5344CB8AC3E}">
        <p14:creationId xmlns:p14="http://schemas.microsoft.com/office/powerpoint/2010/main" val="35752716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9F118440-A3F1-4B26-9261-79CDD585FB05}"/>
              </a:ext>
            </a:extLst>
          </p:cNvPr>
          <p:cNvPicPr>
            <a:picLocks noChangeAspect="1"/>
          </p:cNvPicPr>
          <p:nvPr/>
        </p:nvPicPr>
        <p:blipFill>
          <a:blip r:embed="rId3"/>
          <a:stretch>
            <a:fillRect/>
          </a:stretch>
        </p:blipFill>
        <p:spPr>
          <a:xfrm>
            <a:off x="534988" y="1805353"/>
            <a:ext cx="8812800" cy="4844245"/>
          </a:xfrm>
          <a:prstGeom prst="rect">
            <a:avLst/>
          </a:prstGeom>
          <a:ln>
            <a:solidFill>
              <a:schemeClr val="tx1"/>
            </a:solidFill>
          </a:ln>
        </p:spPr>
      </p:pic>
      <p:sp>
        <p:nvSpPr>
          <p:cNvPr id="2" name="Titel 1"/>
          <p:cNvSpPr>
            <a:spLocks noGrp="1"/>
          </p:cNvSpPr>
          <p:nvPr>
            <p:ph type="title"/>
          </p:nvPr>
        </p:nvSpPr>
        <p:spPr/>
        <p:txBody>
          <a:bodyPr/>
          <a:lstStyle/>
          <a:p>
            <a:r>
              <a:rPr lang="de-DE" dirty="0"/>
              <a:t>7.0 - Maßnahmen</a:t>
            </a:r>
          </a:p>
        </p:txBody>
      </p:sp>
      <p:sp>
        <p:nvSpPr>
          <p:cNvPr id="4" name="Datumsplatzhalter 3"/>
          <p:cNvSpPr>
            <a:spLocks noGrp="1"/>
          </p:cNvSpPr>
          <p:nvPr>
            <p:ph type="dt" sz="half" idx="10"/>
          </p:nvPr>
        </p:nvSpPr>
        <p:spPr/>
        <p:txBody>
          <a:bodyPr/>
          <a:lstStyle/>
          <a:p>
            <a:pPr>
              <a:defRPr/>
            </a:pPr>
            <a:r>
              <a:rPr lang="de-DE"/>
              <a:t>Stand: 02/2021 - Version 1.1</a:t>
            </a:r>
            <a:endParaRPr lang="de-DE" dirty="0"/>
          </a:p>
        </p:txBody>
      </p:sp>
      <p:sp>
        <p:nvSpPr>
          <p:cNvPr id="5" name="Fußzeilenplatzhalter 4"/>
          <p:cNvSpPr>
            <a:spLocks noGrp="1"/>
          </p:cNvSpPr>
          <p:nvPr>
            <p:ph type="ftr" sz="quarter" idx="11"/>
          </p:nvPr>
        </p:nvSpPr>
        <p:spPr/>
        <p:txBody>
          <a:bodyPr/>
          <a:lstStyle/>
          <a:p>
            <a:pPr>
              <a:defRPr/>
            </a:pPr>
            <a:r>
              <a:rPr lang="de-DE"/>
              <a:t>AmBADO KJP - Schulungsunterlagen</a:t>
            </a:r>
            <a:endParaRPr lang="de-DE" dirty="0"/>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97</a:t>
            </a:fld>
            <a:endParaRPr lang="de-DE" dirty="0"/>
          </a:p>
        </p:txBody>
      </p:sp>
      <p:pic>
        <p:nvPicPr>
          <p:cNvPr id="9" name="Grafik 8" descr="Marke neu">
            <a:extLst>
              <a:ext uri="{FF2B5EF4-FFF2-40B4-BE49-F238E27FC236}">
                <a16:creationId xmlns:a16="http://schemas.microsoft.com/office/drawing/2014/main" id="{1B951A80-F414-4314-9940-1AB4DFC5CC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77163" y="1378494"/>
            <a:ext cx="540000" cy="540000"/>
          </a:xfrm>
          <a:prstGeom prst="rect">
            <a:avLst/>
          </a:prstGeom>
        </p:spPr>
      </p:pic>
      <p:sp>
        <p:nvSpPr>
          <p:cNvPr id="3" name="Rechteck 2">
            <a:extLst>
              <a:ext uri="{FF2B5EF4-FFF2-40B4-BE49-F238E27FC236}">
                <a16:creationId xmlns:a16="http://schemas.microsoft.com/office/drawing/2014/main" id="{BE1F31DF-3F42-458B-A392-F4D551331960}"/>
              </a:ext>
            </a:extLst>
          </p:cNvPr>
          <p:cNvSpPr/>
          <p:nvPr/>
        </p:nvSpPr>
        <p:spPr>
          <a:xfrm>
            <a:off x="1075174" y="6113689"/>
            <a:ext cx="422030" cy="241161"/>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0F4F64A1-A471-4941-AA9A-AAFF00BD5056}"/>
              </a:ext>
            </a:extLst>
          </p:cNvPr>
          <p:cNvSpPr/>
          <p:nvPr/>
        </p:nvSpPr>
        <p:spPr>
          <a:xfrm>
            <a:off x="1076854" y="5582816"/>
            <a:ext cx="422030" cy="241161"/>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9A242A72-C897-4827-A988-4FAD8C87C0C1}"/>
              </a:ext>
            </a:extLst>
          </p:cNvPr>
          <p:cNvSpPr/>
          <p:nvPr/>
        </p:nvSpPr>
        <p:spPr>
          <a:xfrm>
            <a:off x="1078534" y="4088864"/>
            <a:ext cx="422030" cy="241161"/>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2FB698A2-74E3-4BE9-983D-FBCE20649446}"/>
              </a:ext>
            </a:extLst>
          </p:cNvPr>
          <p:cNvSpPr/>
          <p:nvPr/>
        </p:nvSpPr>
        <p:spPr>
          <a:xfrm>
            <a:off x="1070166" y="3047614"/>
            <a:ext cx="422030" cy="241161"/>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07C89658-1092-4CA2-AA49-33FF01AAE642}"/>
              </a:ext>
            </a:extLst>
          </p:cNvPr>
          <p:cNvSpPr/>
          <p:nvPr/>
        </p:nvSpPr>
        <p:spPr>
          <a:xfrm>
            <a:off x="1071846" y="3330115"/>
            <a:ext cx="422030" cy="598423"/>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73258053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7.0 - Maßnahmen</a:t>
            </a:r>
          </a:p>
        </p:txBody>
      </p:sp>
      <p:sp>
        <p:nvSpPr>
          <p:cNvPr id="4" name="Datumsplatzhalter 3"/>
          <p:cNvSpPr>
            <a:spLocks noGrp="1"/>
          </p:cNvSpPr>
          <p:nvPr>
            <p:ph type="dt" sz="half" idx="10"/>
          </p:nvPr>
        </p:nvSpPr>
        <p:spPr/>
        <p:txBody>
          <a:bodyPr/>
          <a:lstStyle/>
          <a:p>
            <a:pPr>
              <a:defRPr/>
            </a:pPr>
            <a:r>
              <a:rPr lang="de-DE"/>
              <a:t>Stand: 02/2021 - Version 1.1</a:t>
            </a:r>
            <a:endParaRPr lang="de-DE" dirty="0"/>
          </a:p>
        </p:txBody>
      </p:sp>
      <p:sp>
        <p:nvSpPr>
          <p:cNvPr id="5" name="Fußzeilenplatzhalter 4"/>
          <p:cNvSpPr>
            <a:spLocks noGrp="1"/>
          </p:cNvSpPr>
          <p:nvPr>
            <p:ph type="ftr" sz="quarter" idx="11"/>
          </p:nvPr>
        </p:nvSpPr>
        <p:spPr/>
        <p:txBody>
          <a:bodyPr/>
          <a:lstStyle/>
          <a:p>
            <a:pPr>
              <a:defRPr/>
            </a:pPr>
            <a:r>
              <a:rPr lang="de-DE"/>
              <a:t>AmBADO KJP - Schulungsunterlagen</a:t>
            </a:r>
            <a:endParaRPr lang="de-DE" dirty="0"/>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98</a:t>
            </a:fld>
            <a:endParaRPr lang="de-DE" dirty="0"/>
          </a:p>
        </p:txBody>
      </p:sp>
      <p:pic>
        <p:nvPicPr>
          <p:cNvPr id="9" name="Grafik 8" descr="Marke neu">
            <a:extLst>
              <a:ext uri="{FF2B5EF4-FFF2-40B4-BE49-F238E27FC236}">
                <a16:creationId xmlns:a16="http://schemas.microsoft.com/office/drawing/2014/main" id="{1B951A80-F414-4314-9940-1AB4DFC5CC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77163" y="1378494"/>
            <a:ext cx="540000" cy="540000"/>
          </a:xfrm>
          <a:prstGeom prst="rect">
            <a:avLst/>
          </a:prstGeom>
        </p:spPr>
      </p:pic>
      <p:sp>
        <p:nvSpPr>
          <p:cNvPr id="13" name="Inhaltsplatzhalter 2">
            <a:extLst>
              <a:ext uri="{FF2B5EF4-FFF2-40B4-BE49-F238E27FC236}">
                <a16:creationId xmlns:a16="http://schemas.microsoft.com/office/drawing/2014/main" id="{FFE62623-27BE-4612-BDF3-3067676C6BFE}"/>
              </a:ext>
            </a:extLst>
          </p:cNvPr>
          <p:cNvSpPr>
            <a:spLocks noGrp="1"/>
          </p:cNvSpPr>
          <p:nvPr>
            <p:ph idx="1"/>
          </p:nvPr>
        </p:nvSpPr>
        <p:spPr>
          <a:xfrm>
            <a:off x="534988" y="1845684"/>
            <a:ext cx="9382735" cy="5158016"/>
          </a:xfrm>
        </p:spPr>
        <p:txBody>
          <a:bodyPr/>
          <a:lstStyle/>
          <a:p>
            <a:pPr marL="285750" indent="-285750">
              <a:lnSpc>
                <a:spcPts val="2400"/>
              </a:lnSpc>
              <a:spcAft>
                <a:spcPts val="600"/>
              </a:spcAft>
              <a:buClr>
                <a:srgbClr val="0460B4"/>
              </a:buClr>
              <a:buFont typeface="Wingdings" panose="05000000000000000000" pitchFamily="2" charset="2"/>
              <a:buChar char="§"/>
            </a:pPr>
            <a:r>
              <a:rPr lang="de-DE" sz="1800" dirty="0"/>
              <a:t>Unter Maßnahmen sind </a:t>
            </a:r>
            <a:r>
              <a:rPr lang="de-DE" sz="1800" b="1" dirty="0"/>
              <a:t>sowohl Beratung </a:t>
            </a:r>
            <a:r>
              <a:rPr lang="de-DE" sz="1800" dirty="0"/>
              <a:t>(auch und insbesondere in Zusammenhang mit Diagnostik) </a:t>
            </a:r>
            <a:r>
              <a:rPr lang="de-DE" sz="1800" b="1" dirty="0"/>
              <a:t>als auch Therapie </a:t>
            </a:r>
            <a:r>
              <a:rPr lang="de-DE" sz="1800" dirty="0"/>
              <a:t>zu kodieren.</a:t>
            </a:r>
          </a:p>
          <a:p>
            <a:pPr marL="285750" indent="-285750">
              <a:lnSpc>
                <a:spcPts val="2400"/>
              </a:lnSpc>
              <a:spcAft>
                <a:spcPts val="600"/>
              </a:spcAft>
              <a:buClr>
                <a:srgbClr val="0460B4"/>
              </a:buClr>
              <a:buFont typeface="Wingdings" panose="05000000000000000000" pitchFamily="2" charset="2"/>
              <a:buChar char="§"/>
            </a:pPr>
            <a:r>
              <a:rPr lang="de-DE" sz="1800" dirty="0"/>
              <a:t>Folgende Maßnahmen sind neu hinzugekommen:</a:t>
            </a:r>
          </a:p>
          <a:p>
            <a:pPr marL="644525" lvl="2" indent="-285750">
              <a:lnSpc>
                <a:spcPts val="2400"/>
              </a:lnSpc>
              <a:spcAft>
                <a:spcPts val="600"/>
              </a:spcAft>
              <a:buClr>
                <a:srgbClr val="0460B4"/>
              </a:buClr>
              <a:buFont typeface="Wingdings" panose="05000000000000000000" pitchFamily="2" charset="2"/>
              <a:buChar char="§"/>
            </a:pPr>
            <a:r>
              <a:rPr lang="de-DE" sz="1800" b="1" dirty="0"/>
              <a:t>Eingehende Eltern-/Familienberatung:</a:t>
            </a:r>
            <a:br>
              <a:rPr lang="de-DE" sz="1800" b="1" dirty="0"/>
            </a:br>
            <a:r>
              <a:rPr lang="de-DE" sz="1800" dirty="0"/>
              <a:t>Eingehende Beratung der Eltern/Familie in Zusammenhang mit diagnostischer Abklärung / Krisenintervention</a:t>
            </a:r>
          </a:p>
          <a:p>
            <a:pPr marL="644525" lvl="2" indent="-285750">
              <a:lnSpc>
                <a:spcPts val="2400"/>
              </a:lnSpc>
              <a:spcAft>
                <a:spcPts val="600"/>
              </a:spcAft>
              <a:buClr>
                <a:srgbClr val="0460B4"/>
              </a:buClr>
              <a:buFont typeface="Wingdings" panose="05000000000000000000" pitchFamily="2" charset="2"/>
              <a:buChar char="§"/>
            </a:pPr>
            <a:r>
              <a:rPr lang="de-DE" sz="1800" b="1" dirty="0"/>
              <a:t>Aufspaltung Kinder-/jugendpsychiatrisch-psychotherapeutischen Behandlung:</a:t>
            </a:r>
            <a:br>
              <a:rPr lang="de-DE" sz="1800" b="1" dirty="0"/>
            </a:br>
            <a:r>
              <a:rPr lang="de-DE" sz="1800" dirty="0"/>
              <a:t>Einzelbehandlung vs. Behandlung unter Einbeziehung der Bezugspersonen</a:t>
            </a:r>
          </a:p>
          <a:p>
            <a:pPr marL="644525" lvl="2" indent="-285750">
              <a:lnSpc>
                <a:spcPts val="2400"/>
              </a:lnSpc>
              <a:spcAft>
                <a:spcPts val="600"/>
              </a:spcAft>
              <a:buClr>
                <a:srgbClr val="0460B4"/>
              </a:buClr>
              <a:buFont typeface="Wingdings" panose="05000000000000000000" pitchFamily="2" charset="2"/>
              <a:buChar char="§"/>
            </a:pPr>
            <a:r>
              <a:rPr lang="de-DE" sz="1800" b="1" dirty="0"/>
              <a:t>Familientherapie:</a:t>
            </a:r>
            <a:br>
              <a:rPr lang="de-DE" sz="1800" dirty="0"/>
            </a:br>
            <a:r>
              <a:rPr lang="de-DE" sz="1800" dirty="0"/>
              <a:t>Einbeziehung von Familienmitgliedern im Rahmen der Behandlung, die über die direkte Bezugsperson hinausgeht</a:t>
            </a:r>
          </a:p>
          <a:p>
            <a:pPr marL="644525" lvl="2" indent="-285750">
              <a:lnSpc>
                <a:spcPts val="2400"/>
              </a:lnSpc>
              <a:spcAft>
                <a:spcPts val="600"/>
              </a:spcAft>
              <a:buClr>
                <a:srgbClr val="0460B4"/>
              </a:buClr>
              <a:buFont typeface="Wingdings" panose="05000000000000000000" pitchFamily="2" charset="2"/>
              <a:buChar char="§"/>
            </a:pPr>
            <a:r>
              <a:rPr lang="de-DE" sz="1800" b="1" dirty="0"/>
              <a:t>Sprachtherapie</a:t>
            </a:r>
          </a:p>
          <a:p>
            <a:pPr marL="644525" lvl="2" indent="-285750">
              <a:lnSpc>
                <a:spcPts val="2400"/>
              </a:lnSpc>
              <a:spcAft>
                <a:spcPts val="1600"/>
              </a:spcAft>
              <a:buClr>
                <a:srgbClr val="0460B4"/>
              </a:buClr>
              <a:buFont typeface="Wingdings" panose="05000000000000000000" pitchFamily="2" charset="2"/>
              <a:buChar char="§"/>
            </a:pPr>
            <a:r>
              <a:rPr lang="de-DE" sz="1800" b="1" dirty="0"/>
              <a:t>Externe Mitbehandlung:</a:t>
            </a:r>
            <a:br>
              <a:rPr lang="de-DE" sz="1800" dirty="0"/>
            </a:br>
            <a:r>
              <a:rPr lang="de-DE" sz="1800" dirty="0"/>
              <a:t>Überweisung eines Patienten zu externen Ärzten/Therapeuten im Rahmen einer Gesamtbehandlung / eines Therapieplans</a:t>
            </a:r>
          </a:p>
        </p:txBody>
      </p:sp>
    </p:spTree>
    <p:extLst>
      <p:ext uri="{BB962C8B-B14F-4D97-AF65-F5344CB8AC3E}">
        <p14:creationId xmlns:p14="http://schemas.microsoft.com/office/powerpoint/2010/main" val="14504818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3AE78D22-F75D-4FF9-9A98-B0FFA6E30340}"/>
              </a:ext>
            </a:extLst>
          </p:cNvPr>
          <p:cNvPicPr>
            <a:picLocks noChangeAspect="1"/>
          </p:cNvPicPr>
          <p:nvPr/>
        </p:nvPicPr>
        <p:blipFill>
          <a:blip r:embed="rId2"/>
          <a:stretch>
            <a:fillRect/>
          </a:stretch>
        </p:blipFill>
        <p:spPr>
          <a:xfrm>
            <a:off x="535782" y="1813884"/>
            <a:ext cx="8938800" cy="2908125"/>
          </a:xfrm>
          <a:prstGeom prst="rect">
            <a:avLst/>
          </a:prstGeom>
          <a:ln>
            <a:solidFill>
              <a:schemeClr val="tx1"/>
            </a:solidFill>
          </a:ln>
        </p:spPr>
      </p:pic>
      <p:sp>
        <p:nvSpPr>
          <p:cNvPr id="2" name="Titel 1"/>
          <p:cNvSpPr>
            <a:spLocks noGrp="1"/>
          </p:cNvSpPr>
          <p:nvPr>
            <p:ph type="title"/>
          </p:nvPr>
        </p:nvSpPr>
        <p:spPr/>
        <p:txBody>
          <a:bodyPr/>
          <a:lstStyle/>
          <a:p>
            <a:r>
              <a:rPr lang="de-DE" dirty="0"/>
              <a:t>7.12.1 - Medikamente</a:t>
            </a:r>
          </a:p>
        </p:txBody>
      </p:sp>
      <p:sp>
        <p:nvSpPr>
          <p:cNvPr id="4" name="Datumsplatzhalter 3"/>
          <p:cNvSpPr>
            <a:spLocks noGrp="1"/>
          </p:cNvSpPr>
          <p:nvPr>
            <p:ph type="dt" sz="half" idx="10"/>
          </p:nvPr>
        </p:nvSpPr>
        <p:spPr/>
        <p:txBody>
          <a:bodyPr/>
          <a:lstStyle/>
          <a:p>
            <a:pPr>
              <a:defRPr/>
            </a:pPr>
            <a:r>
              <a:rPr lang="de-DE"/>
              <a:t>Stand: 02/2021 - Version 1.1</a:t>
            </a:r>
            <a:endParaRPr lang="de-DE" dirty="0"/>
          </a:p>
        </p:txBody>
      </p:sp>
      <p:sp>
        <p:nvSpPr>
          <p:cNvPr id="5" name="Fußzeilenplatzhalter 4"/>
          <p:cNvSpPr>
            <a:spLocks noGrp="1"/>
          </p:cNvSpPr>
          <p:nvPr>
            <p:ph type="ftr" sz="quarter" idx="11"/>
          </p:nvPr>
        </p:nvSpPr>
        <p:spPr/>
        <p:txBody>
          <a:bodyPr/>
          <a:lstStyle/>
          <a:p>
            <a:pPr>
              <a:defRPr/>
            </a:pPr>
            <a:r>
              <a:rPr lang="de-DE"/>
              <a:t>AmBADO KJP - Schulungsunterlagen</a:t>
            </a:r>
            <a:endParaRPr lang="de-DE" dirty="0"/>
          </a:p>
        </p:txBody>
      </p:sp>
      <p:sp>
        <p:nvSpPr>
          <p:cNvPr id="6" name="Foliennummernplatzhalter 5"/>
          <p:cNvSpPr>
            <a:spLocks noGrp="1"/>
          </p:cNvSpPr>
          <p:nvPr>
            <p:ph type="sldNum" sz="quarter" idx="12"/>
          </p:nvPr>
        </p:nvSpPr>
        <p:spPr/>
        <p:txBody>
          <a:bodyPr/>
          <a:lstStyle/>
          <a:p>
            <a:pPr>
              <a:defRPr/>
            </a:pPr>
            <a:fld id="{F9D6104D-E8AE-4D46-824F-6769818204BD}" type="slidenum">
              <a:rPr lang="de-DE" smtClean="0"/>
              <a:pPr>
                <a:defRPr/>
              </a:pPr>
              <a:t>99</a:t>
            </a:fld>
            <a:endParaRPr lang="de-DE" dirty="0"/>
          </a:p>
        </p:txBody>
      </p:sp>
      <p:pic>
        <p:nvPicPr>
          <p:cNvPr id="9" name="Grafik 8" descr="Marke neu">
            <a:extLst>
              <a:ext uri="{FF2B5EF4-FFF2-40B4-BE49-F238E27FC236}">
                <a16:creationId xmlns:a16="http://schemas.microsoft.com/office/drawing/2014/main" id="{163D201D-E76A-4D42-9A9E-20BB563977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77163" y="1378494"/>
            <a:ext cx="540000" cy="540000"/>
          </a:xfrm>
          <a:prstGeom prst="rect">
            <a:avLst/>
          </a:prstGeom>
        </p:spPr>
      </p:pic>
      <p:sp>
        <p:nvSpPr>
          <p:cNvPr id="3" name="Inhaltsplatzhalter 8">
            <a:extLst>
              <a:ext uri="{FF2B5EF4-FFF2-40B4-BE49-F238E27FC236}">
                <a16:creationId xmlns:a16="http://schemas.microsoft.com/office/drawing/2014/main" id="{5C56C0AA-65F9-4448-BEC0-AABB62794651}"/>
              </a:ext>
            </a:extLst>
          </p:cNvPr>
          <p:cNvSpPr txBox="1">
            <a:spLocks/>
          </p:cNvSpPr>
          <p:nvPr/>
        </p:nvSpPr>
        <p:spPr bwMode="auto">
          <a:xfrm>
            <a:off x="535782" y="4840696"/>
            <a:ext cx="8921971" cy="207445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indent="-179388" algn="l" defTabSz="520700" rtl="0" fontAlgn="base">
              <a:lnSpc>
                <a:spcPts val="2200"/>
              </a:lnSpc>
              <a:spcBef>
                <a:spcPct val="0"/>
              </a:spcBef>
              <a:spcAft>
                <a:spcPts val="1200"/>
              </a:spcAft>
              <a:defRPr sz="1700" kern="1200">
                <a:solidFill>
                  <a:schemeClr val="tx1"/>
                </a:solidFill>
                <a:latin typeface="Arial"/>
                <a:ea typeface="+mn-ea"/>
                <a:cs typeface="Arial"/>
              </a:defRPr>
            </a:lvl1pPr>
            <a:lvl2pPr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2pPr>
            <a:lvl3pPr marL="358775"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3pPr>
            <a:lvl4pPr marL="539750"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4pPr>
            <a:lvl5pPr marL="719138" indent="-179388" algn="l" defTabSz="520700" rtl="0" fontAlgn="base">
              <a:lnSpc>
                <a:spcPts val="2200"/>
              </a:lnSpc>
              <a:spcBef>
                <a:spcPct val="0"/>
              </a:spcBef>
              <a:spcAft>
                <a:spcPts val="1200"/>
              </a:spcAft>
              <a:buFont typeface="Arial" charset="0"/>
              <a:buChar char="•"/>
              <a:defRPr sz="1700" kern="1200">
                <a:solidFill>
                  <a:schemeClr val="tx1"/>
                </a:solidFill>
                <a:latin typeface="Arial"/>
                <a:ea typeface="+mn-ea"/>
                <a:cs typeface="Arial"/>
              </a:defRPr>
            </a:lvl5pPr>
            <a:lvl6pPr marL="2867750" indent="-260705" algn="l" defTabSz="521409" rtl="0" eaLnBrk="1" latinLnBrk="0" hangingPunct="1">
              <a:spcBef>
                <a:spcPct val="20000"/>
              </a:spcBef>
              <a:buFont typeface="Arial"/>
              <a:buChar char="•"/>
              <a:defRPr sz="2300" kern="1200">
                <a:solidFill>
                  <a:schemeClr val="tx1"/>
                </a:solidFill>
                <a:latin typeface="+mn-lt"/>
                <a:ea typeface="+mn-ea"/>
                <a:cs typeface="+mn-cs"/>
              </a:defRPr>
            </a:lvl6pPr>
            <a:lvl7pPr marL="3389160" indent="-260705" algn="l" defTabSz="521409" rtl="0" eaLnBrk="1" latinLnBrk="0" hangingPunct="1">
              <a:spcBef>
                <a:spcPct val="20000"/>
              </a:spcBef>
              <a:buFont typeface="Arial"/>
              <a:buChar char="•"/>
              <a:defRPr sz="2300" kern="1200">
                <a:solidFill>
                  <a:schemeClr val="tx1"/>
                </a:solidFill>
                <a:latin typeface="+mn-lt"/>
                <a:ea typeface="+mn-ea"/>
                <a:cs typeface="+mn-cs"/>
              </a:defRPr>
            </a:lvl7pPr>
            <a:lvl8pPr marL="3910569" indent="-260705" algn="l" defTabSz="521409" rtl="0" eaLnBrk="1" latinLnBrk="0" hangingPunct="1">
              <a:spcBef>
                <a:spcPct val="20000"/>
              </a:spcBef>
              <a:buFont typeface="Arial"/>
              <a:buChar char="•"/>
              <a:defRPr sz="2300" kern="1200">
                <a:solidFill>
                  <a:schemeClr val="tx1"/>
                </a:solidFill>
                <a:latin typeface="+mn-lt"/>
                <a:ea typeface="+mn-ea"/>
                <a:cs typeface="+mn-cs"/>
              </a:defRPr>
            </a:lvl8pPr>
            <a:lvl9pPr marL="4431978" indent="-260705" algn="l" defTabSz="521409" rtl="0" eaLnBrk="1" latinLnBrk="0" hangingPunct="1">
              <a:spcBef>
                <a:spcPct val="20000"/>
              </a:spcBef>
              <a:buFont typeface="Arial"/>
              <a:buChar char="•"/>
              <a:defRPr sz="2300" kern="1200">
                <a:solidFill>
                  <a:schemeClr val="tx1"/>
                </a:solidFill>
                <a:latin typeface="+mn-lt"/>
                <a:ea typeface="+mn-ea"/>
                <a:cs typeface="+mn-cs"/>
              </a:defRPr>
            </a:lvl9pPr>
          </a:lstStyle>
          <a:p>
            <a:pPr marL="285750" indent="-285750">
              <a:lnSpc>
                <a:spcPts val="2400"/>
              </a:lnSpc>
              <a:spcAft>
                <a:spcPts val="600"/>
              </a:spcAft>
              <a:buClr>
                <a:srgbClr val="0460B4"/>
              </a:buClr>
              <a:buFont typeface="Wingdings" panose="05000000000000000000" pitchFamily="2" charset="2"/>
              <a:buChar char="§"/>
            </a:pPr>
            <a:r>
              <a:rPr lang="de-DE" sz="1800" b="1" dirty="0"/>
              <a:t>Achtung:</a:t>
            </a:r>
            <a:r>
              <a:rPr lang="de-DE" sz="1800" dirty="0"/>
              <a:t> Neue Gruppierung der Medikamente!</a:t>
            </a:r>
          </a:p>
          <a:p>
            <a:pPr marL="285750" indent="-285750">
              <a:lnSpc>
                <a:spcPts val="2400"/>
              </a:lnSpc>
              <a:spcAft>
                <a:spcPts val="600"/>
              </a:spcAft>
              <a:buClr>
                <a:srgbClr val="0460B4"/>
              </a:buClr>
              <a:buFont typeface="Wingdings" panose="05000000000000000000" pitchFamily="2" charset="2"/>
              <a:buChar char="§"/>
            </a:pPr>
            <a:r>
              <a:rPr lang="de-DE" sz="1800" dirty="0"/>
              <a:t>Es sind </a:t>
            </a:r>
            <a:r>
              <a:rPr lang="de-DE" sz="1800" b="1" dirty="0"/>
              <a:t>alle Medikamente zu erfassen</a:t>
            </a:r>
            <a:r>
              <a:rPr lang="de-DE" sz="1800" dirty="0"/>
              <a:t>, die </a:t>
            </a:r>
            <a:r>
              <a:rPr lang="de-DE" sz="1800" b="1" dirty="0"/>
              <a:t>innerhalb des dokumentierten AmBADO-Falls</a:t>
            </a:r>
            <a:r>
              <a:rPr lang="de-DE" sz="1800" dirty="0"/>
              <a:t> zur Anwendung gekommen sind.</a:t>
            </a:r>
          </a:p>
          <a:p>
            <a:pPr marL="285750" indent="-285750">
              <a:lnSpc>
                <a:spcPts val="2400"/>
              </a:lnSpc>
              <a:spcAft>
                <a:spcPts val="600"/>
              </a:spcAft>
              <a:buClr>
                <a:srgbClr val="0460B4"/>
              </a:buClr>
              <a:buFont typeface="Wingdings" panose="05000000000000000000" pitchFamily="2" charset="2"/>
              <a:buChar char="§"/>
            </a:pPr>
            <a:r>
              <a:rPr lang="de-DE" sz="1800" dirty="0"/>
              <a:t>Sämtliche nicht von der PIA verordnete Psychopharmaka sind unter </a:t>
            </a:r>
            <a:r>
              <a:rPr lang="de-DE" sz="1800" b="1" dirty="0"/>
              <a:t>„extern verordnete Psychopharmaka“</a:t>
            </a:r>
            <a:r>
              <a:rPr lang="de-DE" sz="1800" dirty="0"/>
              <a:t> zu erfassen.</a:t>
            </a:r>
          </a:p>
          <a:p>
            <a:pPr marL="285750" indent="-285750">
              <a:lnSpc>
                <a:spcPts val="2400"/>
              </a:lnSpc>
              <a:spcAft>
                <a:spcPts val="600"/>
              </a:spcAft>
              <a:buClr>
                <a:srgbClr val="0460B4"/>
              </a:buClr>
              <a:buFont typeface="Wingdings" panose="05000000000000000000" pitchFamily="2" charset="2"/>
              <a:buChar char="§"/>
            </a:pPr>
            <a:r>
              <a:rPr lang="de-DE" sz="1800" dirty="0"/>
              <a:t>Die Kodierung der Wirkung ist in hierarchischer Reihenfolge angeordnet!</a:t>
            </a:r>
          </a:p>
        </p:txBody>
      </p:sp>
    </p:spTree>
    <p:extLst>
      <p:ext uri="{BB962C8B-B14F-4D97-AF65-F5344CB8AC3E}">
        <p14:creationId xmlns:p14="http://schemas.microsoft.com/office/powerpoint/2010/main" val="1812484846"/>
      </p:ext>
    </p:extLst>
  </p:cSld>
  <p:clrMapOvr>
    <a:masterClrMapping/>
  </p:clrMapOvr>
</p:sld>
</file>

<file path=ppt/theme/theme1.xml><?xml version="1.0" encoding="utf-8"?>
<a:theme xmlns:a="http://schemas.openxmlformats.org/drawingml/2006/main" name="Office-Design">
  <a:themeElements>
    <a:clrScheme name="Benutzerdefiniert 1">
      <a:dk1>
        <a:srgbClr val="000000"/>
      </a:dk1>
      <a:lt1>
        <a:srgbClr val="FFFFFF"/>
      </a:lt1>
      <a:dk2>
        <a:srgbClr val="000000"/>
      </a:dk2>
      <a:lt2>
        <a:srgbClr val="808080"/>
      </a:lt2>
      <a:accent1>
        <a:srgbClr val="174C8B"/>
      </a:accent1>
      <a:accent2>
        <a:srgbClr val="0460B4"/>
      </a:accent2>
      <a:accent3>
        <a:srgbClr val="97BE0D"/>
      </a:accent3>
      <a:accent4>
        <a:srgbClr val="000000"/>
      </a:accent4>
      <a:accent5>
        <a:srgbClr val="97BE0D"/>
      </a:accent5>
      <a:accent6>
        <a:srgbClr val="174C8B"/>
      </a:accent6>
      <a:hlink>
        <a:srgbClr val="174C8B"/>
      </a:hlink>
      <a:folHlink>
        <a:srgbClr val="4D8EC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8E64CCF47A4451489DA9971830435668" ma:contentTypeVersion="10" ma:contentTypeDescription="Ein neues Dokument erstellen." ma:contentTypeScope="" ma:versionID="31e05ac0662b3537d56e4c5011ac9ac5">
  <xsd:schema xmlns:xsd="http://www.w3.org/2001/XMLSchema" xmlns:xs="http://www.w3.org/2001/XMLSchema" xmlns:p="http://schemas.microsoft.com/office/2006/metadata/properties" xmlns:ns2="a85a8d1c-df7c-48ea-be40-9060e8de30ef" targetNamespace="http://schemas.microsoft.com/office/2006/metadata/properties" ma:root="true" ma:fieldsID="a3cd2c18f2e7b23dc269d2ffbb80133d" ns2:_="">
    <xsd:import namespace="a85a8d1c-df7c-48ea-be40-9060e8de30e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5a8d1c-df7c-48ea-be40-9060e8de30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99D6C7-F311-4B31-80FA-E3F47A5ADC88}">
  <ds:schemaRefs>
    <ds:schemaRef ds:uri="http://schemas.microsoft.com/sharepoint/v3/contenttype/forms"/>
  </ds:schemaRefs>
</ds:datastoreItem>
</file>

<file path=customXml/itemProps2.xml><?xml version="1.0" encoding="utf-8"?>
<ds:datastoreItem xmlns:ds="http://schemas.openxmlformats.org/officeDocument/2006/customXml" ds:itemID="{B733F48F-11FD-447F-B2C9-841B129C289D}">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3EDC6CE-A1F3-47DA-A100-40CBC3276B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5a8d1c-df7c-48ea-be40-9060e8de30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8482</Words>
  <Application>Microsoft Office PowerPoint</Application>
  <PresentationFormat>Benutzerdefiniert</PresentationFormat>
  <Paragraphs>1237</Paragraphs>
  <Slides>103</Slides>
  <Notes>8</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103</vt:i4>
      </vt:variant>
    </vt:vector>
  </HeadingPairs>
  <TitlesOfParts>
    <vt:vector size="107" baseType="lpstr">
      <vt:lpstr>Arial</vt:lpstr>
      <vt:lpstr>Calibri</vt:lpstr>
      <vt:lpstr>Wingdings</vt:lpstr>
      <vt:lpstr>Office-Design</vt:lpstr>
      <vt:lpstr>AmBADO KJP  Schulungsunterlagen</vt:lpstr>
      <vt:lpstr>Aufbau der Schulungsunterlagen</vt:lpstr>
      <vt:lpstr>Was ist die AmBADO?</vt:lpstr>
      <vt:lpstr>Was ist die AmBADO?</vt:lpstr>
      <vt:lpstr>Was ist die AmBADO?</vt:lpstr>
      <vt:lpstr>Was ist die AmBADO?</vt:lpstr>
      <vt:lpstr>Was ist die AmBADO?</vt:lpstr>
      <vt:lpstr>Was ist die AmBADO?</vt:lpstr>
      <vt:lpstr>Was ist die AmBADO? – Richtig oder Falsch?</vt:lpstr>
      <vt:lpstr>Was ist die AmBADO? – Richtig oder Falsch?</vt:lpstr>
      <vt:lpstr>Was passiert mit den AmBADO-Daten der PIA?</vt:lpstr>
      <vt:lpstr>Was passiert mit den AmBADO-Daten der PIA?</vt:lpstr>
      <vt:lpstr>Was passiert mit den AmBADO-Daten der PIA?</vt:lpstr>
      <vt:lpstr>Was passiert mit den AmBADO-Daten der PIA?</vt:lpstr>
      <vt:lpstr>Was passiert mit den AmBADO-Daten der PIA?</vt:lpstr>
      <vt:lpstr>Was passiert mit den AmBADO-Daten der PIA?</vt:lpstr>
      <vt:lpstr>Was passiert mit den AmBADO-Daten der PIA? –  Richtig oder Falsch?</vt:lpstr>
      <vt:lpstr>Was passiert mit den AmBADO-Daten der PIA? –  Richtig oder Falsch?</vt:lpstr>
      <vt:lpstr>Wichtige Dokumente zur AmBADO</vt:lpstr>
      <vt:lpstr>Wichtige Dokumente zur AmBADO</vt:lpstr>
      <vt:lpstr>Wichtige Dokumente zur AmBADO</vt:lpstr>
      <vt:lpstr>Wichtige Dokumente zur AmBADO</vt:lpstr>
      <vt:lpstr>Wichtige Dokumente zur AmBADO</vt:lpstr>
      <vt:lpstr>Wichtige Dokumente zur AmBADO</vt:lpstr>
      <vt:lpstr>Wichtige Dokumente zur AmBADO</vt:lpstr>
      <vt:lpstr>Wichtige Dokumente zur AmBADO</vt:lpstr>
      <vt:lpstr>Wichtige Dokumente zur AmBADO</vt:lpstr>
      <vt:lpstr>Wichtige Dokumente zur AmBADO</vt:lpstr>
      <vt:lpstr>Wichtige Dokumente zur AmBADO</vt:lpstr>
      <vt:lpstr>Wichtige Dokumente zur AmBADO</vt:lpstr>
      <vt:lpstr>Wichtige Dokumente zur AmBADO</vt:lpstr>
      <vt:lpstr>Wichtige Dokumente zur AmBADO</vt:lpstr>
      <vt:lpstr>Wichtige Dokumente zur AmBADO</vt:lpstr>
      <vt:lpstr>Wichtige Dokumente zur AmBADO</vt:lpstr>
      <vt:lpstr>Wichtige Dokumente zur AmBADO –  Richtig oder Falsch? (1)</vt:lpstr>
      <vt:lpstr>Wichtige Dokumente zur AmBADO –  Richtig oder Falsch? (1)</vt:lpstr>
      <vt:lpstr>Wichtige Dokumente zur AmBADO –  Richtig oder Falsch? (2)</vt:lpstr>
      <vt:lpstr>Wichtige Dokumente zur AmBADO –  Richtig oder Falsch? (2)</vt:lpstr>
      <vt:lpstr>Aufbau der AmBADO</vt:lpstr>
      <vt:lpstr>Aufbau der AmBADO</vt:lpstr>
      <vt:lpstr>Aufbau der AmBADO</vt:lpstr>
      <vt:lpstr>Aufbau der AmBADO</vt:lpstr>
      <vt:lpstr>Aufbau der AmBADO</vt:lpstr>
      <vt:lpstr>Aufbau der AmBADO</vt:lpstr>
      <vt:lpstr>Aufbau der AmBADO</vt:lpstr>
      <vt:lpstr>Definition „AmBADO-Fall“</vt:lpstr>
      <vt:lpstr>Der AmBADO-Fall </vt:lpstr>
      <vt:lpstr>Wann ist eine AmBADO anzulegen?</vt:lpstr>
      <vt:lpstr>Wann ist eine AmBADO anzulegen?</vt:lpstr>
      <vt:lpstr>Wann ist eine AmBADO abzuschließen?</vt:lpstr>
      <vt:lpstr>Die Jahresaktualisierung bei Langzeitbehandlungen</vt:lpstr>
      <vt:lpstr>Die Jahresaktualisierung bei Langzeitbehandlungen</vt:lpstr>
      <vt:lpstr>Die Jahresaktualisierung bei Langzeitbehandlungen</vt:lpstr>
      <vt:lpstr>Die Jahresaktualisierung bei Langzeitbehandlungen</vt:lpstr>
      <vt:lpstr>Die Jahresaktualisierung bei Langzeitbehandlungen</vt:lpstr>
      <vt:lpstr>Die Jahresaktualisierung bei Langzeitbehandlungen</vt:lpstr>
      <vt:lpstr>Die Jahresaktualisierung bei Langzeitbehandlungen</vt:lpstr>
      <vt:lpstr>Zusammenfassung: AmBADO-Fall</vt:lpstr>
      <vt:lpstr>Zusammenfassung: AmBADO-Fall</vt:lpstr>
      <vt:lpstr>Der AmBADO-Fall – Richtig oder Falsch? (1)</vt:lpstr>
      <vt:lpstr>Der AmBADO-Fall – Richtig oder Falsch? (1)</vt:lpstr>
      <vt:lpstr>Der AmBADO-Fall – Richtig oder Falsch? (2)</vt:lpstr>
      <vt:lpstr>Der AmBADO-Fall – Richtig oder Falsch? (2)</vt:lpstr>
      <vt:lpstr>Der AmBADO-Fall - Zeitstrahlbeispiele</vt:lpstr>
      <vt:lpstr>Der AmBADO-Fall - Zeitstrahlbeispiele</vt:lpstr>
      <vt:lpstr>Der AmBADO-Fall –  Wann anlegen, wann abschließen? (1)</vt:lpstr>
      <vt:lpstr>Der AmBADO-Fall –  Wann anlegen, wann abschließen? (1)</vt:lpstr>
      <vt:lpstr>Der AmBADO-Fall –  Wann anlegen, wann abschließen? (2)</vt:lpstr>
      <vt:lpstr>Der AmBADO-Fall –  Wann anlegen, wann abschließen? (2)</vt:lpstr>
      <vt:lpstr>Der AmBADO-Fall –  Wann anlegen, wann abschließen? (3)</vt:lpstr>
      <vt:lpstr>Der AmBADO-Fall –  Wann anlegen, wann abschließen? (3)</vt:lpstr>
      <vt:lpstr>Hausinterne Zuständigkeiten</vt:lpstr>
      <vt:lpstr>Platzhalter: PIA-spezifische Folien</vt:lpstr>
      <vt:lpstr>Was ist bei den Fragen zu beachten?</vt:lpstr>
      <vt:lpstr>PowerPoint-Präsentation</vt:lpstr>
      <vt:lpstr>1.5 - Geschlecht</vt:lpstr>
      <vt:lpstr>1.7 - Empfehlung / Veranlassung</vt:lpstr>
      <vt:lpstr>1.8 - Aufnahmemodus</vt:lpstr>
      <vt:lpstr>1.9 - AmBADO Kurzversion</vt:lpstr>
      <vt:lpstr>1.10/1.11 - Datum Behandlungsbeginn / AmBADO-Fall-Beg.</vt:lpstr>
      <vt:lpstr>1.12 - Suizidalität</vt:lpstr>
      <vt:lpstr>1.13 - Kind / Jugendlicher wohnt im / in </vt:lpstr>
      <vt:lpstr>PowerPoint-Präsentation</vt:lpstr>
      <vt:lpstr>2.4 - Kindergarten</vt:lpstr>
      <vt:lpstr>2.5 - Schule</vt:lpstr>
      <vt:lpstr>2.5.1 - Gegenwärtig / zuletzt bes. Schule oder Hochschule:</vt:lpstr>
      <vt:lpstr>2.6 - Familie</vt:lpstr>
      <vt:lpstr>PowerPoint-Präsentation</vt:lpstr>
      <vt:lpstr>3.0 - Psychopathologischer Befund</vt:lpstr>
      <vt:lpstr>PowerPoint-Präsentation</vt:lpstr>
      <vt:lpstr>4.0/4.1 - somatisch-neurolog. &amp; pathologischer Befund</vt:lpstr>
      <vt:lpstr>PowerPoint-Präsentation</vt:lpstr>
      <vt:lpstr>5.1 - I. Achse, 5.1.4 - Verdachtsdiagnose</vt:lpstr>
      <vt:lpstr>5.2.1 - II. Achse</vt:lpstr>
      <vt:lpstr>5.4 - IV. Achse</vt:lpstr>
      <vt:lpstr>PowerPoint-Präsentation</vt:lpstr>
      <vt:lpstr>7.0 - Maßnahmen</vt:lpstr>
      <vt:lpstr>7.0 - Maßnahmen</vt:lpstr>
      <vt:lpstr>7.12.1 - Medikamente</vt:lpstr>
      <vt:lpstr>PowerPoint-Präsentation</vt:lpstr>
      <vt:lpstr>8.1 - Abschluss des AmBADO-Falls</vt:lpstr>
      <vt:lpstr>8.2 - Abschlussgrund</vt:lpstr>
      <vt:lpstr>Platzhalter: PIA-spezifische Folie</vt:lpstr>
    </vt:vector>
  </TitlesOfParts>
  <Company>von Mendel Grafikdesign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Redzepovic, Mirela</dc:creator>
  <cp:lastModifiedBy>Homberg-Eckloff, Claudia</cp:lastModifiedBy>
  <cp:revision>425</cp:revision>
  <cp:lastPrinted>2020-10-07T07:28:22Z</cp:lastPrinted>
  <dcterms:created xsi:type="dcterms:W3CDTF">2014-06-20T09:39:55Z</dcterms:created>
  <dcterms:modified xsi:type="dcterms:W3CDTF">2021-02-09T10:52:19Z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0x0101008E64CCF47A4451489DA9971830435668</vt:lpwstr>
  </property>
</Properties>
</file>